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3.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4.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5.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6.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7.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8.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19.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0.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1.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2.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2.xml" ContentType="application/vnd.openxmlformats-officedocument.drawingml.chartshapes+xml"/>
  <Override PartName="/ppt/notesSlides/notesSlide23.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4.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7.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4" r:id="rId5"/>
    <p:sldId id="257" r:id="rId6"/>
    <p:sldId id="274" r:id="rId7"/>
    <p:sldId id="311" r:id="rId8"/>
    <p:sldId id="275" r:id="rId9"/>
    <p:sldId id="349" r:id="rId10"/>
    <p:sldId id="283" r:id="rId11"/>
    <p:sldId id="302" r:id="rId12"/>
    <p:sldId id="288" r:id="rId13"/>
    <p:sldId id="295" r:id="rId14"/>
    <p:sldId id="353" r:id="rId15"/>
    <p:sldId id="292" r:id="rId16"/>
    <p:sldId id="336" r:id="rId17"/>
    <p:sldId id="270" r:id="rId18"/>
    <p:sldId id="317" r:id="rId19"/>
    <p:sldId id="286" r:id="rId20"/>
    <p:sldId id="322" r:id="rId21"/>
    <p:sldId id="287" r:id="rId22"/>
    <p:sldId id="329" r:id="rId23"/>
    <p:sldId id="1245" r:id="rId24"/>
    <p:sldId id="345" r:id="rId25"/>
    <p:sldId id="1246" r:id="rId26"/>
    <p:sldId id="1247" r:id="rId27"/>
    <p:sldId id="363" r:id="rId28"/>
    <p:sldId id="370" r:id="rId29"/>
    <p:sldId id="376" r:id="rId30"/>
    <p:sldId id="1230" r:id="rId31"/>
    <p:sldId id="1248" r:id="rId32"/>
    <p:sldId id="1237" r:id="rId33"/>
    <p:sldId id="1249"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F0D0F-6706-4869-A394-944406C03879}" v="12" dt="2024-08-27T12:43:32.0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70505" autoAdjust="0"/>
  </p:normalViewPr>
  <p:slideViewPr>
    <p:cSldViewPr snapToGrid="0">
      <p:cViewPr varScale="1">
        <p:scale>
          <a:sx n="77" d="100"/>
          <a:sy n="77" d="100"/>
        </p:scale>
        <p:origin x="942" y="72"/>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docChgLst>
    <pc:chgData name="Hanna Viklund" userId="4e0e2cf7-cba3-4ce7-ad0b-30acc56ca5a9" providerId="ADAL" clId="{BD0F0D0F-6706-4869-A394-944406C03879}"/>
    <pc:docChg chg="custSel addSld delSld modSld">
      <pc:chgData name="Hanna Viklund" userId="4e0e2cf7-cba3-4ce7-ad0b-30acc56ca5a9" providerId="ADAL" clId="{BD0F0D0F-6706-4869-A394-944406C03879}" dt="2024-09-11T08:35:03.736" v="322" actId="20577"/>
      <pc:docMkLst>
        <pc:docMk/>
      </pc:docMkLst>
      <pc:sldChg chg="modSp mod">
        <pc:chgData name="Hanna Viklund" userId="4e0e2cf7-cba3-4ce7-ad0b-30acc56ca5a9" providerId="ADAL" clId="{BD0F0D0F-6706-4869-A394-944406C03879}" dt="2024-09-10T07:29:09.957" v="135" actId="20577"/>
        <pc:sldMkLst>
          <pc:docMk/>
          <pc:sldMk cId="3814150176" sldId="257"/>
        </pc:sldMkLst>
        <pc:spChg chg="mod">
          <ac:chgData name="Hanna Viklund" userId="4e0e2cf7-cba3-4ce7-ad0b-30acc56ca5a9" providerId="ADAL" clId="{BD0F0D0F-6706-4869-A394-944406C03879}" dt="2024-09-10T07:29:09.957" v="135" actId="20577"/>
          <ac:spMkLst>
            <pc:docMk/>
            <pc:sldMk cId="3814150176" sldId="257"/>
            <ac:spMk id="3" creationId="{8D43E3E6-6A09-2C78-4AA2-3373E0A9A269}"/>
          </ac:spMkLst>
        </pc:spChg>
      </pc:sldChg>
      <pc:sldChg chg="del">
        <pc:chgData name="Hanna Viklund" userId="4e0e2cf7-cba3-4ce7-ad0b-30acc56ca5a9" providerId="ADAL" clId="{BD0F0D0F-6706-4869-A394-944406C03879}" dt="2024-08-26T11:59:03.968" v="1" actId="47"/>
        <pc:sldMkLst>
          <pc:docMk/>
          <pc:sldMk cId="3565901218" sldId="258"/>
        </pc:sldMkLst>
      </pc:sldChg>
      <pc:sldChg chg="del">
        <pc:chgData name="Hanna Viklund" userId="4e0e2cf7-cba3-4ce7-ad0b-30acc56ca5a9" providerId="ADAL" clId="{BD0F0D0F-6706-4869-A394-944406C03879}" dt="2024-08-26T11:59:18.611" v="2" actId="47"/>
        <pc:sldMkLst>
          <pc:docMk/>
          <pc:sldMk cId="93814470" sldId="259"/>
        </pc:sldMkLst>
      </pc:sldChg>
      <pc:sldChg chg="del">
        <pc:chgData name="Hanna Viklund" userId="4e0e2cf7-cba3-4ce7-ad0b-30acc56ca5a9" providerId="ADAL" clId="{BD0F0D0F-6706-4869-A394-944406C03879}" dt="2024-08-26T11:59:18.611" v="2" actId="47"/>
        <pc:sldMkLst>
          <pc:docMk/>
          <pc:sldMk cId="1369620879" sldId="260"/>
        </pc:sldMkLst>
      </pc:sldChg>
      <pc:sldChg chg="del">
        <pc:chgData name="Hanna Viklund" userId="4e0e2cf7-cba3-4ce7-ad0b-30acc56ca5a9" providerId="ADAL" clId="{BD0F0D0F-6706-4869-A394-944406C03879}" dt="2024-08-26T11:59:34.741" v="3" actId="47"/>
        <pc:sldMkLst>
          <pc:docMk/>
          <pc:sldMk cId="390645500" sldId="262"/>
        </pc:sldMkLst>
      </pc:sldChg>
      <pc:sldChg chg="del">
        <pc:chgData name="Hanna Viklund" userId="4e0e2cf7-cba3-4ce7-ad0b-30acc56ca5a9" providerId="ADAL" clId="{BD0F0D0F-6706-4869-A394-944406C03879}" dt="2024-08-26T12:00:00.186" v="6" actId="47"/>
        <pc:sldMkLst>
          <pc:docMk/>
          <pc:sldMk cId="2292691478" sldId="263"/>
        </pc:sldMkLst>
      </pc:sldChg>
      <pc:sldChg chg="del">
        <pc:chgData name="Hanna Viklund" userId="4e0e2cf7-cba3-4ce7-ad0b-30acc56ca5a9" providerId="ADAL" clId="{BD0F0D0F-6706-4869-A394-944406C03879}" dt="2024-08-26T12:00:00.186" v="6" actId="47"/>
        <pc:sldMkLst>
          <pc:docMk/>
          <pc:sldMk cId="4046441300" sldId="264"/>
        </pc:sldMkLst>
      </pc:sldChg>
      <pc:sldChg chg="del">
        <pc:chgData name="Hanna Viklund" userId="4e0e2cf7-cba3-4ce7-ad0b-30acc56ca5a9" providerId="ADAL" clId="{BD0F0D0F-6706-4869-A394-944406C03879}" dt="2024-08-26T12:00:19.620" v="8" actId="47"/>
        <pc:sldMkLst>
          <pc:docMk/>
          <pc:sldMk cId="2506564451" sldId="266"/>
        </pc:sldMkLst>
      </pc:sldChg>
      <pc:sldChg chg="modSp mod">
        <pc:chgData name="Hanna Viklund" userId="4e0e2cf7-cba3-4ce7-ad0b-30acc56ca5a9" providerId="ADAL" clId="{BD0F0D0F-6706-4869-A394-944406C03879}" dt="2024-09-05T08:28:18.696" v="42" actId="20577"/>
        <pc:sldMkLst>
          <pc:docMk/>
          <pc:sldMk cId="2931241915" sldId="270"/>
        </pc:sldMkLst>
        <pc:spChg chg="mod">
          <ac:chgData name="Hanna Viklund" userId="4e0e2cf7-cba3-4ce7-ad0b-30acc56ca5a9" providerId="ADAL" clId="{BD0F0D0F-6706-4869-A394-944406C03879}" dt="2024-09-05T08:28:18.696" v="42" actId="20577"/>
          <ac:spMkLst>
            <pc:docMk/>
            <pc:sldMk cId="2931241915" sldId="270"/>
            <ac:spMk id="2" creationId="{4351DCCE-BA68-01D7-3FC0-865031162FF9}"/>
          </ac:spMkLst>
        </pc:spChg>
      </pc:sldChg>
      <pc:sldChg chg="delSp modSp add del mod setBg delDesignElem">
        <pc:chgData name="Hanna Viklund" userId="4e0e2cf7-cba3-4ce7-ad0b-30acc56ca5a9" providerId="ADAL" clId="{BD0F0D0F-6706-4869-A394-944406C03879}" dt="2024-09-10T07:39:37.696" v="140" actId="20577"/>
        <pc:sldMkLst>
          <pc:docMk/>
          <pc:sldMk cId="3872632605" sldId="274"/>
        </pc:sldMkLst>
        <pc:spChg chg="mod">
          <ac:chgData name="Hanna Viklund" userId="4e0e2cf7-cba3-4ce7-ad0b-30acc56ca5a9" providerId="ADAL" clId="{BD0F0D0F-6706-4869-A394-944406C03879}" dt="2024-09-10T07:39:37.696" v="140" actId="20577"/>
          <ac:spMkLst>
            <pc:docMk/>
            <pc:sldMk cId="3872632605" sldId="274"/>
            <ac:spMk id="3" creationId="{8D43E3E6-6A09-2C78-4AA2-3373E0A9A269}"/>
          </ac:spMkLst>
        </pc:spChg>
        <pc:spChg chg="del">
          <ac:chgData name="Hanna Viklund" userId="4e0e2cf7-cba3-4ce7-ad0b-30acc56ca5a9" providerId="ADAL" clId="{BD0F0D0F-6706-4869-A394-944406C03879}" dt="2024-08-27T09:52:28.303" v="33"/>
          <ac:spMkLst>
            <pc:docMk/>
            <pc:sldMk cId="3872632605" sldId="274"/>
            <ac:spMk id="13" creationId="{55F7ABCA-A68A-47DD-B732-76FF34C6FB7D}"/>
          </ac:spMkLst>
        </pc:spChg>
      </pc:sldChg>
      <pc:sldChg chg="modSp mod modNotesTx">
        <pc:chgData name="Hanna Viklund" userId="4e0e2cf7-cba3-4ce7-ad0b-30acc56ca5a9" providerId="ADAL" clId="{BD0F0D0F-6706-4869-A394-944406C03879}" dt="2024-09-05T12:02:19.306" v="123" actId="20577"/>
        <pc:sldMkLst>
          <pc:docMk/>
          <pc:sldMk cId="239345688" sldId="275"/>
        </pc:sldMkLst>
        <pc:spChg chg="mod">
          <ac:chgData name="Hanna Viklund" userId="4e0e2cf7-cba3-4ce7-ad0b-30acc56ca5a9" providerId="ADAL" clId="{BD0F0D0F-6706-4869-A394-944406C03879}" dt="2024-09-05T12:02:10.344" v="114"/>
          <ac:spMkLst>
            <pc:docMk/>
            <pc:sldMk cId="239345688" sldId="275"/>
            <ac:spMk id="3" creationId="{8D3B7206-C7CB-860F-2A1F-3C948A3F36AB}"/>
          </ac:spMkLst>
        </pc:spChg>
      </pc:sldChg>
      <pc:sldChg chg="del">
        <pc:chgData name="Hanna Viklund" userId="4e0e2cf7-cba3-4ce7-ad0b-30acc56ca5a9" providerId="ADAL" clId="{BD0F0D0F-6706-4869-A394-944406C03879}" dt="2024-08-26T11:59:03.968" v="1" actId="47"/>
        <pc:sldMkLst>
          <pc:docMk/>
          <pc:sldMk cId="2410643710" sldId="278"/>
        </pc:sldMkLst>
      </pc:sldChg>
      <pc:sldChg chg="del">
        <pc:chgData name="Hanna Viklund" userId="4e0e2cf7-cba3-4ce7-ad0b-30acc56ca5a9" providerId="ADAL" clId="{BD0F0D0F-6706-4869-A394-944406C03879}" dt="2024-08-26T11:59:18.611" v="2" actId="47"/>
        <pc:sldMkLst>
          <pc:docMk/>
          <pc:sldMk cId="546525553" sldId="279"/>
        </pc:sldMkLst>
      </pc:sldChg>
      <pc:sldChg chg="del">
        <pc:chgData name="Hanna Viklund" userId="4e0e2cf7-cba3-4ce7-ad0b-30acc56ca5a9" providerId="ADAL" clId="{BD0F0D0F-6706-4869-A394-944406C03879}" dt="2024-08-26T12:00:00.186" v="6" actId="47"/>
        <pc:sldMkLst>
          <pc:docMk/>
          <pc:sldMk cId="1866685553" sldId="281"/>
        </pc:sldMkLst>
      </pc:sldChg>
      <pc:sldChg chg="modSp mod">
        <pc:chgData name="Hanna Viklund" userId="4e0e2cf7-cba3-4ce7-ad0b-30acc56ca5a9" providerId="ADAL" clId="{BD0F0D0F-6706-4869-A394-944406C03879}" dt="2024-09-09T10:52:27.667" v="126" actId="1076"/>
        <pc:sldMkLst>
          <pc:docMk/>
          <pc:sldMk cId="959201754" sldId="283"/>
        </pc:sldMkLst>
        <pc:spChg chg="mod">
          <ac:chgData name="Hanna Viklund" userId="4e0e2cf7-cba3-4ce7-ad0b-30acc56ca5a9" providerId="ADAL" clId="{BD0F0D0F-6706-4869-A394-944406C03879}" dt="2024-09-09T10:52:27.667" v="126" actId="1076"/>
          <ac:spMkLst>
            <pc:docMk/>
            <pc:sldMk cId="959201754" sldId="283"/>
            <ac:spMk id="11" creationId="{53DC98CF-2C37-E195-9003-01889B08F2F6}"/>
          </ac:spMkLst>
        </pc:spChg>
      </pc:sldChg>
      <pc:sldChg chg="del">
        <pc:chgData name="Hanna Viklund" userId="4e0e2cf7-cba3-4ce7-ad0b-30acc56ca5a9" providerId="ADAL" clId="{BD0F0D0F-6706-4869-A394-944406C03879}" dt="2024-08-26T11:59:18.611" v="2" actId="47"/>
        <pc:sldMkLst>
          <pc:docMk/>
          <pc:sldMk cId="2936472678" sldId="284"/>
        </pc:sldMkLst>
      </pc:sldChg>
      <pc:sldChg chg="modSp mod modNotesTx">
        <pc:chgData name="Hanna Viklund" userId="4e0e2cf7-cba3-4ce7-ad0b-30acc56ca5a9" providerId="ADAL" clId="{BD0F0D0F-6706-4869-A394-944406C03879}" dt="2024-09-05T08:41:46.448" v="88" actId="20577"/>
        <pc:sldMkLst>
          <pc:docMk/>
          <pc:sldMk cId="3729849331" sldId="288"/>
        </pc:sldMkLst>
        <pc:spChg chg="mod">
          <ac:chgData name="Hanna Viklund" userId="4e0e2cf7-cba3-4ce7-ad0b-30acc56ca5a9" providerId="ADAL" clId="{BD0F0D0F-6706-4869-A394-944406C03879}" dt="2024-09-05T08:41:43.934" v="87" actId="20577"/>
          <ac:spMkLst>
            <pc:docMk/>
            <pc:sldMk cId="3729849331" sldId="288"/>
            <ac:spMk id="3" creationId="{2461A97C-9B34-7BF9-9C6B-260CFDA8C9F6}"/>
          </ac:spMkLst>
        </pc:spChg>
      </pc:sldChg>
      <pc:sldChg chg="del">
        <pc:chgData name="Hanna Viklund" userId="4e0e2cf7-cba3-4ce7-ad0b-30acc56ca5a9" providerId="ADAL" clId="{BD0F0D0F-6706-4869-A394-944406C03879}" dt="2024-08-26T12:00:10.259" v="7" actId="47"/>
        <pc:sldMkLst>
          <pc:docMk/>
          <pc:sldMk cId="2994502457" sldId="289"/>
        </pc:sldMkLst>
      </pc:sldChg>
      <pc:sldChg chg="del">
        <pc:chgData name="Hanna Viklund" userId="4e0e2cf7-cba3-4ce7-ad0b-30acc56ca5a9" providerId="ADAL" clId="{BD0F0D0F-6706-4869-A394-944406C03879}" dt="2024-08-26T12:00:10.259" v="7" actId="47"/>
        <pc:sldMkLst>
          <pc:docMk/>
          <pc:sldMk cId="2134247696" sldId="290"/>
        </pc:sldMkLst>
      </pc:sldChg>
      <pc:sldChg chg="del">
        <pc:chgData name="Hanna Viklund" userId="4e0e2cf7-cba3-4ce7-ad0b-30acc56ca5a9" providerId="ADAL" clId="{BD0F0D0F-6706-4869-A394-944406C03879}" dt="2024-08-26T12:00:30.944" v="9" actId="47"/>
        <pc:sldMkLst>
          <pc:docMk/>
          <pc:sldMk cId="1101672167" sldId="291"/>
        </pc:sldMkLst>
      </pc:sldChg>
      <pc:sldChg chg="modSp mod modNotesTx">
        <pc:chgData name="Hanna Viklund" userId="4e0e2cf7-cba3-4ce7-ad0b-30acc56ca5a9" providerId="ADAL" clId="{BD0F0D0F-6706-4869-A394-944406C03879}" dt="2024-09-05T08:44:52.342" v="100" actId="20577"/>
        <pc:sldMkLst>
          <pc:docMk/>
          <pc:sldMk cId="2958524542" sldId="292"/>
        </pc:sldMkLst>
        <pc:spChg chg="mod">
          <ac:chgData name="Hanna Viklund" userId="4e0e2cf7-cba3-4ce7-ad0b-30acc56ca5a9" providerId="ADAL" clId="{BD0F0D0F-6706-4869-A394-944406C03879}" dt="2024-09-05T08:44:46.151" v="94" actId="20577"/>
          <ac:spMkLst>
            <pc:docMk/>
            <pc:sldMk cId="2958524542" sldId="292"/>
            <ac:spMk id="3" creationId="{DF68B732-F781-B278-410D-801E76B18EE6}"/>
          </ac:spMkLst>
        </pc:spChg>
        <pc:spChg chg="mod">
          <ac:chgData name="Hanna Viklund" userId="4e0e2cf7-cba3-4ce7-ad0b-30acc56ca5a9" providerId="ADAL" clId="{BD0F0D0F-6706-4869-A394-944406C03879}" dt="2024-08-26T11:59:41.970" v="5" actId="113"/>
          <ac:spMkLst>
            <pc:docMk/>
            <pc:sldMk cId="2958524542" sldId="292"/>
            <ac:spMk id="4" creationId="{3791AF10-8E68-3982-4544-1471D17529EF}"/>
          </ac:spMkLst>
        </pc:spChg>
      </pc:sldChg>
      <pc:sldChg chg="modSp mod modNotesTx">
        <pc:chgData name="Hanna Viklund" userId="4e0e2cf7-cba3-4ce7-ad0b-30acc56ca5a9" providerId="ADAL" clId="{BD0F0D0F-6706-4869-A394-944406C03879}" dt="2024-09-05T11:43:28.673" v="113" actId="20577"/>
        <pc:sldMkLst>
          <pc:docMk/>
          <pc:sldMk cId="1987032294" sldId="294"/>
        </pc:sldMkLst>
        <pc:spChg chg="mod">
          <ac:chgData name="Hanna Viklund" userId="4e0e2cf7-cba3-4ce7-ad0b-30acc56ca5a9" providerId="ADAL" clId="{BD0F0D0F-6706-4869-A394-944406C03879}" dt="2024-09-05T11:43:19.108" v="101"/>
          <ac:spMkLst>
            <pc:docMk/>
            <pc:sldMk cId="1987032294" sldId="294"/>
            <ac:spMk id="15" creationId="{C7482EE1-4624-82F2-9590-8EE578A48720}"/>
          </ac:spMkLst>
        </pc:spChg>
      </pc:sldChg>
      <pc:sldChg chg="del">
        <pc:chgData name="Hanna Viklund" userId="4e0e2cf7-cba3-4ce7-ad0b-30acc56ca5a9" providerId="ADAL" clId="{BD0F0D0F-6706-4869-A394-944406C03879}" dt="2024-08-26T11:59:18.611" v="2" actId="47"/>
        <pc:sldMkLst>
          <pc:docMk/>
          <pc:sldMk cId="9634727" sldId="298"/>
        </pc:sldMkLst>
      </pc:sldChg>
      <pc:sldChg chg="del">
        <pc:chgData name="Hanna Viklund" userId="4e0e2cf7-cba3-4ce7-ad0b-30acc56ca5a9" providerId="ADAL" clId="{BD0F0D0F-6706-4869-A394-944406C03879}" dt="2024-08-26T11:59:18.611" v="2" actId="47"/>
        <pc:sldMkLst>
          <pc:docMk/>
          <pc:sldMk cId="3869437858" sldId="299"/>
        </pc:sldMkLst>
      </pc:sldChg>
      <pc:sldChg chg="del">
        <pc:chgData name="Hanna Viklund" userId="4e0e2cf7-cba3-4ce7-ad0b-30acc56ca5a9" providerId="ADAL" clId="{BD0F0D0F-6706-4869-A394-944406C03879}" dt="2024-08-26T11:59:18.611" v="2" actId="47"/>
        <pc:sldMkLst>
          <pc:docMk/>
          <pc:sldMk cId="3219385153" sldId="300"/>
        </pc:sldMkLst>
      </pc:sldChg>
      <pc:sldChg chg="del">
        <pc:chgData name="Hanna Viklund" userId="4e0e2cf7-cba3-4ce7-ad0b-30acc56ca5a9" providerId="ADAL" clId="{BD0F0D0F-6706-4869-A394-944406C03879}" dt="2024-08-26T11:59:34.741" v="3" actId="47"/>
        <pc:sldMkLst>
          <pc:docMk/>
          <pc:sldMk cId="705388460" sldId="303"/>
        </pc:sldMkLst>
      </pc:sldChg>
      <pc:sldChg chg="del">
        <pc:chgData name="Hanna Viklund" userId="4e0e2cf7-cba3-4ce7-ad0b-30acc56ca5a9" providerId="ADAL" clId="{BD0F0D0F-6706-4869-A394-944406C03879}" dt="2024-08-26T11:59:34.741" v="3" actId="47"/>
        <pc:sldMkLst>
          <pc:docMk/>
          <pc:sldMk cId="1564359864" sldId="304"/>
        </pc:sldMkLst>
      </pc:sldChg>
      <pc:sldChg chg="del">
        <pc:chgData name="Hanna Viklund" userId="4e0e2cf7-cba3-4ce7-ad0b-30acc56ca5a9" providerId="ADAL" clId="{BD0F0D0F-6706-4869-A394-944406C03879}" dt="2024-08-26T11:59:18.611" v="2" actId="47"/>
        <pc:sldMkLst>
          <pc:docMk/>
          <pc:sldMk cId="1342633289" sldId="305"/>
        </pc:sldMkLst>
      </pc:sldChg>
      <pc:sldChg chg="del">
        <pc:chgData name="Hanna Viklund" userId="4e0e2cf7-cba3-4ce7-ad0b-30acc56ca5a9" providerId="ADAL" clId="{BD0F0D0F-6706-4869-A394-944406C03879}" dt="2024-08-26T11:59:18.611" v="2" actId="47"/>
        <pc:sldMkLst>
          <pc:docMk/>
          <pc:sldMk cId="940308586" sldId="306"/>
        </pc:sldMkLst>
      </pc:sldChg>
      <pc:sldChg chg="del">
        <pc:chgData name="Hanna Viklund" userId="4e0e2cf7-cba3-4ce7-ad0b-30acc56ca5a9" providerId="ADAL" clId="{BD0F0D0F-6706-4869-A394-944406C03879}" dt="2024-08-26T11:59:03.968" v="1" actId="47"/>
        <pc:sldMkLst>
          <pc:docMk/>
          <pc:sldMk cId="4066108578" sldId="307"/>
        </pc:sldMkLst>
      </pc:sldChg>
      <pc:sldChg chg="del">
        <pc:chgData name="Hanna Viklund" userId="4e0e2cf7-cba3-4ce7-ad0b-30acc56ca5a9" providerId="ADAL" clId="{BD0F0D0F-6706-4869-A394-944406C03879}" dt="2024-08-26T11:59:03.968" v="1" actId="47"/>
        <pc:sldMkLst>
          <pc:docMk/>
          <pc:sldMk cId="2289348023" sldId="308"/>
        </pc:sldMkLst>
      </pc:sldChg>
      <pc:sldChg chg="del">
        <pc:chgData name="Hanna Viklund" userId="4e0e2cf7-cba3-4ce7-ad0b-30acc56ca5a9" providerId="ADAL" clId="{BD0F0D0F-6706-4869-A394-944406C03879}" dt="2024-08-26T11:59:03.968" v="1" actId="47"/>
        <pc:sldMkLst>
          <pc:docMk/>
          <pc:sldMk cId="3323680078" sldId="309"/>
        </pc:sldMkLst>
      </pc:sldChg>
      <pc:sldChg chg="del">
        <pc:chgData name="Hanna Viklund" userId="4e0e2cf7-cba3-4ce7-ad0b-30acc56ca5a9" providerId="ADAL" clId="{BD0F0D0F-6706-4869-A394-944406C03879}" dt="2024-08-26T11:59:03.968" v="1" actId="47"/>
        <pc:sldMkLst>
          <pc:docMk/>
          <pc:sldMk cId="4030386828" sldId="310"/>
        </pc:sldMkLst>
      </pc:sldChg>
      <pc:sldChg chg="del">
        <pc:chgData name="Hanna Viklund" userId="4e0e2cf7-cba3-4ce7-ad0b-30acc56ca5a9" providerId="ADAL" clId="{BD0F0D0F-6706-4869-A394-944406C03879}" dt="2024-08-26T11:59:03.968" v="1" actId="47"/>
        <pc:sldMkLst>
          <pc:docMk/>
          <pc:sldMk cId="1306807000" sldId="312"/>
        </pc:sldMkLst>
      </pc:sldChg>
      <pc:sldChg chg="del">
        <pc:chgData name="Hanna Viklund" userId="4e0e2cf7-cba3-4ce7-ad0b-30acc56ca5a9" providerId="ADAL" clId="{BD0F0D0F-6706-4869-A394-944406C03879}" dt="2024-08-26T12:00:00.186" v="6" actId="47"/>
        <pc:sldMkLst>
          <pc:docMk/>
          <pc:sldMk cId="47442359" sldId="313"/>
        </pc:sldMkLst>
      </pc:sldChg>
      <pc:sldChg chg="del">
        <pc:chgData name="Hanna Viklund" userId="4e0e2cf7-cba3-4ce7-ad0b-30acc56ca5a9" providerId="ADAL" clId="{BD0F0D0F-6706-4869-A394-944406C03879}" dt="2024-08-26T12:00:00.186" v="6" actId="47"/>
        <pc:sldMkLst>
          <pc:docMk/>
          <pc:sldMk cId="1884018777" sldId="314"/>
        </pc:sldMkLst>
      </pc:sldChg>
      <pc:sldChg chg="del">
        <pc:chgData name="Hanna Viklund" userId="4e0e2cf7-cba3-4ce7-ad0b-30acc56ca5a9" providerId="ADAL" clId="{BD0F0D0F-6706-4869-A394-944406C03879}" dt="2024-08-26T12:00:10.259" v="7" actId="47"/>
        <pc:sldMkLst>
          <pc:docMk/>
          <pc:sldMk cId="1099156839" sldId="315"/>
        </pc:sldMkLst>
      </pc:sldChg>
      <pc:sldChg chg="del">
        <pc:chgData name="Hanna Viklund" userId="4e0e2cf7-cba3-4ce7-ad0b-30acc56ca5a9" providerId="ADAL" clId="{BD0F0D0F-6706-4869-A394-944406C03879}" dt="2024-08-26T12:00:00.186" v="6" actId="47"/>
        <pc:sldMkLst>
          <pc:docMk/>
          <pc:sldMk cId="2818653641" sldId="316"/>
        </pc:sldMkLst>
      </pc:sldChg>
      <pc:sldChg chg="modSp mod modNotesTx">
        <pc:chgData name="Hanna Viklund" userId="4e0e2cf7-cba3-4ce7-ad0b-30acc56ca5a9" providerId="ADAL" clId="{BD0F0D0F-6706-4869-A394-944406C03879}" dt="2024-09-11T08:35:03.736" v="322" actId="20577"/>
        <pc:sldMkLst>
          <pc:docMk/>
          <pc:sldMk cId="2750311081" sldId="317"/>
        </pc:sldMkLst>
        <pc:spChg chg="mod">
          <ac:chgData name="Hanna Viklund" userId="4e0e2cf7-cba3-4ce7-ad0b-30acc56ca5a9" providerId="ADAL" clId="{BD0F0D0F-6706-4869-A394-944406C03879}" dt="2024-09-11T08:34:47.485" v="318" actId="20577"/>
          <ac:spMkLst>
            <pc:docMk/>
            <pc:sldMk cId="2750311081" sldId="317"/>
            <ac:spMk id="6" creationId="{3D60A09F-3186-EEEA-4989-9D8554AD2A06}"/>
          </ac:spMkLst>
        </pc:spChg>
      </pc:sldChg>
      <pc:sldChg chg="del">
        <pc:chgData name="Hanna Viklund" userId="4e0e2cf7-cba3-4ce7-ad0b-30acc56ca5a9" providerId="ADAL" clId="{BD0F0D0F-6706-4869-A394-944406C03879}" dt="2024-08-26T12:00:10.259" v="7" actId="47"/>
        <pc:sldMkLst>
          <pc:docMk/>
          <pc:sldMk cId="2785459698" sldId="318"/>
        </pc:sldMkLst>
      </pc:sldChg>
      <pc:sldChg chg="del">
        <pc:chgData name="Hanna Viklund" userId="4e0e2cf7-cba3-4ce7-ad0b-30acc56ca5a9" providerId="ADAL" clId="{BD0F0D0F-6706-4869-A394-944406C03879}" dt="2024-08-26T12:00:10.259" v="7" actId="47"/>
        <pc:sldMkLst>
          <pc:docMk/>
          <pc:sldMk cId="3613702158" sldId="319"/>
        </pc:sldMkLst>
      </pc:sldChg>
      <pc:sldChg chg="del">
        <pc:chgData name="Hanna Viklund" userId="4e0e2cf7-cba3-4ce7-ad0b-30acc56ca5a9" providerId="ADAL" clId="{BD0F0D0F-6706-4869-A394-944406C03879}" dt="2024-08-26T12:00:10.259" v="7" actId="47"/>
        <pc:sldMkLst>
          <pc:docMk/>
          <pc:sldMk cId="3985633683" sldId="320"/>
        </pc:sldMkLst>
      </pc:sldChg>
      <pc:sldChg chg="del">
        <pc:chgData name="Hanna Viklund" userId="4e0e2cf7-cba3-4ce7-ad0b-30acc56ca5a9" providerId="ADAL" clId="{BD0F0D0F-6706-4869-A394-944406C03879}" dt="2024-08-26T12:00:10.259" v="7" actId="47"/>
        <pc:sldMkLst>
          <pc:docMk/>
          <pc:sldMk cId="716780326" sldId="321"/>
        </pc:sldMkLst>
      </pc:sldChg>
      <pc:sldChg chg="del">
        <pc:chgData name="Hanna Viklund" userId="4e0e2cf7-cba3-4ce7-ad0b-30acc56ca5a9" providerId="ADAL" clId="{BD0F0D0F-6706-4869-A394-944406C03879}" dt="2024-08-26T12:00:19.620" v="8" actId="47"/>
        <pc:sldMkLst>
          <pc:docMk/>
          <pc:sldMk cId="4286646435" sldId="323"/>
        </pc:sldMkLst>
      </pc:sldChg>
      <pc:sldChg chg="del">
        <pc:chgData name="Hanna Viklund" userId="4e0e2cf7-cba3-4ce7-ad0b-30acc56ca5a9" providerId="ADAL" clId="{BD0F0D0F-6706-4869-A394-944406C03879}" dt="2024-08-26T12:00:19.620" v="8" actId="47"/>
        <pc:sldMkLst>
          <pc:docMk/>
          <pc:sldMk cId="2606145085" sldId="325"/>
        </pc:sldMkLst>
      </pc:sldChg>
      <pc:sldChg chg="del">
        <pc:chgData name="Hanna Viklund" userId="4e0e2cf7-cba3-4ce7-ad0b-30acc56ca5a9" providerId="ADAL" clId="{BD0F0D0F-6706-4869-A394-944406C03879}" dt="2024-08-26T12:00:19.620" v="8" actId="47"/>
        <pc:sldMkLst>
          <pc:docMk/>
          <pc:sldMk cId="3680122813" sldId="326"/>
        </pc:sldMkLst>
      </pc:sldChg>
      <pc:sldChg chg="del">
        <pc:chgData name="Hanna Viklund" userId="4e0e2cf7-cba3-4ce7-ad0b-30acc56ca5a9" providerId="ADAL" clId="{BD0F0D0F-6706-4869-A394-944406C03879}" dt="2024-08-26T12:00:19.620" v="8" actId="47"/>
        <pc:sldMkLst>
          <pc:docMk/>
          <pc:sldMk cId="3833646898" sldId="327"/>
        </pc:sldMkLst>
      </pc:sldChg>
      <pc:sldChg chg="del">
        <pc:chgData name="Hanna Viklund" userId="4e0e2cf7-cba3-4ce7-ad0b-30acc56ca5a9" providerId="ADAL" clId="{BD0F0D0F-6706-4869-A394-944406C03879}" dt="2024-08-26T12:00:19.620" v="8" actId="47"/>
        <pc:sldMkLst>
          <pc:docMk/>
          <pc:sldMk cId="4284828124" sldId="328"/>
        </pc:sldMkLst>
      </pc:sldChg>
      <pc:sldChg chg="del">
        <pc:chgData name="Hanna Viklund" userId="4e0e2cf7-cba3-4ce7-ad0b-30acc56ca5a9" providerId="ADAL" clId="{BD0F0D0F-6706-4869-A394-944406C03879}" dt="2024-08-26T12:00:30.944" v="9" actId="47"/>
        <pc:sldMkLst>
          <pc:docMk/>
          <pc:sldMk cId="1741403482" sldId="330"/>
        </pc:sldMkLst>
      </pc:sldChg>
      <pc:sldChg chg="del">
        <pc:chgData name="Hanna Viklund" userId="4e0e2cf7-cba3-4ce7-ad0b-30acc56ca5a9" providerId="ADAL" clId="{BD0F0D0F-6706-4869-A394-944406C03879}" dt="2024-08-26T12:00:30.944" v="9" actId="47"/>
        <pc:sldMkLst>
          <pc:docMk/>
          <pc:sldMk cId="3844054356" sldId="331"/>
        </pc:sldMkLst>
      </pc:sldChg>
      <pc:sldChg chg="del">
        <pc:chgData name="Hanna Viklund" userId="4e0e2cf7-cba3-4ce7-ad0b-30acc56ca5a9" providerId="ADAL" clId="{BD0F0D0F-6706-4869-A394-944406C03879}" dt="2024-08-26T12:00:00.186" v="6" actId="47"/>
        <pc:sldMkLst>
          <pc:docMk/>
          <pc:sldMk cId="2632573619" sldId="332"/>
        </pc:sldMkLst>
      </pc:sldChg>
      <pc:sldChg chg="del">
        <pc:chgData name="Hanna Viklund" userId="4e0e2cf7-cba3-4ce7-ad0b-30acc56ca5a9" providerId="ADAL" clId="{BD0F0D0F-6706-4869-A394-944406C03879}" dt="2024-08-26T12:00:00.186" v="6" actId="47"/>
        <pc:sldMkLst>
          <pc:docMk/>
          <pc:sldMk cId="3263993913" sldId="333"/>
        </pc:sldMkLst>
      </pc:sldChg>
      <pc:sldChg chg="del">
        <pc:chgData name="Hanna Viklund" userId="4e0e2cf7-cba3-4ce7-ad0b-30acc56ca5a9" providerId="ADAL" clId="{BD0F0D0F-6706-4869-A394-944406C03879}" dt="2024-08-26T12:00:00.186" v="6" actId="47"/>
        <pc:sldMkLst>
          <pc:docMk/>
          <pc:sldMk cId="1592944417" sldId="334"/>
        </pc:sldMkLst>
      </pc:sldChg>
      <pc:sldChg chg="del">
        <pc:chgData name="Hanna Viklund" userId="4e0e2cf7-cba3-4ce7-ad0b-30acc56ca5a9" providerId="ADAL" clId="{BD0F0D0F-6706-4869-A394-944406C03879}" dt="2024-08-26T12:00:00.186" v="6" actId="47"/>
        <pc:sldMkLst>
          <pc:docMk/>
          <pc:sldMk cId="2188575099" sldId="335"/>
        </pc:sldMkLst>
      </pc:sldChg>
      <pc:sldChg chg="del">
        <pc:chgData name="Hanna Viklund" userId="4e0e2cf7-cba3-4ce7-ad0b-30acc56ca5a9" providerId="ADAL" clId="{BD0F0D0F-6706-4869-A394-944406C03879}" dt="2024-08-26T12:00:00.186" v="6" actId="47"/>
        <pc:sldMkLst>
          <pc:docMk/>
          <pc:sldMk cId="1361326843" sldId="337"/>
        </pc:sldMkLst>
      </pc:sldChg>
      <pc:sldChg chg="del">
        <pc:chgData name="Hanna Viklund" userId="4e0e2cf7-cba3-4ce7-ad0b-30acc56ca5a9" providerId="ADAL" clId="{BD0F0D0F-6706-4869-A394-944406C03879}" dt="2024-08-26T12:00:00.186" v="6" actId="47"/>
        <pc:sldMkLst>
          <pc:docMk/>
          <pc:sldMk cId="3222772950" sldId="338"/>
        </pc:sldMkLst>
      </pc:sldChg>
      <pc:sldChg chg="del">
        <pc:chgData name="Hanna Viklund" userId="4e0e2cf7-cba3-4ce7-ad0b-30acc56ca5a9" providerId="ADAL" clId="{BD0F0D0F-6706-4869-A394-944406C03879}" dt="2024-08-26T12:00:42.073" v="10" actId="47"/>
        <pc:sldMkLst>
          <pc:docMk/>
          <pc:sldMk cId="392289190" sldId="339"/>
        </pc:sldMkLst>
      </pc:sldChg>
      <pc:sldChg chg="del">
        <pc:chgData name="Hanna Viklund" userId="4e0e2cf7-cba3-4ce7-ad0b-30acc56ca5a9" providerId="ADAL" clId="{BD0F0D0F-6706-4869-A394-944406C03879}" dt="2024-08-26T12:00:30.944" v="9" actId="47"/>
        <pc:sldMkLst>
          <pc:docMk/>
          <pc:sldMk cId="2178195676" sldId="340"/>
        </pc:sldMkLst>
      </pc:sldChg>
      <pc:sldChg chg="del">
        <pc:chgData name="Hanna Viklund" userId="4e0e2cf7-cba3-4ce7-ad0b-30acc56ca5a9" providerId="ADAL" clId="{BD0F0D0F-6706-4869-A394-944406C03879}" dt="2024-08-26T12:00:30.944" v="9" actId="47"/>
        <pc:sldMkLst>
          <pc:docMk/>
          <pc:sldMk cId="1362763662" sldId="341"/>
        </pc:sldMkLst>
      </pc:sldChg>
      <pc:sldChg chg="del">
        <pc:chgData name="Hanna Viklund" userId="4e0e2cf7-cba3-4ce7-ad0b-30acc56ca5a9" providerId="ADAL" clId="{BD0F0D0F-6706-4869-A394-944406C03879}" dt="2024-08-26T12:00:30.944" v="9" actId="47"/>
        <pc:sldMkLst>
          <pc:docMk/>
          <pc:sldMk cId="1890886863" sldId="343"/>
        </pc:sldMkLst>
      </pc:sldChg>
      <pc:sldChg chg="del">
        <pc:chgData name="Hanna Viklund" userId="4e0e2cf7-cba3-4ce7-ad0b-30acc56ca5a9" providerId="ADAL" clId="{BD0F0D0F-6706-4869-A394-944406C03879}" dt="2024-08-26T12:00:30.944" v="9" actId="47"/>
        <pc:sldMkLst>
          <pc:docMk/>
          <pc:sldMk cId="624736757" sldId="344"/>
        </pc:sldMkLst>
      </pc:sldChg>
      <pc:sldChg chg="del">
        <pc:chgData name="Hanna Viklund" userId="4e0e2cf7-cba3-4ce7-ad0b-30acc56ca5a9" providerId="ADAL" clId="{BD0F0D0F-6706-4869-A394-944406C03879}" dt="2024-08-26T12:00:42.073" v="10" actId="47"/>
        <pc:sldMkLst>
          <pc:docMk/>
          <pc:sldMk cId="2366209586" sldId="346"/>
        </pc:sldMkLst>
      </pc:sldChg>
      <pc:sldChg chg="del">
        <pc:chgData name="Hanna Viklund" userId="4e0e2cf7-cba3-4ce7-ad0b-30acc56ca5a9" providerId="ADAL" clId="{BD0F0D0F-6706-4869-A394-944406C03879}" dt="2024-08-26T11:59:18.611" v="2" actId="47"/>
        <pc:sldMkLst>
          <pc:docMk/>
          <pc:sldMk cId="2213670678" sldId="347"/>
        </pc:sldMkLst>
      </pc:sldChg>
      <pc:sldChg chg="del">
        <pc:chgData name="Hanna Viklund" userId="4e0e2cf7-cba3-4ce7-ad0b-30acc56ca5a9" providerId="ADAL" clId="{BD0F0D0F-6706-4869-A394-944406C03879}" dt="2024-08-26T11:59:18.611" v="2" actId="47"/>
        <pc:sldMkLst>
          <pc:docMk/>
          <pc:sldMk cId="2454065114" sldId="348"/>
        </pc:sldMkLst>
      </pc:sldChg>
      <pc:sldChg chg="modSp mod">
        <pc:chgData name="Hanna Viklund" userId="4e0e2cf7-cba3-4ce7-ad0b-30acc56ca5a9" providerId="ADAL" clId="{BD0F0D0F-6706-4869-A394-944406C03879}" dt="2024-09-09T10:52:22.968" v="125" actId="1076"/>
        <pc:sldMkLst>
          <pc:docMk/>
          <pc:sldMk cId="3547310478" sldId="349"/>
        </pc:sldMkLst>
        <pc:spChg chg="mod">
          <ac:chgData name="Hanna Viklund" userId="4e0e2cf7-cba3-4ce7-ad0b-30acc56ca5a9" providerId="ADAL" clId="{BD0F0D0F-6706-4869-A394-944406C03879}" dt="2024-09-09T10:52:22.968" v="125" actId="1076"/>
          <ac:spMkLst>
            <pc:docMk/>
            <pc:sldMk cId="3547310478" sldId="349"/>
            <ac:spMk id="10" creationId="{46A3389F-8F96-8C9B-DC09-4D5C88822843}"/>
          </ac:spMkLst>
        </pc:spChg>
      </pc:sldChg>
      <pc:sldChg chg="del">
        <pc:chgData name="Hanna Viklund" userId="4e0e2cf7-cba3-4ce7-ad0b-30acc56ca5a9" providerId="ADAL" clId="{BD0F0D0F-6706-4869-A394-944406C03879}" dt="2024-08-26T11:59:18.611" v="2" actId="47"/>
        <pc:sldMkLst>
          <pc:docMk/>
          <pc:sldMk cId="347733063" sldId="350"/>
        </pc:sldMkLst>
      </pc:sldChg>
      <pc:sldChg chg="del">
        <pc:chgData name="Hanna Viklund" userId="4e0e2cf7-cba3-4ce7-ad0b-30acc56ca5a9" providerId="ADAL" clId="{BD0F0D0F-6706-4869-A394-944406C03879}" dt="2024-08-26T11:59:34.741" v="3" actId="47"/>
        <pc:sldMkLst>
          <pc:docMk/>
          <pc:sldMk cId="2169248540" sldId="351"/>
        </pc:sldMkLst>
      </pc:sldChg>
      <pc:sldChg chg="del">
        <pc:chgData name="Hanna Viklund" userId="4e0e2cf7-cba3-4ce7-ad0b-30acc56ca5a9" providerId="ADAL" clId="{BD0F0D0F-6706-4869-A394-944406C03879}" dt="2024-08-26T11:59:34.741" v="3" actId="47"/>
        <pc:sldMkLst>
          <pc:docMk/>
          <pc:sldMk cId="4209002873" sldId="352"/>
        </pc:sldMkLst>
      </pc:sldChg>
      <pc:sldChg chg="del">
        <pc:chgData name="Hanna Viklund" userId="4e0e2cf7-cba3-4ce7-ad0b-30acc56ca5a9" providerId="ADAL" clId="{BD0F0D0F-6706-4869-A394-944406C03879}" dt="2024-08-26T11:59:34.741" v="3" actId="47"/>
        <pc:sldMkLst>
          <pc:docMk/>
          <pc:sldMk cId="1266001365" sldId="354"/>
        </pc:sldMkLst>
      </pc:sldChg>
      <pc:sldChg chg="del">
        <pc:chgData name="Hanna Viklund" userId="4e0e2cf7-cba3-4ce7-ad0b-30acc56ca5a9" providerId="ADAL" clId="{BD0F0D0F-6706-4869-A394-944406C03879}" dt="2024-08-26T11:59:34.741" v="3" actId="47"/>
        <pc:sldMkLst>
          <pc:docMk/>
          <pc:sldMk cId="2424546688" sldId="355"/>
        </pc:sldMkLst>
      </pc:sldChg>
      <pc:sldChg chg="del">
        <pc:chgData name="Hanna Viklund" userId="4e0e2cf7-cba3-4ce7-ad0b-30acc56ca5a9" providerId="ADAL" clId="{BD0F0D0F-6706-4869-A394-944406C03879}" dt="2024-08-26T11:59:34.741" v="3" actId="47"/>
        <pc:sldMkLst>
          <pc:docMk/>
          <pc:sldMk cId="3585517493" sldId="356"/>
        </pc:sldMkLst>
      </pc:sldChg>
      <pc:sldChg chg="del">
        <pc:chgData name="Hanna Viklund" userId="4e0e2cf7-cba3-4ce7-ad0b-30acc56ca5a9" providerId="ADAL" clId="{BD0F0D0F-6706-4869-A394-944406C03879}" dt="2024-08-26T11:59:39.418" v="4" actId="47"/>
        <pc:sldMkLst>
          <pc:docMk/>
          <pc:sldMk cId="2673611830" sldId="357"/>
        </pc:sldMkLst>
      </pc:sldChg>
      <pc:sldChg chg="del">
        <pc:chgData name="Hanna Viklund" userId="4e0e2cf7-cba3-4ce7-ad0b-30acc56ca5a9" providerId="ADAL" clId="{BD0F0D0F-6706-4869-A394-944406C03879}" dt="2024-08-26T12:00:42.073" v="10" actId="47"/>
        <pc:sldMkLst>
          <pc:docMk/>
          <pc:sldMk cId="2438226618" sldId="358"/>
        </pc:sldMkLst>
      </pc:sldChg>
      <pc:sldChg chg="del">
        <pc:chgData name="Hanna Viklund" userId="4e0e2cf7-cba3-4ce7-ad0b-30acc56ca5a9" providerId="ADAL" clId="{BD0F0D0F-6706-4869-A394-944406C03879}" dt="2024-08-26T12:00:42.073" v="10" actId="47"/>
        <pc:sldMkLst>
          <pc:docMk/>
          <pc:sldMk cId="3051438408" sldId="359"/>
        </pc:sldMkLst>
      </pc:sldChg>
      <pc:sldChg chg="del">
        <pc:chgData name="Hanna Viklund" userId="4e0e2cf7-cba3-4ce7-ad0b-30acc56ca5a9" providerId="ADAL" clId="{BD0F0D0F-6706-4869-A394-944406C03879}" dt="2024-08-26T12:00:42.073" v="10" actId="47"/>
        <pc:sldMkLst>
          <pc:docMk/>
          <pc:sldMk cId="922189089" sldId="360"/>
        </pc:sldMkLst>
      </pc:sldChg>
      <pc:sldChg chg="del">
        <pc:chgData name="Hanna Viklund" userId="4e0e2cf7-cba3-4ce7-ad0b-30acc56ca5a9" providerId="ADAL" clId="{BD0F0D0F-6706-4869-A394-944406C03879}" dt="2024-08-26T12:00:42.073" v="10" actId="47"/>
        <pc:sldMkLst>
          <pc:docMk/>
          <pc:sldMk cId="3092449682" sldId="361"/>
        </pc:sldMkLst>
      </pc:sldChg>
      <pc:sldChg chg="del">
        <pc:chgData name="Hanna Viklund" userId="4e0e2cf7-cba3-4ce7-ad0b-30acc56ca5a9" providerId="ADAL" clId="{BD0F0D0F-6706-4869-A394-944406C03879}" dt="2024-08-26T12:00:42.073" v="10" actId="47"/>
        <pc:sldMkLst>
          <pc:docMk/>
          <pc:sldMk cId="1035415697" sldId="362"/>
        </pc:sldMkLst>
      </pc:sldChg>
      <pc:sldChg chg="modSp mod">
        <pc:chgData name="Hanna Viklund" userId="4e0e2cf7-cba3-4ce7-ad0b-30acc56ca5a9" providerId="ADAL" clId="{BD0F0D0F-6706-4869-A394-944406C03879}" dt="2024-08-27T12:39:29.442" v="37" actId="1076"/>
        <pc:sldMkLst>
          <pc:docMk/>
          <pc:sldMk cId="2119624474" sldId="363"/>
        </pc:sldMkLst>
        <pc:spChg chg="mod">
          <ac:chgData name="Hanna Viklund" userId="4e0e2cf7-cba3-4ce7-ad0b-30acc56ca5a9" providerId="ADAL" clId="{BD0F0D0F-6706-4869-A394-944406C03879}" dt="2024-08-27T12:39:29.442" v="37" actId="1076"/>
          <ac:spMkLst>
            <pc:docMk/>
            <pc:sldMk cId="2119624474" sldId="363"/>
            <ac:spMk id="2" creationId="{692B5862-9E10-CC12-69F8-6B9A27912066}"/>
          </ac:spMkLst>
        </pc:spChg>
      </pc:sldChg>
      <pc:sldChg chg="del">
        <pc:chgData name="Hanna Viklund" userId="4e0e2cf7-cba3-4ce7-ad0b-30acc56ca5a9" providerId="ADAL" clId="{BD0F0D0F-6706-4869-A394-944406C03879}" dt="2024-08-26T12:00:46.118" v="11" actId="47"/>
        <pc:sldMkLst>
          <pc:docMk/>
          <pc:sldMk cId="1393583397" sldId="364"/>
        </pc:sldMkLst>
      </pc:sldChg>
      <pc:sldChg chg="del">
        <pc:chgData name="Hanna Viklund" userId="4e0e2cf7-cba3-4ce7-ad0b-30acc56ca5a9" providerId="ADAL" clId="{BD0F0D0F-6706-4869-A394-944406C03879}" dt="2024-08-26T12:00:46.118" v="11" actId="47"/>
        <pc:sldMkLst>
          <pc:docMk/>
          <pc:sldMk cId="1298210276" sldId="365"/>
        </pc:sldMkLst>
      </pc:sldChg>
      <pc:sldChg chg="del">
        <pc:chgData name="Hanna Viklund" userId="4e0e2cf7-cba3-4ce7-ad0b-30acc56ca5a9" providerId="ADAL" clId="{BD0F0D0F-6706-4869-A394-944406C03879}" dt="2024-08-26T12:00:19.620" v="8" actId="47"/>
        <pc:sldMkLst>
          <pc:docMk/>
          <pc:sldMk cId="18737321" sldId="369"/>
        </pc:sldMkLst>
      </pc:sldChg>
      <pc:sldChg chg="modSp mod modNotesTx">
        <pc:chgData name="Hanna Viklund" userId="4e0e2cf7-cba3-4ce7-ad0b-30acc56ca5a9" providerId="ADAL" clId="{BD0F0D0F-6706-4869-A394-944406C03879}" dt="2024-09-05T08:38:09.105" v="84" actId="6549"/>
        <pc:sldMkLst>
          <pc:docMk/>
          <pc:sldMk cId="2276248281" sldId="370"/>
        </pc:sldMkLst>
        <pc:spChg chg="mod">
          <ac:chgData name="Hanna Viklund" userId="4e0e2cf7-cba3-4ce7-ad0b-30acc56ca5a9" providerId="ADAL" clId="{BD0F0D0F-6706-4869-A394-944406C03879}" dt="2024-09-05T08:36:13.521" v="64" actId="6549"/>
          <ac:spMkLst>
            <pc:docMk/>
            <pc:sldMk cId="2276248281" sldId="370"/>
            <ac:spMk id="8" creationId="{0127FA38-7108-3D90-61DB-B5085D1423F3}"/>
          </ac:spMkLst>
        </pc:spChg>
      </pc:sldChg>
      <pc:sldChg chg="del">
        <pc:chgData name="Hanna Viklund" userId="4e0e2cf7-cba3-4ce7-ad0b-30acc56ca5a9" providerId="ADAL" clId="{BD0F0D0F-6706-4869-A394-944406C03879}" dt="2024-08-26T12:00:53.691" v="12" actId="47"/>
        <pc:sldMkLst>
          <pc:docMk/>
          <pc:sldMk cId="2841560037" sldId="371"/>
        </pc:sldMkLst>
      </pc:sldChg>
      <pc:sldChg chg="del">
        <pc:chgData name="Hanna Viklund" userId="4e0e2cf7-cba3-4ce7-ad0b-30acc56ca5a9" providerId="ADAL" clId="{BD0F0D0F-6706-4869-A394-944406C03879}" dt="2024-08-26T12:00:53.691" v="12" actId="47"/>
        <pc:sldMkLst>
          <pc:docMk/>
          <pc:sldMk cId="3615653558" sldId="372"/>
        </pc:sldMkLst>
      </pc:sldChg>
      <pc:sldChg chg="del">
        <pc:chgData name="Hanna Viklund" userId="4e0e2cf7-cba3-4ce7-ad0b-30acc56ca5a9" providerId="ADAL" clId="{BD0F0D0F-6706-4869-A394-944406C03879}" dt="2024-08-26T12:00:53.691" v="12" actId="47"/>
        <pc:sldMkLst>
          <pc:docMk/>
          <pc:sldMk cId="3917814368" sldId="373"/>
        </pc:sldMkLst>
      </pc:sldChg>
      <pc:sldChg chg="del">
        <pc:chgData name="Hanna Viklund" userId="4e0e2cf7-cba3-4ce7-ad0b-30acc56ca5a9" providerId="ADAL" clId="{BD0F0D0F-6706-4869-A394-944406C03879}" dt="2024-08-26T12:00:53.691" v="12" actId="47"/>
        <pc:sldMkLst>
          <pc:docMk/>
          <pc:sldMk cId="23095491" sldId="374"/>
        </pc:sldMkLst>
      </pc:sldChg>
      <pc:sldChg chg="del">
        <pc:chgData name="Hanna Viklund" userId="4e0e2cf7-cba3-4ce7-ad0b-30acc56ca5a9" providerId="ADAL" clId="{BD0F0D0F-6706-4869-A394-944406C03879}" dt="2024-08-26T12:00:53.691" v="12" actId="47"/>
        <pc:sldMkLst>
          <pc:docMk/>
          <pc:sldMk cId="509672218" sldId="375"/>
        </pc:sldMkLst>
      </pc:sldChg>
      <pc:sldChg chg="modSp mod">
        <pc:chgData name="Hanna Viklund" userId="4e0e2cf7-cba3-4ce7-ad0b-30acc56ca5a9" providerId="ADAL" clId="{BD0F0D0F-6706-4869-A394-944406C03879}" dt="2024-09-10T09:54:50.508" v="141" actId="948"/>
        <pc:sldMkLst>
          <pc:docMk/>
          <pc:sldMk cId="173766392" sldId="376"/>
        </pc:sldMkLst>
        <pc:spChg chg="mod">
          <ac:chgData name="Hanna Viklund" userId="4e0e2cf7-cba3-4ce7-ad0b-30acc56ca5a9" providerId="ADAL" clId="{BD0F0D0F-6706-4869-A394-944406C03879}" dt="2024-09-10T09:54:50.508" v="141" actId="948"/>
          <ac:spMkLst>
            <pc:docMk/>
            <pc:sldMk cId="173766392" sldId="376"/>
            <ac:spMk id="10" creationId="{1D3BBFA2-20AE-685E-E7F7-A20DA0DA8E3C}"/>
          </ac:spMkLst>
        </pc:spChg>
      </pc:sldChg>
      <pc:sldChg chg="del">
        <pc:chgData name="Hanna Viklund" userId="4e0e2cf7-cba3-4ce7-ad0b-30acc56ca5a9" providerId="ADAL" clId="{BD0F0D0F-6706-4869-A394-944406C03879}" dt="2024-08-26T12:00:57.880" v="13" actId="47"/>
        <pc:sldMkLst>
          <pc:docMk/>
          <pc:sldMk cId="1902640267" sldId="377"/>
        </pc:sldMkLst>
      </pc:sldChg>
      <pc:sldChg chg="del">
        <pc:chgData name="Hanna Viklund" userId="4e0e2cf7-cba3-4ce7-ad0b-30acc56ca5a9" providerId="ADAL" clId="{BD0F0D0F-6706-4869-A394-944406C03879}" dt="2024-08-26T12:00:57.880" v="13" actId="47"/>
        <pc:sldMkLst>
          <pc:docMk/>
          <pc:sldMk cId="2912406809" sldId="378"/>
        </pc:sldMkLst>
      </pc:sldChg>
      <pc:sldChg chg="del">
        <pc:chgData name="Hanna Viklund" userId="4e0e2cf7-cba3-4ce7-ad0b-30acc56ca5a9" providerId="ADAL" clId="{BD0F0D0F-6706-4869-A394-944406C03879}" dt="2024-08-26T12:01:02.096" v="14" actId="47"/>
        <pc:sldMkLst>
          <pc:docMk/>
          <pc:sldMk cId="1170107839" sldId="379"/>
        </pc:sldMkLst>
      </pc:sldChg>
      <pc:sldChg chg="modAnim">
        <pc:chgData name="Hanna Viklund" userId="4e0e2cf7-cba3-4ce7-ad0b-30acc56ca5a9" providerId="ADAL" clId="{BD0F0D0F-6706-4869-A394-944406C03879}" dt="2024-08-27T10:47:17.817" v="34"/>
        <pc:sldMkLst>
          <pc:docMk/>
          <pc:sldMk cId="1778706303" sldId="1230"/>
        </pc:sldMkLst>
      </pc:sldChg>
      <pc:sldChg chg="modSp mod modAnim">
        <pc:chgData name="Hanna Viklund" userId="4e0e2cf7-cba3-4ce7-ad0b-30acc56ca5a9" providerId="ADAL" clId="{BD0F0D0F-6706-4869-A394-944406C03879}" dt="2024-09-02T11:57:02.825" v="39" actId="20577"/>
        <pc:sldMkLst>
          <pc:docMk/>
          <pc:sldMk cId="1780876666" sldId="1231"/>
        </pc:sldMkLst>
        <pc:spChg chg="mod">
          <ac:chgData name="Hanna Viklund" userId="4e0e2cf7-cba3-4ce7-ad0b-30acc56ca5a9" providerId="ADAL" clId="{BD0F0D0F-6706-4869-A394-944406C03879}" dt="2024-09-02T11:57:02.825" v="39" actId="20577"/>
          <ac:spMkLst>
            <pc:docMk/>
            <pc:sldMk cId="1780876666" sldId="1231"/>
            <ac:spMk id="11" creationId="{95627FF0-3356-C137-561F-0C871BDA6F43}"/>
          </ac:spMkLst>
        </pc:spChg>
      </pc:sldChg>
      <pc:sldChg chg="modAnim">
        <pc:chgData name="Hanna Viklund" userId="4e0e2cf7-cba3-4ce7-ad0b-30acc56ca5a9" providerId="ADAL" clId="{BD0F0D0F-6706-4869-A394-944406C03879}" dt="2024-08-27T12:43:32.059" v="38"/>
        <pc:sldMkLst>
          <pc:docMk/>
          <pc:sldMk cId="1340538214" sldId="1232"/>
        </pc:sldMkLst>
      </pc:sldChg>
      <pc:sldChg chg="add del">
        <pc:chgData name="Hanna Viklund" userId="4e0e2cf7-cba3-4ce7-ad0b-30acc56ca5a9" providerId="ADAL" clId="{BD0F0D0F-6706-4869-A394-944406C03879}" dt="2024-08-27T08:31:06.151" v="27"/>
        <pc:sldMkLst>
          <pc:docMk/>
          <pc:sldMk cId="3602361805" sldId="1238"/>
        </pc:sldMkLst>
      </pc:sldChg>
      <pc:sldChg chg="del">
        <pc:chgData name="Hanna Viklund" userId="4e0e2cf7-cba3-4ce7-ad0b-30acc56ca5a9" providerId="ADAL" clId="{BD0F0D0F-6706-4869-A394-944406C03879}" dt="2024-08-26T11:58:53.490" v="0" actId="47"/>
        <pc:sldMkLst>
          <pc:docMk/>
          <pc:sldMk cId="3122469698" sldId="1240"/>
        </pc:sldMkLst>
      </pc:sldChg>
      <pc:sldChg chg="del">
        <pc:chgData name="Hanna Viklund" userId="4e0e2cf7-cba3-4ce7-ad0b-30acc56ca5a9" providerId="ADAL" clId="{BD0F0D0F-6706-4869-A394-944406C03879}" dt="2024-08-26T11:58:53.490" v="0" actId="47"/>
        <pc:sldMkLst>
          <pc:docMk/>
          <pc:sldMk cId="2763593988" sldId="1241"/>
        </pc:sldMkLst>
      </pc:sldChg>
      <pc:sldChg chg="del">
        <pc:chgData name="Hanna Viklund" userId="4e0e2cf7-cba3-4ce7-ad0b-30acc56ca5a9" providerId="ADAL" clId="{BD0F0D0F-6706-4869-A394-944406C03879}" dt="2024-08-26T11:58:53.490" v="0" actId="47"/>
        <pc:sldMkLst>
          <pc:docMk/>
          <pc:sldMk cId="3955949439" sldId="1242"/>
        </pc:sldMkLst>
      </pc:sldChg>
      <pc:sldChg chg="del">
        <pc:chgData name="Hanna Viklund" userId="4e0e2cf7-cba3-4ce7-ad0b-30acc56ca5a9" providerId="ADAL" clId="{BD0F0D0F-6706-4869-A394-944406C03879}" dt="2024-08-26T11:58:53.490" v="0" actId="47"/>
        <pc:sldMkLst>
          <pc:docMk/>
          <pc:sldMk cId="1518648930" sldId="1243"/>
        </pc:sldMkLst>
      </pc:sldChg>
      <pc:sldChg chg="addSp modSp mod">
        <pc:chgData name="Hanna Viklund" userId="4e0e2cf7-cba3-4ce7-ad0b-30acc56ca5a9" providerId="ADAL" clId="{BD0F0D0F-6706-4869-A394-944406C03879}" dt="2024-08-27T12:36:22.764" v="36"/>
        <pc:sldMkLst>
          <pc:docMk/>
          <pc:sldMk cId="1603567637" sldId="1244"/>
        </pc:sldMkLst>
        <pc:spChg chg="add mod">
          <ac:chgData name="Hanna Viklund" userId="4e0e2cf7-cba3-4ce7-ad0b-30acc56ca5a9" providerId="ADAL" clId="{BD0F0D0F-6706-4869-A394-944406C03879}" dt="2024-08-27T07:46:27.406" v="15"/>
          <ac:spMkLst>
            <pc:docMk/>
            <pc:sldMk cId="1603567637" sldId="1244"/>
            <ac:spMk id="2" creationId="{59ADD5BF-E699-B518-3562-D62A20833776}"/>
          </ac:spMkLst>
        </pc:spChg>
        <pc:spChg chg="add mod">
          <ac:chgData name="Hanna Viklund" userId="4e0e2cf7-cba3-4ce7-ad0b-30acc56ca5a9" providerId="ADAL" clId="{BD0F0D0F-6706-4869-A394-944406C03879}" dt="2024-08-27T08:56:18.985" v="28"/>
          <ac:spMkLst>
            <pc:docMk/>
            <pc:sldMk cId="1603567637" sldId="1244"/>
            <ac:spMk id="7" creationId="{E6FF1445-16B2-C69A-CB04-9ED8D144E18D}"/>
          </ac:spMkLst>
        </pc:spChg>
        <pc:spChg chg="add mod">
          <ac:chgData name="Hanna Viklund" userId="4e0e2cf7-cba3-4ce7-ad0b-30acc56ca5a9" providerId="ADAL" clId="{BD0F0D0F-6706-4869-A394-944406C03879}" dt="2024-08-27T12:36:22.764" v="36"/>
          <ac:spMkLst>
            <pc:docMk/>
            <pc:sldMk cId="1603567637" sldId="1244"/>
            <ac:spMk id="9" creationId="{CB825608-5891-3C1E-1604-EFC636480E42}"/>
          </ac:spMkLst>
        </pc:spChg>
        <pc:picChg chg="add mod">
          <ac:chgData name="Hanna Viklund" userId="4e0e2cf7-cba3-4ce7-ad0b-30acc56ca5a9" providerId="ADAL" clId="{BD0F0D0F-6706-4869-A394-944406C03879}" dt="2024-08-27T07:46:27.406" v="15"/>
          <ac:picMkLst>
            <pc:docMk/>
            <pc:sldMk cId="1603567637" sldId="1244"/>
            <ac:picMk id="3" creationId="{85609B48-1BD5-99B2-AB9C-4ED590ACD1E8}"/>
          </ac:picMkLst>
        </pc:picChg>
        <pc:picChg chg="mod">
          <ac:chgData name="Hanna Viklund" userId="4e0e2cf7-cba3-4ce7-ad0b-30acc56ca5a9" providerId="ADAL" clId="{BD0F0D0F-6706-4869-A394-944406C03879}" dt="2024-08-27T07:54:35.927" v="16" actId="14100"/>
          <ac:picMkLst>
            <pc:docMk/>
            <pc:sldMk cId="1603567637" sldId="1244"/>
            <ac:picMk id="5" creationId="{E910B66D-B3A7-49F5-48A0-F29728112FD7}"/>
          </ac:picMkLst>
        </pc:picChg>
        <pc:picChg chg="add mod">
          <ac:chgData name="Hanna Viklund" userId="4e0e2cf7-cba3-4ce7-ad0b-30acc56ca5a9" providerId="ADAL" clId="{BD0F0D0F-6706-4869-A394-944406C03879}" dt="2024-08-27T07:54:50.640" v="25" actId="1076"/>
          <ac:picMkLst>
            <pc:docMk/>
            <pc:sldMk cId="1603567637" sldId="1244"/>
            <ac:picMk id="6" creationId="{F168A396-B1DB-B485-457D-7972A50F98EC}"/>
          </ac:picMkLst>
        </pc:picChg>
      </pc:sldChg>
      <pc:sldChg chg="del">
        <pc:chgData name="Hanna Viklund" userId="4e0e2cf7-cba3-4ce7-ad0b-30acc56ca5a9" providerId="ADAL" clId="{BD0F0D0F-6706-4869-A394-944406C03879}" dt="2024-08-26T11:58:53.490" v="0" actId="47"/>
        <pc:sldMkLst>
          <pc:docMk/>
          <pc:sldMk cId="3984521466" sldId="1245"/>
        </pc:sldMkLst>
      </pc:sldChg>
      <pc:sldChg chg="del">
        <pc:chgData name="Hanna Viklund" userId="4e0e2cf7-cba3-4ce7-ad0b-30acc56ca5a9" providerId="ADAL" clId="{BD0F0D0F-6706-4869-A394-944406C03879}" dt="2024-08-26T11:58:53.490" v="0" actId="47"/>
        <pc:sldMkLst>
          <pc:docMk/>
          <pc:sldMk cId="369266236" sldId="1246"/>
        </pc:sldMkLst>
      </pc:sldChg>
      <pc:sldChg chg="del">
        <pc:chgData name="Hanna Viklund" userId="4e0e2cf7-cba3-4ce7-ad0b-30acc56ca5a9" providerId="ADAL" clId="{BD0F0D0F-6706-4869-A394-944406C03879}" dt="2024-08-26T11:58:53.490" v="0" actId="47"/>
        <pc:sldMkLst>
          <pc:docMk/>
          <pc:sldMk cId="4244337925" sldId="124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2.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2023.xlsx]Åre'!$J$132</c:f>
              <c:strCache>
                <c:ptCount val="1"/>
                <c:pt idx="0">
                  <c:v>Sprit</c:v>
                </c:pt>
              </c:strCache>
            </c:strRef>
          </c:tx>
          <c:spPr>
            <a:solidFill>
              <a:schemeClr val="accent1"/>
            </a:solidFill>
            <a:ln>
              <a:noFill/>
            </a:ln>
            <a:effectLst/>
          </c:spPr>
          <c:invertIfNegative val="0"/>
          <c:dLbls>
            <c:dLbl>
              <c:idx val="3"/>
              <c:layout>
                <c:manualLayout>
                  <c:x val="2.0091131473991396E-3"/>
                  <c:y val="8.592320765541951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66-441A-A26A-AC161A72C2E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2023.xlsx]Åre'!$H$133:$I$136</c:f>
              <c:multiLvlStrCache>
                <c:ptCount val="4"/>
                <c:lvl>
                  <c:pt idx="0">
                    <c:v>Länet</c:v>
                  </c:pt>
                  <c:pt idx="1">
                    <c:v>Åre</c:v>
                  </c:pt>
                  <c:pt idx="2">
                    <c:v>Länet</c:v>
                  </c:pt>
                  <c:pt idx="3">
                    <c:v>Åre</c:v>
                  </c:pt>
                </c:lvl>
                <c:lvl>
                  <c:pt idx="0">
                    <c:v>År 2 gy</c:v>
                  </c:pt>
                  <c:pt idx="2">
                    <c:v>Åk 9</c:v>
                  </c:pt>
                </c:lvl>
              </c:multiLvlStrCache>
            </c:multiLvlStrRef>
          </c:cat>
          <c:val>
            <c:numRef>
              <c:f>'[Kommuner CAN 2023.xlsx]Åre'!$J$133:$J$136</c:f>
              <c:numCache>
                <c:formatCode>0.00</c:formatCode>
                <c:ptCount val="4"/>
                <c:pt idx="0">
                  <c:v>0.71479999999999999</c:v>
                </c:pt>
                <c:pt idx="1">
                  <c:v>0.502</c:v>
                </c:pt>
                <c:pt idx="2">
                  <c:v>0.39360000000000001</c:v>
                </c:pt>
                <c:pt idx="3">
                  <c:v>0.35110000000000002</c:v>
                </c:pt>
              </c:numCache>
            </c:numRef>
          </c:val>
          <c:extLst>
            <c:ext xmlns:c16="http://schemas.microsoft.com/office/drawing/2014/chart" uri="{C3380CC4-5D6E-409C-BE32-E72D297353CC}">
              <c16:uniqueId val="{00000000-9619-4773-B931-1A00D5A8C94A}"/>
            </c:ext>
          </c:extLst>
        </c:ser>
        <c:ser>
          <c:idx val="1"/>
          <c:order val="1"/>
          <c:tx>
            <c:strRef>
              <c:f>'[Kommuner CAN 2023.xlsx]Åre'!$K$132</c:f>
              <c:strCache>
                <c:ptCount val="1"/>
                <c:pt idx="0">
                  <c:v>Vin</c:v>
                </c:pt>
              </c:strCache>
            </c:strRef>
          </c:tx>
          <c:spPr>
            <a:solidFill>
              <a:schemeClr val="accent2"/>
            </a:solidFill>
            <a:ln>
              <a:noFill/>
            </a:ln>
            <a:effectLst/>
          </c:spPr>
          <c:invertIfNegative val="0"/>
          <c:dLbls>
            <c:dLbl>
              <c:idx val="2"/>
              <c:layout>
                <c:manualLayout>
                  <c:x val="0"/>
                  <c:y val="-8.592320765541951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66-441A-A26A-AC161A72C2EA}"/>
                </c:ext>
              </c:extLst>
            </c:dLbl>
            <c:dLbl>
              <c:idx val="3"/>
              <c:layout>
                <c:manualLayout>
                  <c:x val="0"/>
                  <c:y val="-1.2888481148312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66-441A-A26A-AC161A72C2E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2023.xlsx]Åre'!$H$133:$I$136</c:f>
              <c:multiLvlStrCache>
                <c:ptCount val="4"/>
                <c:lvl>
                  <c:pt idx="0">
                    <c:v>Länet</c:v>
                  </c:pt>
                  <c:pt idx="1">
                    <c:v>Åre</c:v>
                  </c:pt>
                  <c:pt idx="2">
                    <c:v>Länet</c:v>
                  </c:pt>
                  <c:pt idx="3">
                    <c:v>Åre</c:v>
                  </c:pt>
                </c:lvl>
                <c:lvl>
                  <c:pt idx="0">
                    <c:v>År 2 gy</c:v>
                  </c:pt>
                  <c:pt idx="2">
                    <c:v>Åk 9</c:v>
                  </c:pt>
                </c:lvl>
              </c:multiLvlStrCache>
            </c:multiLvlStrRef>
          </c:cat>
          <c:val>
            <c:numRef>
              <c:f>'[Kommuner CAN 2023.xlsx]Åre'!$K$133:$K$136</c:f>
              <c:numCache>
                <c:formatCode>0.00</c:formatCode>
                <c:ptCount val="4"/>
                <c:pt idx="0">
                  <c:v>0.2681</c:v>
                </c:pt>
                <c:pt idx="1">
                  <c:v>0.27729999999999999</c:v>
                </c:pt>
                <c:pt idx="2">
                  <c:v>7.8700000000000006E-2</c:v>
                </c:pt>
                <c:pt idx="3">
                  <c:v>5.0599999999999999E-2</c:v>
                </c:pt>
              </c:numCache>
            </c:numRef>
          </c:val>
          <c:extLst>
            <c:ext xmlns:c16="http://schemas.microsoft.com/office/drawing/2014/chart" uri="{C3380CC4-5D6E-409C-BE32-E72D297353CC}">
              <c16:uniqueId val="{00000001-9619-4773-B931-1A00D5A8C94A}"/>
            </c:ext>
          </c:extLst>
        </c:ser>
        <c:ser>
          <c:idx val="2"/>
          <c:order val="2"/>
          <c:tx>
            <c:strRef>
              <c:f>'[Kommuner CAN 2023.xlsx]Åre'!$L$132</c:f>
              <c:strCache>
                <c:ptCount val="1"/>
                <c:pt idx="0">
                  <c:v>Starköl</c:v>
                </c:pt>
              </c:strCache>
            </c:strRef>
          </c:tx>
          <c:spPr>
            <a:solidFill>
              <a:schemeClr val="accent3"/>
            </a:solidFill>
            <a:ln>
              <a:noFill/>
            </a:ln>
            <a:effectLst/>
          </c:spPr>
          <c:invertIfNegative val="0"/>
          <c:dLbls>
            <c:dLbl>
              <c:idx val="3"/>
              <c:layout>
                <c:manualLayout>
                  <c:x val="0"/>
                  <c:y val="4.29616038277097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66-441A-A26A-AC161A72C2E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2023.xlsx]Åre'!$H$133:$I$136</c:f>
              <c:multiLvlStrCache>
                <c:ptCount val="4"/>
                <c:lvl>
                  <c:pt idx="0">
                    <c:v>Länet</c:v>
                  </c:pt>
                  <c:pt idx="1">
                    <c:v>Åre</c:v>
                  </c:pt>
                  <c:pt idx="2">
                    <c:v>Länet</c:v>
                  </c:pt>
                  <c:pt idx="3">
                    <c:v>Åre</c:v>
                  </c:pt>
                </c:lvl>
                <c:lvl>
                  <c:pt idx="0">
                    <c:v>År 2 gy</c:v>
                  </c:pt>
                  <c:pt idx="2">
                    <c:v>Åk 9</c:v>
                  </c:pt>
                </c:lvl>
              </c:multiLvlStrCache>
            </c:multiLvlStrRef>
          </c:cat>
          <c:val>
            <c:numRef>
              <c:f>'[Kommuner CAN 2023.xlsx]Åre'!$L$133:$L$136</c:f>
              <c:numCache>
                <c:formatCode>0.00</c:formatCode>
                <c:ptCount val="4"/>
                <c:pt idx="0">
                  <c:v>0.81140000000000001</c:v>
                </c:pt>
                <c:pt idx="1">
                  <c:v>0.65969999999999995</c:v>
                </c:pt>
                <c:pt idx="2">
                  <c:v>0.2271</c:v>
                </c:pt>
                <c:pt idx="3">
                  <c:v>0.25259999999999999</c:v>
                </c:pt>
              </c:numCache>
            </c:numRef>
          </c:val>
          <c:extLst>
            <c:ext xmlns:c16="http://schemas.microsoft.com/office/drawing/2014/chart" uri="{C3380CC4-5D6E-409C-BE32-E72D297353CC}">
              <c16:uniqueId val="{00000002-9619-4773-B931-1A00D5A8C94A}"/>
            </c:ext>
          </c:extLst>
        </c:ser>
        <c:ser>
          <c:idx val="3"/>
          <c:order val="3"/>
          <c:tx>
            <c:strRef>
              <c:f>'[Kommuner CAN 2023.xlsx]Åre'!$M$132</c:f>
              <c:strCache>
                <c:ptCount val="1"/>
                <c:pt idx="0">
                  <c:v>Folköl</c:v>
                </c:pt>
              </c:strCache>
            </c:strRef>
          </c:tx>
          <c:spPr>
            <a:solidFill>
              <a:schemeClr val="accent4"/>
            </a:solidFill>
            <a:ln>
              <a:noFill/>
            </a:ln>
            <a:effectLst/>
          </c:spPr>
          <c:invertIfNegative val="0"/>
          <c:dLbls>
            <c:dLbl>
              <c:idx val="2"/>
              <c:layout>
                <c:manualLayout>
                  <c:x val="-2.0091131473991765E-3"/>
                  <c:y val="-1.2888481148312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66-441A-A26A-AC161A72C2EA}"/>
                </c:ext>
              </c:extLst>
            </c:dLbl>
            <c:dLbl>
              <c:idx val="3"/>
              <c:layout>
                <c:manualLayout>
                  <c:x val="3.6833315534046735E-17"/>
                  <c:y val="-1.28884811483129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66-441A-A26A-AC161A72C2E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2023.xlsx]Åre'!$H$133:$I$136</c:f>
              <c:multiLvlStrCache>
                <c:ptCount val="4"/>
                <c:lvl>
                  <c:pt idx="0">
                    <c:v>Länet</c:v>
                  </c:pt>
                  <c:pt idx="1">
                    <c:v>Åre</c:v>
                  </c:pt>
                  <c:pt idx="2">
                    <c:v>Länet</c:v>
                  </c:pt>
                  <c:pt idx="3">
                    <c:v>Åre</c:v>
                  </c:pt>
                </c:lvl>
                <c:lvl>
                  <c:pt idx="0">
                    <c:v>År 2 gy</c:v>
                  </c:pt>
                  <c:pt idx="2">
                    <c:v>Åk 9</c:v>
                  </c:pt>
                </c:lvl>
              </c:multiLvlStrCache>
            </c:multiLvlStrRef>
          </c:cat>
          <c:val>
            <c:numRef>
              <c:f>'[Kommuner CAN 2023.xlsx]Åre'!$M$133:$M$136</c:f>
              <c:numCache>
                <c:formatCode>0.00</c:formatCode>
                <c:ptCount val="4"/>
                <c:pt idx="0">
                  <c:v>0.1767</c:v>
                </c:pt>
                <c:pt idx="1">
                  <c:v>0.3674</c:v>
                </c:pt>
                <c:pt idx="2">
                  <c:v>7.5499999999999998E-2</c:v>
                </c:pt>
                <c:pt idx="3">
                  <c:v>3.8600000000000002E-2</c:v>
                </c:pt>
              </c:numCache>
            </c:numRef>
          </c:val>
          <c:extLst>
            <c:ext xmlns:c16="http://schemas.microsoft.com/office/drawing/2014/chart" uri="{C3380CC4-5D6E-409C-BE32-E72D297353CC}">
              <c16:uniqueId val="{00000003-9619-4773-B931-1A00D5A8C94A}"/>
            </c:ext>
          </c:extLst>
        </c:ser>
        <c:ser>
          <c:idx val="4"/>
          <c:order val="4"/>
          <c:tx>
            <c:strRef>
              <c:f>'[Kommuner CAN 2023.xlsx]Åre'!$N$132</c:f>
              <c:strCache>
                <c:ptCount val="1"/>
                <c:pt idx="0">
                  <c:v>Blanddryck</c:v>
                </c:pt>
              </c:strCache>
            </c:strRef>
          </c:tx>
          <c:spPr>
            <a:solidFill>
              <a:schemeClr val="accent5"/>
            </a:solidFill>
            <a:ln>
              <a:noFill/>
            </a:ln>
            <a:effectLst/>
          </c:spPr>
          <c:invertIfNegative val="0"/>
          <c:dLbls>
            <c:dLbl>
              <c:idx val="3"/>
              <c:layout>
                <c:manualLayout>
                  <c:x val="4.0182262947982429E-3"/>
                  <c:y val="8.592320765541951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566-441A-A26A-AC161A72C2E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2023.xlsx]Åre'!$H$133:$I$136</c:f>
              <c:multiLvlStrCache>
                <c:ptCount val="4"/>
                <c:lvl>
                  <c:pt idx="0">
                    <c:v>Länet</c:v>
                  </c:pt>
                  <c:pt idx="1">
                    <c:v>Åre</c:v>
                  </c:pt>
                  <c:pt idx="2">
                    <c:v>Länet</c:v>
                  </c:pt>
                  <c:pt idx="3">
                    <c:v>Åre</c:v>
                  </c:pt>
                </c:lvl>
                <c:lvl>
                  <c:pt idx="0">
                    <c:v>År 2 gy</c:v>
                  </c:pt>
                  <c:pt idx="2">
                    <c:v>Åk 9</c:v>
                  </c:pt>
                </c:lvl>
              </c:multiLvlStrCache>
            </c:multiLvlStrRef>
          </c:cat>
          <c:val>
            <c:numRef>
              <c:f>'[Kommuner CAN 2023.xlsx]Åre'!$N$133:$N$136</c:f>
              <c:numCache>
                <c:formatCode>0.00</c:formatCode>
                <c:ptCount val="4"/>
                <c:pt idx="0">
                  <c:v>0.64910000000000001</c:v>
                </c:pt>
                <c:pt idx="1">
                  <c:v>0.25940000000000002</c:v>
                </c:pt>
                <c:pt idx="2">
                  <c:v>0.2853</c:v>
                </c:pt>
                <c:pt idx="3">
                  <c:v>0.19370000000000001</c:v>
                </c:pt>
              </c:numCache>
            </c:numRef>
          </c:val>
          <c:extLst>
            <c:ext xmlns:c16="http://schemas.microsoft.com/office/drawing/2014/chart" uri="{C3380CC4-5D6E-409C-BE32-E72D297353CC}">
              <c16:uniqueId val="{00000004-9619-4773-B931-1A00D5A8C94A}"/>
            </c:ext>
          </c:extLst>
        </c:ser>
        <c:dLbls>
          <c:dLblPos val="ctr"/>
          <c:showLegendKey val="0"/>
          <c:showVal val="1"/>
          <c:showCatName val="0"/>
          <c:showSerName val="0"/>
          <c:showPercent val="0"/>
          <c:showBubbleSize val="0"/>
        </c:dLbls>
        <c:gapWidth val="150"/>
        <c:overlap val="100"/>
        <c:axId val="1416823855"/>
        <c:axId val="1416829135"/>
      </c:barChart>
      <c:catAx>
        <c:axId val="14168238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16829135"/>
        <c:crosses val="autoZero"/>
        <c:auto val="1"/>
        <c:lblAlgn val="ctr"/>
        <c:lblOffset val="100"/>
        <c:noMultiLvlLbl val="0"/>
      </c:catAx>
      <c:valAx>
        <c:axId val="141682913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a:t>
                </a:r>
              </a:p>
              <a:p>
                <a:pPr>
                  <a:defRPr/>
                </a:pPr>
                <a:r>
                  <a:rPr lang="sv-SE" sz="1100" b="0" i="0" u="none" strike="noStrike" kern="1200" baseline="0" dirty="0">
                    <a:solidFill>
                      <a:prstClr val="black">
                        <a:lumMod val="65000"/>
                        <a:lumOff val="35000"/>
                      </a:prstClr>
                    </a:solidFill>
                  </a:rPr>
                  <a:t>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och årskurs.  </a:t>
                </a:r>
              </a:p>
            </c:rich>
          </c:tx>
          <c:layout>
            <c:manualLayout>
              <c:xMode val="edge"/>
              <c:yMode val="edge"/>
              <c:x val="0.28023346748109573"/>
              <c:y val="0.87171665097045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1682385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 spelat om pengar, fördelat per årskurs</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2023.xlsx]Åre'!$K$215</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2023.xlsx]Åre'!$J$216:$J$217</c:f>
              <c:strCache>
                <c:ptCount val="2"/>
                <c:pt idx="0">
                  <c:v>Har spelat om pengar senaste 12 månaderna</c:v>
                </c:pt>
                <c:pt idx="1">
                  <c:v>Har spelat om pengar senaste 30 dagarna</c:v>
                </c:pt>
              </c:strCache>
            </c:strRef>
          </c:cat>
          <c:val>
            <c:numRef>
              <c:f>'[Kommuner CAN 2023.xlsx]Åre'!$K$216:$K$217</c:f>
              <c:numCache>
                <c:formatCode>0</c:formatCode>
                <c:ptCount val="2"/>
                <c:pt idx="0">
                  <c:v>24.1</c:v>
                </c:pt>
                <c:pt idx="1">
                  <c:v>6</c:v>
                </c:pt>
              </c:numCache>
            </c:numRef>
          </c:val>
          <c:extLst>
            <c:ext xmlns:c16="http://schemas.microsoft.com/office/drawing/2014/chart" uri="{C3380CC4-5D6E-409C-BE32-E72D297353CC}">
              <c16:uniqueId val="{00000000-F686-4FD1-AEB4-5210931D1D3F}"/>
            </c:ext>
          </c:extLst>
        </c:ser>
        <c:ser>
          <c:idx val="1"/>
          <c:order val="1"/>
          <c:tx>
            <c:strRef>
              <c:f>'[Kommuner CAN 2023.xlsx]Åre'!$L$215</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2023.xlsx]Åre'!$J$216:$J$217</c:f>
              <c:strCache>
                <c:ptCount val="2"/>
                <c:pt idx="0">
                  <c:v>Har spelat om pengar senaste 12 månaderna</c:v>
                </c:pt>
                <c:pt idx="1">
                  <c:v>Har spelat om pengar senaste 30 dagarna</c:v>
                </c:pt>
              </c:strCache>
            </c:strRef>
          </c:cat>
          <c:val>
            <c:numRef>
              <c:f>'[Kommuner CAN 2023.xlsx]Åre'!$L$216:$L$217</c:f>
              <c:numCache>
                <c:formatCode>0</c:formatCode>
                <c:ptCount val="2"/>
                <c:pt idx="0">
                  <c:v>9.5</c:v>
                </c:pt>
                <c:pt idx="1">
                  <c:v>7.1</c:v>
                </c:pt>
              </c:numCache>
            </c:numRef>
          </c:val>
          <c:extLst>
            <c:ext xmlns:c16="http://schemas.microsoft.com/office/drawing/2014/chart" uri="{C3380CC4-5D6E-409C-BE32-E72D297353CC}">
              <c16:uniqueId val="{00000001-F686-4FD1-AEB4-5210931D1D3F}"/>
            </c:ext>
          </c:extLst>
        </c:ser>
        <c:dLbls>
          <c:dLblPos val="outEnd"/>
          <c:showLegendKey val="0"/>
          <c:showVal val="1"/>
          <c:showCatName val="0"/>
          <c:showSerName val="0"/>
          <c:showPercent val="0"/>
          <c:showBubbleSize val="0"/>
        </c:dLbls>
        <c:gapWidth val="219"/>
        <c:overlap val="-27"/>
        <c:axId val="1478970591"/>
        <c:axId val="1478971071"/>
      </c:barChart>
      <c:catAx>
        <c:axId val="1478970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78971071"/>
        <c:crosses val="autoZero"/>
        <c:auto val="1"/>
        <c:lblAlgn val="ctr"/>
        <c:lblOffset val="100"/>
        <c:noMultiLvlLbl val="0"/>
      </c:catAx>
      <c:valAx>
        <c:axId val="147897107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789705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0"/>
          <c:tx>
            <c:strRef>
              <c:f>Åre!$L$267</c:f>
              <c:strCache>
                <c:ptCount val="1"/>
                <c:pt idx="0">
                  <c:v>Åre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Åre!$J$268:$J$273</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Åre!$L$268:$L$273</c:f>
              <c:numCache>
                <c:formatCode>0</c:formatCode>
                <c:ptCount val="6"/>
                <c:pt idx="0" formatCode="General">
                  <c:v>0</c:v>
                </c:pt>
                <c:pt idx="1">
                  <c:v>1.2</c:v>
                </c:pt>
                <c:pt idx="2">
                  <c:v>10.8</c:v>
                </c:pt>
                <c:pt idx="3">
                  <c:v>15.7</c:v>
                </c:pt>
                <c:pt idx="4">
                  <c:v>13.3</c:v>
                </c:pt>
                <c:pt idx="5">
                  <c:v>14.5</c:v>
                </c:pt>
              </c:numCache>
            </c:numRef>
          </c:val>
          <c:extLst>
            <c:ext xmlns:c16="http://schemas.microsoft.com/office/drawing/2014/chart" uri="{C3380CC4-5D6E-409C-BE32-E72D297353CC}">
              <c16:uniqueId val="{00000000-2A36-4FD1-A817-7BA8B33B8E1C}"/>
            </c:ext>
          </c:extLst>
        </c:ser>
        <c:dLbls>
          <c:dLblPos val="outEnd"/>
          <c:showLegendKey val="0"/>
          <c:showVal val="1"/>
          <c:showCatName val="0"/>
          <c:showSerName val="0"/>
          <c:showPercent val="0"/>
          <c:showBubbleSize val="0"/>
        </c:dLbls>
        <c:gapWidth val="182"/>
        <c:axId val="1438891968"/>
        <c:axId val="185666000"/>
      </c:barChart>
      <c:catAx>
        <c:axId val="1438891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5666000"/>
        <c:crosses val="autoZero"/>
        <c:auto val="1"/>
        <c:lblAlgn val="ctr"/>
        <c:lblOffset val="100"/>
        <c:noMultiLvlLbl val="0"/>
      </c:catAx>
      <c:valAx>
        <c:axId val="185666000"/>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88919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årskurs 9 som inom 24 timmar kan få tag på…</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2023.xlsx]Åre'!$H$315</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2023.xlsx]Åre'!$G$316:$G$320</c:f>
              <c:strCache>
                <c:ptCount val="5"/>
                <c:pt idx="0">
                  <c:v>Anabola steroider </c:v>
                </c:pt>
                <c:pt idx="1">
                  <c:v>Hasch/marijuana </c:v>
                </c:pt>
                <c:pt idx="2">
                  <c:v>Cigaretter </c:v>
                </c:pt>
                <c:pt idx="3">
                  <c:v>Alkohol starkare än 3,5 %</c:v>
                </c:pt>
                <c:pt idx="4">
                  <c:v>Folköl</c:v>
                </c:pt>
              </c:strCache>
            </c:strRef>
          </c:cat>
          <c:val>
            <c:numRef>
              <c:f>'[Kommuner CAN 2023.xlsx]Åre'!$H$316:$H$320</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34EA-438D-9011-6521029266D2}"/>
            </c:ext>
          </c:extLst>
        </c:ser>
        <c:ser>
          <c:idx val="1"/>
          <c:order val="1"/>
          <c:tx>
            <c:strRef>
              <c:f>'[Kommuner CAN 2023.xlsx]Åre'!$I$315</c:f>
              <c:strCache>
                <c:ptCount val="1"/>
                <c:pt idx="0">
                  <c:v>Åre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2023.xlsx]Åre'!$G$316:$G$320</c:f>
              <c:strCache>
                <c:ptCount val="5"/>
                <c:pt idx="0">
                  <c:v>Anabola steroider </c:v>
                </c:pt>
                <c:pt idx="1">
                  <c:v>Hasch/marijuana </c:v>
                </c:pt>
                <c:pt idx="2">
                  <c:v>Cigaretter </c:v>
                </c:pt>
                <c:pt idx="3">
                  <c:v>Alkohol starkare än 3,5 %</c:v>
                </c:pt>
                <c:pt idx="4">
                  <c:v>Folköl</c:v>
                </c:pt>
              </c:strCache>
            </c:strRef>
          </c:cat>
          <c:val>
            <c:numRef>
              <c:f>'[Kommuner CAN 2023.xlsx]Åre'!$I$316:$I$320</c:f>
              <c:numCache>
                <c:formatCode>0</c:formatCode>
                <c:ptCount val="5"/>
                <c:pt idx="0">
                  <c:v>9.6</c:v>
                </c:pt>
                <c:pt idx="1">
                  <c:v>20.5</c:v>
                </c:pt>
                <c:pt idx="2">
                  <c:v>37.299999999999997</c:v>
                </c:pt>
                <c:pt idx="3">
                  <c:v>50.6</c:v>
                </c:pt>
                <c:pt idx="4">
                  <c:v>53</c:v>
                </c:pt>
              </c:numCache>
            </c:numRef>
          </c:val>
          <c:extLst>
            <c:ext xmlns:c16="http://schemas.microsoft.com/office/drawing/2014/chart" uri="{C3380CC4-5D6E-409C-BE32-E72D297353CC}">
              <c16:uniqueId val="{00000001-34EA-438D-9011-6521029266D2}"/>
            </c:ext>
          </c:extLst>
        </c:ser>
        <c:dLbls>
          <c:dLblPos val="outEnd"/>
          <c:showLegendKey val="0"/>
          <c:showVal val="1"/>
          <c:showCatName val="0"/>
          <c:showSerName val="0"/>
          <c:showPercent val="0"/>
          <c:showBubbleSize val="0"/>
        </c:dLbls>
        <c:gapWidth val="182"/>
        <c:axId val="1286704335"/>
        <c:axId val="1286704815"/>
      </c:barChart>
      <c:catAx>
        <c:axId val="12867043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704815"/>
        <c:crosses val="autoZero"/>
        <c:auto val="1"/>
        <c:lblAlgn val="ctr"/>
        <c:lblOffset val="100"/>
        <c:noMultiLvlLbl val="0"/>
      </c:catAx>
      <c:valAx>
        <c:axId val="128670481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70433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år 2 på gymnasiet som inom 24 timmar kan få tag på…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2023.xlsx]Åre'!$R$314</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2023.xlsx]Åre'!$Q$315:$Q$319</c:f>
              <c:strCache>
                <c:ptCount val="5"/>
                <c:pt idx="0">
                  <c:v>Anabola steroider </c:v>
                </c:pt>
                <c:pt idx="1">
                  <c:v>Hasch/marijuana </c:v>
                </c:pt>
                <c:pt idx="2">
                  <c:v>Cigaretter </c:v>
                </c:pt>
                <c:pt idx="3">
                  <c:v>Alkohol starkare än 3,5 %</c:v>
                </c:pt>
                <c:pt idx="4">
                  <c:v>Folköl</c:v>
                </c:pt>
              </c:strCache>
            </c:strRef>
          </c:cat>
          <c:val>
            <c:numRef>
              <c:f>'[Kommuner CAN 2023.xlsx]Åre'!$R$315:$R$319</c:f>
              <c:numCache>
                <c:formatCode>0</c:formatCode>
                <c:ptCount val="5"/>
                <c:pt idx="0">
                  <c:v>5</c:v>
                </c:pt>
                <c:pt idx="1">
                  <c:v>18.8</c:v>
                </c:pt>
                <c:pt idx="2">
                  <c:v>65.900000000000006</c:v>
                </c:pt>
                <c:pt idx="3">
                  <c:v>59.5</c:v>
                </c:pt>
                <c:pt idx="4">
                  <c:v>65.900000000000006</c:v>
                </c:pt>
              </c:numCache>
            </c:numRef>
          </c:val>
          <c:extLst>
            <c:ext xmlns:c16="http://schemas.microsoft.com/office/drawing/2014/chart" uri="{C3380CC4-5D6E-409C-BE32-E72D297353CC}">
              <c16:uniqueId val="{00000000-208A-454F-9270-190BB422227B}"/>
            </c:ext>
          </c:extLst>
        </c:ser>
        <c:ser>
          <c:idx val="1"/>
          <c:order val="1"/>
          <c:tx>
            <c:strRef>
              <c:f>'[Kommuner CAN 2023.xlsx]Åre'!$S$314</c:f>
              <c:strCache>
                <c:ptCount val="1"/>
                <c:pt idx="0">
                  <c:v>Åre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2023.xlsx]Åre'!$Q$315:$Q$319</c:f>
              <c:strCache>
                <c:ptCount val="5"/>
                <c:pt idx="0">
                  <c:v>Anabola steroider </c:v>
                </c:pt>
                <c:pt idx="1">
                  <c:v>Hasch/marijuana </c:v>
                </c:pt>
                <c:pt idx="2">
                  <c:v>Cigaretter </c:v>
                </c:pt>
                <c:pt idx="3">
                  <c:v>Alkohol starkare än 3,5 %</c:v>
                </c:pt>
                <c:pt idx="4">
                  <c:v>Folköl</c:v>
                </c:pt>
              </c:strCache>
            </c:strRef>
          </c:cat>
          <c:val>
            <c:numRef>
              <c:f>'[Kommuner CAN 2023.xlsx]Åre'!$S$315:$S$319</c:f>
              <c:numCache>
                <c:formatCode>0</c:formatCode>
                <c:ptCount val="5"/>
                <c:pt idx="0">
                  <c:v>2.4</c:v>
                </c:pt>
                <c:pt idx="1">
                  <c:v>21.4</c:v>
                </c:pt>
                <c:pt idx="2" formatCode="General">
                  <c:v>50</c:v>
                </c:pt>
                <c:pt idx="3">
                  <c:v>57.1</c:v>
                </c:pt>
                <c:pt idx="4">
                  <c:v>66.7</c:v>
                </c:pt>
              </c:numCache>
            </c:numRef>
          </c:val>
          <c:extLst>
            <c:ext xmlns:c16="http://schemas.microsoft.com/office/drawing/2014/chart" uri="{C3380CC4-5D6E-409C-BE32-E72D297353CC}">
              <c16:uniqueId val="{00000001-208A-454F-9270-190BB422227B}"/>
            </c:ext>
          </c:extLst>
        </c:ser>
        <c:dLbls>
          <c:dLblPos val="outEnd"/>
          <c:showLegendKey val="0"/>
          <c:showVal val="1"/>
          <c:showCatName val="0"/>
          <c:showSerName val="0"/>
          <c:showPercent val="0"/>
          <c:showBubbleSize val="0"/>
        </c:dLbls>
        <c:gapWidth val="182"/>
        <c:axId val="1726265711"/>
        <c:axId val="1726253711"/>
      </c:barChart>
      <c:catAx>
        <c:axId val="1726265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26253711"/>
        <c:crosses val="autoZero"/>
        <c:auto val="1"/>
        <c:lblAlgn val="ctr"/>
        <c:lblOffset val="100"/>
        <c:noMultiLvlLbl val="0"/>
      </c:catAx>
      <c:valAx>
        <c:axId val="1726253711"/>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262657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Åre kommun, fördelat på årskurs, som upplever att det är låg risk att människor skadar sig när de…</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2023.xlsx]Åre'!$K$376</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2023.xlsx]Åre'!$J$377:$J$383</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2023.xlsx]Åre'!$K$377:$K$383</c:f>
              <c:numCache>
                <c:formatCode>0</c:formatCode>
                <c:ptCount val="7"/>
                <c:pt idx="0">
                  <c:v>26.2</c:v>
                </c:pt>
                <c:pt idx="1">
                  <c:v>23.8</c:v>
                </c:pt>
                <c:pt idx="2">
                  <c:v>21.4</c:v>
                </c:pt>
                <c:pt idx="3">
                  <c:v>40.5</c:v>
                </c:pt>
                <c:pt idx="4">
                  <c:v>14.3</c:v>
                </c:pt>
                <c:pt idx="5" formatCode="General">
                  <c:v>31</c:v>
                </c:pt>
                <c:pt idx="6" formatCode="General">
                  <c:v>31</c:v>
                </c:pt>
              </c:numCache>
            </c:numRef>
          </c:val>
          <c:extLst>
            <c:ext xmlns:c16="http://schemas.microsoft.com/office/drawing/2014/chart" uri="{C3380CC4-5D6E-409C-BE32-E72D297353CC}">
              <c16:uniqueId val="{00000000-F1D5-4631-84F7-A47B4482E197}"/>
            </c:ext>
          </c:extLst>
        </c:ser>
        <c:ser>
          <c:idx val="1"/>
          <c:order val="1"/>
          <c:tx>
            <c:strRef>
              <c:f>'[Kommuner CAN 2023.xlsx]Åre'!$L$376</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2023.xlsx]Åre'!$J$377:$J$383</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2023.xlsx]Åre'!$L$377:$L$383</c:f>
              <c:numCache>
                <c:formatCode>0</c:formatCode>
                <c:ptCount val="7"/>
                <c:pt idx="0">
                  <c:v>38.6</c:v>
                </c:pt>
                <c:pt idx="1">
                  <c:v>15.7</c:v>
                </c:pt>
                <c:pt idx="2">
                  <c:v>32.5</c:v>
                </c:pt>
                <c:pt idx="3">
                  <c:v>53</c:v>
                </c:pt>
                <c:pt idx="4">
                  <c:v>26.5</c:v>
                </c:pt>
                <c:pt idx="5">
                  <c:v>31.3</c:v>
                </c:pt>
                <c:pt idx="6">
                  <c:v>18.100000000000001</c:v>
                </c:pt>
              </c:numCache>
            </c:numRef>
          </c:val>
          <c:extLst>
            <c:ext xmlns:c16="http://schemas.microsoft.com/office/drawing/2014/chart" uri="{C3380CC4-5D6E-409C-BE32-E72D297353CC}">
              <c16:uniqueId val="{00000001-F1D5-4631-84F7-A47B4482E197}"/>
            </c:ext>
          </c:extLst>
        </c:ser>
        <c:dLbls>
          <c:dLblPos val="outEnd"/>
          <c:showLegendKey val="0"/>
          <c:showVal val="1"/>
          <c:showCatName val="0"/>
          <c:showSerName val="0"/>
          <c:showPercent val="0"/>
          <c:showBubbleSize val="0"/>
        </c:dLbls>
        <c:gapWidth val="182"/>
        <c:axId val="1069238511"/>
        <c:axId val="1069251471"/>
      </c:barChart>
      <c:catAx>
        <c:axId val="10692385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69251471"/>
        <c:crosses val="autoZero"/>
        <c:auto val="1"/>
        <c:lblAlgn val="ctr"/>
        <c:lblOffset val="100"/>
        <c:noMultiLvlLbl val="0"/>
      </c:catAx>
      <c:valAx>
        <c:axId val="10692514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6923851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gymnasiet som har …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2023.xlsx]Åre'!$C$134</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2023.xlsx]Åre'!$D$133:$E$133</c:f>
              <c:strCache>
                <c:ptCount val="2"/>
                <c:pt idx="0">
                  <c:v>Druckit alkohol senaste 12 månaderna</c:v>
                </c:pt>
                <c:pt idx="1">
                  <c:v>Intensivkonsumtion någon gång per månad eller oftare</c:v>
                </c:pt>
              </c:strCache>
            </c:strRef>
          </c:cat>
          <c:val>
            <c:numRef>
              <c:f>'[Kommuner CAN 2023.xlsx]Åre'!$D$134:$E$134</c:f>
              <c:numCache>
                <c:formatCode>0</c:formatCode>
                <c:ptCount val="2"/>
                <c:pt idx="0">
                  <c:v>44.6</c:v>
                </c:pt>
                <c:pt idx="1">
                  <c:v>6</c:v>
                </c:pt>
              </c:numCache>
            </c:numRef>
          </c:val>
          <c:extLst>
            <c:ext xmlns:c16="http://schemas.microsoft.com/office/drawing/2014/chart" uri="{C3380CC4-5D6E-409C-BE32-E72D297353CC}">
              <c16:uniqueId val="{00000000-BBA2-43BA-9FD2-AFEAE4AA5978}"/>
            </c:ext>
          </c:extLst>
        </c:ser>
        <c:ser>
          <c:idx val="1"/>
          <c:order val="1"/>
          <c:tx>
            <c:strRef>
              <c:f>'[Kommuner CAN 2023.xlsx]Åre'!$C$135</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2023.xlsx]Åre'!$D$133:$E$133</c:f>
              <c:strCache>
                <c:ptCount val="2"/>
                <c:pt idx="0">
                  <c:v>Druckit alkohol senaste 12 månaderna</c:v>
                </c:pt>
                <c:pt idx="1">
                  <c:v>Intensivkonsumtion någon gång per månad eller oftare</c:v>
                </c:pt>
              </c:strCache>
            </c:strRef>
          </c:cat>
          <c:val>
            <c:numRef>
              <c:f>'[Kommuner CAN 2023.xlsx]Åre'!$D$135:$E$135</c:f>
              <c:numCache>
                <c:formatCode>0</c:formatCode>
                <c:ptCount val="2"/>
                <c:pt idx="0">
                  <c:v>66.7</c:v>
                </c:pt>
                <c:pt idx="1">
                  <c:v>21.4</c:v>
                </c:pt>
              </c:numCache>
            </c:numRef>
          </c:val>
          <c:extLst>
            <c:ext xmlns:c16="http://schemas.microsoft.com/office/drawing/2014/chart" uri="{C3380CC4-5D6E-409C-BE32-E72D297353CC}">
              <c16:uniqueId val="{00000001-BBA2-43BA-9FD2-AFEAE4AA5978}"/>
            </c:ext>
          </c:extLst>
        </c:ser>
        <c:dLbls>
          <c:dLblPos val="outEnd"/>
          <c:showLegendKey val="0"/>
          <c:showVal val="1"/>
          <c:showCatName val="0"/>
          <c:showSerName val="0"/>
          <c:showPercent val="0"/>
          <c:showBubbleSize val="0"/>
        </c:dLbls>
        <c:gapWidth val="219"/>
        <c:overlap val="-27"/>
        <c:axId val="1286472975"/>
        <c:axId val="1286484495"/>
      </c:barChart>
      <c:catAx>
        <c:axId val="1286472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484495"/>
        <c:crosses val="autoZero"/>
        <c:auto val="1"/>
        <c:lblAlgn val="ctr"/>
        <c:lblOffset val="100"/>
        <c:noMultiLvlLbl val="0"/>
      </c:catAx>
      <c:valAx>
        <c:axId val="128648449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47297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2023.xlsx]Åre'!$L$439</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2023.xlsx]Åre'!$K$440:$K$444</c:f>
              <c:strCache>
                <c:ptCount val="5"/>
                <c:pt idx="0">
                  <c:v>Röker hasch eller marjijuana</c:v>
                </c:pt>
                <c:pt idx="1">
                  <c:v>Snusar</c:v>
                </c:pt>
                <c:pt idx="2">
                  <c:v>Röker cigaretter</c:v>
                </c:pt>
                <c:pt idx="3">
                  <c:v>Dricker mig berusad</c:v>
                </c:pt>
                <c:pt idx="4">
                  <c:v>Dricker alkohol</c:v>
                </c:pt>
              </c:strCache>
            </c:strRef>
          </c:cat>
          <c:val>
            <c:numRef>
              <c:f>'[Kommuner CAN 2023.xlsx]Åre'!$L$440:$L$444</c:f>
              <c:numCache>
                <c:formatCode>0</c:formatCode>
                <c:ptCount val="5"/>
                <c:pt idx="0">
                  <c:v>95.2</c:v>
                </c:pt>
                <c:pt idx="1">
                  <c:v>78.599999999999994</c:v>
                </c:pt>
                <c:pt idx="2">
                  <c:v>92.9</c:v>
                </c:pt>
                <c:pt idx="3">
                  <c:v>78.599999999999994</c:v>
                </c:pt>
                <c:pt idx="4">
                  <c:v>40.5</c:v>
                </c:pt>
              </c:numCache>
            </c:numRef>
          </c:val>
          <c:extLst>
            <c:ext xmlns:c16="http://schemas.microsoft.com/office/drawing/2014/chart" uri="{C3380CC4-5D6E-409C-BE32-E72D297353CC}">
              <c16:uniqueId val="{00000000-93DD-4D43-AE03-A8D21EA7EA62}"/>
            </c:ext>
          </c:extLst>
        </c:ser>
        <c:ser>
          <c:idx val="1"/>
          <c:order val="1"/>
          <c:tx>
            <c:strRef>
              <c:f>'[Kommuner CAN 2023.xlsx]Åre'!$M$439</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2023.xlsx]Åre'!$K$440:$K$444</c:f>
              <c:strCache>
                <c:ptCount val="5"/>
                <c:pt idx="0">
                  <c:v>Röker hasch eller marjijuana</c:v>
                </c:pt>
                <c:pt idx="1">
                  <c:v>Snusar</c:v>
                </c:pt>
                <c:pt idx="2">
                  <c:v>Röker cigaretter</c:v>
                </c:pt>
                <c:pt idx="3">
                  <c:v>Dricker mig berusad</c:v>
                </c:pt>
                <c:pt idx="4">
                  <c:v>Dricker alkohol</c:v>
                </c:pt>
              </c:strCache>
            </c:strRef>
          </c:cat>
          <c:val>
            <c:numRef>
              <c:f>'[Kommuner CAN 2023.xlsx]Åre'!$M$440:$M$444</c:f>
              <c:numCache>
                <c:formatCode>0</c:formatCode>
                <c:ptCount val="5"/>
                <c:pt idx="0" formatCode="General">
                  <c:v>100</c:v>
                </c:pt>
                <c:pt idx="1">
                  <c:v>96.4</c:v>
                </c:pt>
                <c:pt idx="2" formatCode="General">
                  <c:v>100</c:v>
                </c:pt>
                <c:pt idx="3">
                  <c:v>96.4</c:v>
                </c:pt>
                <c:pt idx="4">
                  <c:v>91.6</c:v>
                </c:pt>
              </c:numCache>
            </c:numRef>
          </c:val>
          <c:extLst>
            <c:ext xmlns:c16="http://schemas.microsoft.com/office/drawing/2014/chart" uri="{C3380CC4-5D6E-409C-BE32-E72D297353CC}">
              <c16:uniqueId val="{00000001-93DD-4D43-AE03-A8D21EA7EA62}"/>
            </c:ext>
          </c:extLst>
        </c:ser>
        <c:dLbls>
          <c:dLblPos val="outEnd"/>
          <c:showLegendKey val="0"/>
          <c:showVal val="1"/>
          <c:showCatName val="0"/>
          <c:showSerName val="0"/>
          <c:showPercent val="0"/>
          <c:showBubbleSize val="0"/>
        </c:dLbls>
        <c:gapWidth val="182"/>
        <c:axId val="1483375935"/>
        <c:axId val="1483393215"/>
      </c:barChart>
      <c:catAx>
        <c:axId val="14833759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83393215"/>
        <c:crosses val="autoZero"/>
        <c:auto val="1"/>
        <c:lblAlgn val="ctr"/>
        <c:lblOffset val="100"/>
        <c:noMultiLvlLbl val="0"/>
      </c:catAx>
      <c:valAx>
        <c:axId val="148339321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8337593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åk 9 respektive år 2 på gymnasiet som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Åre!$K$469</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Åre!$J$470:$J$473</c:f>
              <c:strCache>
                <c:ptCount val="4"/>
                <c:pt idx="0">
                  <c:v>Vanligtvis nöjd med sin hälsa</c:v>
                </c:pt>
                <c:pt idx="1">
                  <c:v>Vanligtvis nöjd med sig själv</c:v>
                </c:pt>
                <c:pt idx="2">
                  <c:v>Trivs bra i skolan</c:v>
                </c:pt>
                <c:pt idx="3">
                  <c:v>Skolkar ofta</c:v>
                </c:pt>
              </c:strCache>
            </c:strRef>
          </c:cat>
          <c:val>
            <c:numRef>
              <c:f>Åre!$K$470:$K$473</c:f>
              <c:numCache>
                <c:formatCode>0</c:formatCode>
                <c:ptCount val="4"/>
                <c:pt idx="0">
                  <c:v>69.900000000000006</c:v>
                </c:pt>
                <c:pt idx="1">
                  <c:v>63.9</c:v>
                </c:pt>
                <c:pt idx="2">
                  <c:v>67.5</c:v>
                </c:pt>
                <c:pt idx="3">
                  <c:v>18.100000000000001</c:v>
                </c:pt>
              </c:numCache>
            </c:numRef>
          </c:val>
          <c:extLst>
            <c:ext xmlns:c16="http://schemas.microsoft.com/office/drawing/2014/chart" uri="{C3380CC4-5D6E-409C-BE32-E72D297353CC}">
              <c16:uniqueId val="{00000000-4960-4F7E-96B2-775CF98B2344}"/>
            </c:ext>
          </c:extLst>
        </c:ser>
        <c:ser>
          <c:idx val="1"/>
          <c:order val="1"/>
          <c:tx>
            <c:strRef>
              <c:f>Åre!$L$469</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Åre!$J$470:$J$473</c:f>
              <c:strCache>
                <c:ptCount val="4"/>
                <c:pt idx="0">
                  <c:v>Vanligtvis nöjd med sin hälsa</c:v>
                </c:pt>
                <c:pt idx="1">
                  <c:v>Vanligtvis nöjd med sig själv</c:v>
                </c:pt>
                <c:pt idx="2">
                  <c:v>Trivs bra i skolan</c:v>
                </c:pt>
                <c:pt idx="3">
                  <c:v>Skolkar ofta</c:v>
                </c:pt>
              </c:strCache>
            </c:strRef>
          </c:cat>
          <c:val>
            <c:numRef>
              <c:f>Åre!$L$470:$L$473</c:f>
              <c:numCache>
                <c:formatCode>0</c:formatCode>
                <c:ptCount val="4"/>
                <c:pt idx="0">
                  <c:v>66.7</c:v>
                </c:pt>
                <c:pt idx="1">
                  <c:v>64.3</c:v>
                </c:pt>
                <c:pt idx="2">
                  <c:v>76.2</c:v>
                </c:pt>
                <c:pt idx="3">
                  <c:v>21.4</c:v>
                </c:pt>
              </c:numCache>
            </c:numRef>
          </c:val>
          <c:extLst>
            <c:ext xmlns:c16="http://schemas.microsoft.com/office/drawing/2014/chart" uri="{C3380CC4-5D6E-409C-BE32-E72D297353CC}">
              <c16:uniqueId val="{00000001-4960-4F7E-96B2-775CF98B2344}"/>
            </c:ext>
          </c:extLst>
        </c:ser>
        <c:dLbls>
          <c:dLblPos val="outEnd"/>
          <c:showLegendKey val="0"/>
          <c:showVal val="1"/>
          <c:showCatName val="0"/>
          <c:showSerName val="0"/>
          <c:showPercent val="0"/>
          <c:showBubbleSize val="0"/>
        </c:dLbls>
        <c:gapWidth val="219"/>
        <c:overlap val="-27"/>
        <c:axId val="1174582320"/>
        <c:axId val="1174588080"/>
      </c:barChart>
      <c:catAx>
        <c:axId val="117458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74588080"/>
        <c:crosses val="autoZero"/>
        <c:auto val="1"/>
        <c:lblAlgn val="ctr"/>
        <c:lblOffset val="100"/>
        <c:noMultiLvlLbl val="0"/>
      </c:catAx>
      <c:valAx>
        <c:axId val="1174588080"/>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74582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'Åk 9'!$P$652</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9'!$Q$651:$U$651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9'!$Q$652:$U$652</c:f>
              <c:numCache>
                <c:formatCode>0</c:formatCode>
                <c:ptCount val="5"/>
                <c:pt idx="0">
                  <c:v>53</c:v>
                </c:pt>
                <c:pt idx="1">
                  <c:v>67.5</c:v>
                </c:pt>
                <c:pt idx="2">
                  <c:v>20.5</c:v>
                </c:pt>
                <c:pt idx="3">
                  <c:v>85.5</c:v>
                </c:pt>
                <c:pt idx="4">
                  <c:v>91.6</c:v>
                </c:pt>
              </c:numCache>
            </c:numRef>
          </c:val>
          <c:extLst>
            <c:ext xmlns:c16="http://schemas.microsoft.com/office/drawing/2014/chart" uri="{C3380CC4-5D6E-409C-BE32-E72D297353CC}">
              <c16:uniqueId val="{00000000-0DC9-4BDF-B0E3-7E11C68C5B18}"/>
            </c:ext>
          </c:extLst>
        </c:ser>
        <c:ser>
          <c:idx val="1"/>
          <c:order val="1"/>
          <c:tx>
            <c:strRef>
              <c:f>'Åk 9'!$P$653</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9'!$Q$651:$U$651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9'!$Q$653:$U$653</c:f>
              <c:numCache>
                <c:formatCode>0</c:formatCode>
                <c:ptCount val="5"/>
                <c:pt idx="0">
                  <c:v>38.1</c:v>
                </c:pt>
                <c:pt idx="1">
                  <c:v>47.6</c:v>
                </c:pt>
                <c:pt idx="2">
                  <c:v>14.3</c:v>
                </c:pt>
                <c:pt idx="3">
                  <c:v>88.1</c:v>
                </c:pt>
                <c:pt idx="4">
                  <c:v>81</c:v>
                </c:pt>
              </c:numCache>
            </c:numRef>
          </c:val>
          <c:extLst>
            <c:ext xmlns:c16="http://schemas.microsoft.com/office/drawing/2014/chart" uri="{C3380CC4-5D6E-409C-BE32-E72D297353CC}">
              <c16:uniqueId val="{00000001-0DC9-4BDF-B0E3-7E11C68C5B18}"/>
            </c:ext>
          </c:extLst>
        </c:ser>
        <c:dLbls>
          <c:dLblPos val="outEnd"/>
          <c:showLegendKey val="0"/>
          <c:showVal val="1"/>
          <c:showCatName val="0"/>
          <c:showSerName val="0"/>
          <c:showPercent val="0"/>
          <c:showBubbleSize val="0"/>
        </c:dLbls>
        <c:gapWidth val="219"/>
        <c:overlap val="-27"/>
        <c:axId val="1875706383"/>
        <c:axId val="1875721263"/>
      </c:barChart>
      <c:catAx>
        <c:axId val="1875706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75721263"/>
        <c:crosses val="autoZero"/>
        <c:auto val="1"/>
        <c:lblAlgn val="ctr"/>
        <c:lblOffset val="100"/>
        <c:noMultiLvlLbl val="0"/>
      </c:catAx>
      <c:valAx>
        <c:axId val="18757212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75706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2023.xlsx]Åre'!$I$186</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2023.xlsx]Åre'!$H$187:$H$190</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2023.xlsx]Åre'!$I$187:$I$190</c:f>
              <c:numCache>
                <c:formatCode>0</c:formatCode>
                <c:ptCount val="4"/>
                <c:pt idx="0">
                  <c:v>27.7</c:v>
                </c:pt>
                <c:pt idx="1">
                  <c:v>8.9</c:v>
                </c:pt>
                <c:pt idx="2">
                  <c:v>4.8</c:v>
                </c:pt>
                <c:pt idx="3">
                  <c:v>7.2</c:v>
                </c:pt>
              </c:numCache>
            </c:numRef>
          </c:val>
          <c:extLst>
            <c:ext xmlns:c16="http://schemas.microsoft.com/office/drawing/2014/chart" uri="{C3380CC4-5D6E-409C-BE32-E72D297353CC}">
              <c16:uniqueId val="{00000000-15E2-47E1-9973-E1391B20F688}"/>
            </c:ext>
          </c:extLst>
        </c:ser>
        <c:ser>
          <c:idx val="1"/>
          <c:order val="1"/>
          <c:tx>
            <c:strRef>
              <c:f>'[Kommuner CAN 2023.xlsx]Åre'!$J$186</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2023.xlsx]Åre'!$H$187:$H$190</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2023.xlsx]Åre'!$J$187:$J$190</c:f>
              <c:numCache>
                <c:formatCode>0</c:formatCode>
                <c:ptCount val="4"/>
                <c:pt idx="0">
                  <c:v>23.8</c:v>
                </c:pt>
                <c:pt idx="1">
                  <c:v>8.1</c:v>
                </c:pt>
                <c:pt idx="2">
                  <c:v>2.4</c:v>
                </c:pt>
                <c:pt idx="3">
                  <c:v>4.8</c:v>
                </c:pt>
              </c:numCache>
            </c:numRef>
          </c:val>
          <c:extLst>
            <c:ext xmlns:c16="http://schemas.microsoft.com/office/drawing/2014/chart" uri="{C3380CC4-5D6E-409C-BE32-E72D297353CC}">
              <c16:uniqueId val="{00000001-15E2-47E1-9973-E1391B20F688}"/>
            </c:ext>
          </c:extLst>
        </c:ser>
        <c:dLbls>
          <c:dLblPos val="outEnd"/>
          <c:showLegendKey val="0"/>
          <c:showVal val="1"/>
          <c:showCatName val="0"/>
          <c:showSerName val="0"/>
          <c:showPercent val="0"/>
          <c:showBubbleSize val="0"/>
        </c:dLbls>
        <c:gapWidth val="219"/>
        <c:overlap val="-27"/>
        <c:axId val="1859627424"/>
        <c:axId val="1859634624"/>
      </c:barChart>
      <c:catAx>
        <c:axId val="185962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59634624"/>
        <c:crosses val="autoZero"/>
        <c:auto val="1"/>
        <c:lblAlgn val="ctr"/>
        <c:lblOffset val="100"/>
        <c:noMultiLvlLbl val="0"/>
      </c:catAx>
      <c:valAx>
        <c:axId val="185963462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59627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som är rökare, snusare, vejpare respektive vitt-snusare, fördelat per årskurs.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2023.xlsx]Åre'!$K$21</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2023.xlsx]Åre'!$J$22:$J$25</c:f>
              <c:strCache>
                <c:ptCount val="4"/>
                <c:pt idx="0">
                  <c:v>Rökare</c:v>
                </c:pt>
                <c:pt idx="1">
                  <c:v>Snusare</c:v>
                </c:pt>
                <c:pt idx="2">
                  <c:v>Vejpare</c:v>
                </c:pt>
                <c:pt idx="3">
                  <c:v>Vitt-snusare</c:v>
                </c:pt>
              </c:strCache>
            </c:strRef>
          </c:cat>
          <c:val>
            <c:numRef>
              <c:f>'[Kommuner CAN 2023.xlsx]Åre'!$K$22:$K$25</c:f>
              <c:numCache>
                <c:formatCode>0</c:formatCode>
                <c:ptCount val="4"/>
                <c:pt idx="0">
                  <c:v>13.3</c:v>
                </c:pt>
                <c:pt idx="1">
                  <c:v>12</c:v>
                </c:pt>
                <c:pt idx="2">
                  <c:v>8.4</c:v>
                </c:pt>
                <c:pt idx="3">
                  <c:v>13.3</c:v>
                </c:pt>
              </c:numCache>
            </c:numRef>
          </c:val>
          <c:extLst>
            <c:ext xmlns:c16="http://schemas.microsoft.com/office/drawing/2014/chart" uri="{C3380CC4-5D6E-409C-BE32-E72D297353CC}">
              <c16:uniqueId val="{00000000-F37B-4964-A4B8-26891AD60642}"/>
            </c:ext>
          </c:extLst>
        </c:ser>
        <c:ser>
          <c:idx val="1"/>
          <c:order val="1"/>
          <c:tx>
            <c:strRef>
              <c:f>'[Kommuner CAN 2023.xlsx]Åre'!$L$21</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2023.xlsx]Åre'!$J$22:$J$25</c:f>
              <c:strCache>
                <c:ptCount val="4"/>
                <c:pt idx="0">
                  <c:v>Rökare</c:v>
                </c:pt>
                <c:pt idx="1">
                  <c:v>Snusare</c:v>
                </c:pt>
                <c:pt idx="2">
                  <c:v>Vejpare</c:v>
                </c:pt>
                <c:pt idx="3">
                  <c:v>Vitt-snusare</c:v>
                </c:pt>
              </c:strCache>
            </c:strRef>
          </c:cat>
          <c:val>
            <c:numRef>
              <c:f>'[Kommuner CAN 2023.xlsx]Åre'!$L$22:$L$25</c:f>
              <c:numCache>
                <c:formatCode>0</c:formatCode>
                <c:ptCount val="4"/>
                <c:pt idx="0" formatCode="General">
                  <c:v>19</c:v>
                </c:pt>
                <c:pt idx="1">
                  <c:v>16.7</c:v>
                </c:pt>
                <c:pt idx="2">
                  <c:v>4.8</c:v>
                </c:pt>
                <c:pt idx="3">
                  <c:v>26.2</c:v>
                </c:pt>
              </c:numCache>
            </c:numRef>
          </c:val>
          <c:extLst>
            <c:ext xmlns:c16="http://schemas.microsoft.com/office/drawing/2014/chart" uri="{C3380CC4-5D6E-409C-BE32-E72D297353CC}">
              <c16:uniqueId val="{00000001-F37B-4964-A4B8-26891AD60642}"/>
            </c:ext>
          </c:extLst>
        </c:ser>
        <c:dLbls>
          <c:dLblPos val="outEnd"/>
          <c:showLegendKey val="0"/>
          <c:showVal val="1"/>
          <c:showCatName val="0"/>
          <c:showSerName val="0"/>
          <c:showPercent val="0"/>
          <c:showBubbleSize val="0"/>
        </c:dLbls>
        <c:gapWidth val="219"/>
        <c:overlap val="-27"/>
        <c:axId val="1684186959"/>
        <c:axId val="1684195599"/>
      </c:barChart>
      <c:catAx>
        <c:axId val="16841869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5599"/>
        <c:crosses val="autoZero"/>
        <c:auto val="1"/>
        <c:lblAlgn val="ctr"/>
        <c:lblOffset val="100"/>
        <c:noMultiLvlLbl val="0"/>
      </c:catAx>
      <c:valAx>
        <c:axId val="168419559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86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ha spelat om pengar senaste 12 månaderna är det i kommunen nästan var fjärde elev i åk 9 som gjort medan motsvarande andel bland eleverna år 2 på gymnasiet är var tionde elev, skillnaden mellan årskurserna är inte statistiskt säkerställda. </a:t>
            </a:r>
          </a:p>
          <a:p>
            <a:pPr marL="171450" indent="-171450">
              <a:buFontTx/>
              <a:buChar char="-"/>
            </a:pPr>
            <a:r>
              <a:rPr lang="sv-SE" sz="1200" dirty="0"/>
              <a:t>I åk 9 har andelen elever som spelat om pengar senaste 12 månaderna fluktuerat sedan 2012 och är 2023 åter en högre andel (1 % 2012 </a:t>
            </a:r>
            <a:r>
              <a:rPr lang="sv-SE" sz="1200" dirty="0">
                <a:sym typeface="Wingdings" panose="05000000000000000000" pitchFamily="2" charset="2"/>
              </a:rPr>
              <a:t> 22 % 2015  9 % 2019  24 % 2023)</a:t>
            </a:r>
            <a:r>
              <a:rPr lang="sv-SE" sz="1200"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Sedan 2012 (0 %) är det en ökning av andel elever i åk 9 i Åre som spelat om pengar senaste 30 dagarna (6 % 2023).  </a:t>
            </a:r>
            <a:endParaRPr lang="sv-SE" sz="120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Andelen elever i år 2 på gymnasiet i kommunen har varit på samma nivå över tid. </a:t>
            </a:r>
            <a:endParaRPr lang="sv-SE" sz="1200" dirty="0"/>
          </a:p>
          <a:p>
            <a:pPr marL="171450" indent="-171450">
              <a:buFontTx/>
              <a:buChar char="-"/>
            </a:pPr>
            <a:r>
              <a:rPr lang="sv-SE" sz="1200" dirty="0"/>
              <a:t>Det är inga signifikanta skillnader bland elever åk 9 i kommunen och länet eller riket. </a:t>
            </a:r>
          </a:p>
          <a:p>
            <a:pPr marL="171450" indent="-171450">
              <a:buFontTx/>
              <a:buChar char="-"/>
            </a:pPr>
            <a:r>
              <a:rPr lang="sv-SE" sz="1200" dirty="0"/>
              <a:t>Det är en signifikant mindre andel elever år 2 på gymnasiet i kommunen jämfört med länet (23 %) och riket (26 %) som spelat om pengar senaste 12 månaderna. </a:t>
            </a:r>
          </a:p>
          <a:p>
            <a:r>
              <a:rPr lang="sv-SE" dirty="0"/>
              <a:t> </a:t>
            </a:r>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2008153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i kommunen som har snusat, rökt cigarett, druckit minst ett glas alkohol och varit berusad av alkohol innan 14 års ålder skiljer sig inte åt.</a:t>
            </a:r>
          </a:p>
          <a:p>
            <a:pPr marL="171450" indent="-171450">
              <a:buFontTx/>
              <a:buChar char="-"/>
            </a:pPr>
            <a:r>
              <a:rPr lang="sv-SE" sz="1200" dirty="0">
                <a:solidFill>
                  <a:schemeClr val="accent2">
                    <a:lumMod val="75000"/>
                  </a:schemeClr>
                </a:solidFill>
              </a:rPr>
              <a:t>Över tid har andelen elever i kommunen som har tidig debutålder av respektive substans varit på samma nivåer.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0 % av eleverna i åk 9 i kommunen som använde hasch eller marijuana innan 14 års ålder, vilket är signifikant lägre än både länet (0,9 %) och riket (1 %). Andelen har i kommunen vid tidigare undersökningar aldrig varit 0 %. </a:t>
            </a:r>
          </a:p>
          <a:p>
            <a:pPr marL="0" indent="0">
              <a:buFontTx/>
              <a:buNone/>
            </a:pPr>
            <a:endParaRPr lang="sv-SE" sz="1200" dirty="0">
              <a:solidFill>
                <a:schemeClr val="accent2">
                  <a:lumMod val="75000"/>
                </a:schemeClr>
              </a:solidFill>
            </a:endParaRPr>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301148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kommunen skiljer det sig inte signifikant mellan de två årskurserna gällande att kunna få tag på de olika substanserna inom 24 timmar.</a:t>
            </a:r>
          </a:p>
          <a:p>
            <a:pPr marL="171450" indent="-171450">
              <a:buFontTx/>
              <a:buChar char="-"/>
            </a:pPr>
            <a:r>
              <a:rPr lang="sv-SE" sz="1200" dirty="0">
                <a:solidFill>
                  <a:schemeClr val="accent2">
                    <a:lumMod val="75000"/>
                  </a:schemeClr>
                </a:solidFill>
              </a:rPr>
              <a:t>Hälften av eleverna i åk 9 i kommunen kan få tag på folköl och alkohol starkare än 3,5 % inom ett dygn. </a:t>
            </a:r>
          </a:p>
          <a:p>
            <a:pPr marL="171450" indent="-171450">
              <a:buFontTx/>
              <a:buChar char="-"/>
            </a:pPr>
            <a:r>
              <a:rPr lang="sv-SE" sz="1200" dirty="0">
                <a:solidFill>
                  <a:schemeClr val="accent2">
                    <a:lumMod val="75000"/>
                  </a:schemeClr>
                </a:solidFill>
              </a:rPr>
              <a:t>Var femte elev i kommunen kan få tag på hasch/marijuana inom 24 timmar. </a:t>
            </a:r>
          </a:p>
          <a:p>
            <a:pPr marL="171450" indent="-171450">
              <a:buFontTx/>
              <a:buChar char="-"/>
            </a:pPr>
            <a:r>
              <a:rPr lang="sv-SE" sz="1200" dirty="0">
                <a:solidFill>
                  <a:schemeClr val="accent2">
                    <a:lumMod val="75000"/>
                  </a:schemeClr>
                </a:solidFill>
              </a:rPr>
              <a:t>I båda årskurserna har andelen elever som kan få tag på de olika substanserna varit på samma nivå sedan 2012. </a:t>
            </a:r>
          </a:p>
          <a:p>
            <a:pPr marL="171450" indent="-171450">
              <a:buFontTx/>
              <a:buChar char="-"/>
            </a:pPr>
            <a:r>
              <a:rPr lang="sv-SE" sz="1200" dirty="0">
                <a:solidFill>
                  <a:schemeClr val="accent2">
                    <a:lumMod val="75000"/>
                  </a:schemeClr>
                </a:solidFill>
              </a:rPr>
              <a:t>Det är en större andel elever i åk 9 i Åre i jämförelse med riket (38 %) som kan få tag på folköl inom 24 timmar. I övrigt inga signifikanta skillnader mellan kommun och län eller riket i någon av årskurserna. </a:t>
            </a:r>
            <a:endParaRPr lang="sv-SE" sz="18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3380255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skiljer det sig inte signifikant mellan andel elever i de två årskurserna som har låg riskuppfattning. </a:t>
            </a:r>
          </a:p>
          <a:p>
            <a:pPr marL="171450" indent="-171450">
              <a:buFontTx/>
              <a:buChar char="-"/>
            </a:pPr>
            <a:r>
              <a:rPr lang="sv-SE" sz="1200" dirty="0">
                <a:solidFill>
                  <a:schemeClr val="accent2">
                    <a:lumMod val="75000"/>
                  </a:schemeClr>
                </a:solidFill>
              </a:rPr>
              <a:t>Nästan hälften av kommunens elever upplever låg risk med att prova marijuana eller hasch 1-2 gånger. </a:t>
            </a:r>
          </a:p>
          <a:p>
            <a:pPr marL="171450" indent="-171450">
              <a:buFontTx/>
              <a:buChar char="-"/>
            </a:pPr>
            <a:r>
              <a:rPr lang="sv-SE" sz="1200" dirty="0">
                <a:solidFill>
                  <a:schemeClr val="accent2">
                    <a:lumMod val="75000"/>
                  </a:schemeClr>
                </a:solidFill>
              </a:rPr>
              <a:t>Det är en generell antydan till ökning i kommunen, att fler elever upplever låg risk, men signifikanta ökningar är i åk 9 gällande att prova hasch eller marijuana 1-2 gånger som ökat från 22 % 2012 till 53 % 2023. Att röka 10 cigaretter per dag har sedan 2019 ökat signifikant från 7 % 2019 till 31 % 2023 bland eleverna år 2 på gymnasiet i kommunen. </a:t>
            </a:r>
          </a:p>
          <a:p>
            <a:pPr marL="171450" indent="-171450">
              <a:buFontTx/>
              <a:buChar char="-"/>
            </a:pPr>
            <a:r>
              <a:rPr lang="sv-SE" sz="1200" kern="1200" dirty="0">
                <a:solidFill>
                  <a:schemeClr val="accent2">
                    <a:lumMod val="75000"/>
                  </a:schemeClr>
                </a:solidFill>
                <a:latin typeface="+mn-lt"/>
                <a:ea typeface="+mn-ea"/>
                <a:cs typeface="+mn-cs"/>
              </a:rPr>
              <a:t>Andelen elever i åk 9 i</a:t>
            </a:r>
            <a:r>
              <a:rPr lang="sv-SE" sz="1200" dirty="0">
                <a:solidFill>
                  <a:schemeClr val="accent2">
                    <a:lumMod val="75000"/>
                  </a:schemeClr>
                </a:solidFill>
              </a:rPr>
              <a:t> Åre</a:t>
            </a:r>
            <a:r>
              <a:rPr lang="sv-SE" sz="1200" kern="1200" dirty="0">
                <a:solidFill>
                  <a:schemeClr val="accent2">
                    <a:lumMod val="75000"/>
                  </a:schemeClr>
                </a:solidFill>
                <a:latin typeface="+mn-lt"/>
                <a:ea typeface="+mn-ea"/>
                <a:cs typeface="+mn-cs"/>
              </a:rPr>
              <a:t> kommun som uppfattar låg risk skiljer sig inte signifikant mot varken länet eller riket.</a:t>
            </a:r>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963282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dricka alkohol, att dricka sig berusad och att snusa, är det en större andel elever i åk 9 jämfört med elever år 2 på gymnasiet som upplever att det inte är ok för deras föräldrar. </a:t>
            </a:r>
          </a:p>
          <a:p>
            <a:pPr marL="171450" indent="-171450">
              <a:buFontTx/>
              <a:buChar char="-"/>
            </a:pPr>
            <a:r>
              <a:rPr lang="sv-SE" sz="1200" dirty="0"/>
              <a:t>I jämförelse med 2019 är det positiv utveckling med en signifikant större andel elever i åk 9 i kommunen som upplever att det inte är ok för sina föräldrar om de röker cigaretter eller röker hasch eller marijuana.  </a:t>
            </a:r>
          </a:p>
          <a:p>
            <a:pPr marL="171450" indent="-171450">
              <a:buFontTx/>
              <a:buChar char="-"/>
            </a:pPr>
            <a:r>
              <a:rPr lang="sv-SE" sz="1200" dirty="0"/>
              <a:t>I åk 9 i Åre kommun är det 100 % av eleverna som upplever restriktivitet från sina föräldrar gällande att röka cigaretter och att röka hasch eller marijuana, vilket är signifikant större andel i jämförelse med både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41164418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Närmare 70 % av eleverna i kommunen är vanligtvis nöjd med sin hälsa, det är en något lägre andel elever i kommunen som vanligtvis är nöjd med sig själv.</a:t>
            </a:r>
          </a:p>
          <a:p>
            <a:pPr marL="171450" indent="-171450">
              <a:buFontTx/>
              <a:buChar char="-"/>
            </a:pPr>
            <a:r>
              <a:rPr lang="sv-SE" sz="1200" dirty="0">
                <a:solidFill>
                  <a:schemeClr val="accent2">
                    <a:lumMod val="75000"/>
                  </a:schemeClr>
                </a:solidFill>
              </a:rPr>
              <a:t>18 % av eleverna i åk 9 i Åre skolkar minst 1 gång per månad, motsvarande andel år 2 på gymnasiet är 21 %. </a:t>
            </a:r>
          </a:p>
          <a:p>
            <a:pPr marL="171450" indent="-171450">
              <a:buFontTx/>
              <a:buChar char="-"/>
            </a:pPr>
            <a:r>
              <a:rPr lang="sv-SE" sz="1200" dirty="0">
                <a:solidFill>
                  <a:schemeClr val="accent2">
                    <a:lumMod val="75000"/>
                  </a:schemeClr>
                </a:solidFill>
              </a:rPr>
              <a:t>Inga signifikanta skillnader mellan årskurserna i kommunen gällande hälsa och skola. </a:t>
            </a:r>
          </a:p>
          <a:p>
            <a:pPr marL="171450" indent="-171450">
              <a:buFontTx/>
              <a:buChar char="-"/>
            </a:pPr>
            <a:r>
              <a:rPr lang="sv-SE" sz="1200" dirty="0">
                <a:solidFill>
                  <a:schemeClr val="accent2">
                    <a:lumMod val="75000"/>
                  </a:schemeClr>
                </a:solidFill>
              </a:rPr>
              <a:t>Inga signifikanta skillnader i någon av årskurserna i kommunen över tid. </a:t>
            </a:r>
          </a:p>
          <a:p>
            <a:pPr marL="171450" indent="-171450">
              <a:buFontTx/>
              <a:buChar char="-"/>
            </a:pPr>
            <a:r>
              <a:rPr lang="sv-SE" sz="1200" dirty="0">
                <a:solidFill>
                  <a:schemeClr val="accent2">
                    <a:lumMod val="75000"/>
                  </a:schemeClr>
                </a:solidFill>
              </a:rPr>
              <a:t>Inga signifikanta skillnader i åk 9 eller år 2 gymnasiet i kommunen och länet eller riket.</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206305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t>Det är inga signifikanta skillnader mellan de två årskurserna i någon av de presenterade variablerna. </a:t>
            </a:r>
          </a:p>
          <a:p>
            <a:pPr marL="171450" indent="-171450">
              <a:buFontTx/>
              <a:buChar char="-"/>
            </a:pPr>
            <a:r>
              <a:rPr lang="sv-SE" sz="1200" dirty="0"/>
              <a:t>Det är en större andel elever i åk 9 i Åre jämfört med länet (32 %) och riket (33 %) som är fysisk aktiv 7 timmar eller mer per vecka.  </a:t>
            </a:r>
          </a:p>
          <a:p>
            <a:pPr marL="171450" indent="-171450">
              <a:buFontTx/>
              <a:buChar char="-"/>
            </a:pPr>
            <a:r>
              <a:rPr lang="sv-SE" sz="1200" dirty="0"/>
              <a:t>Det är en större andel elever i åk 9 i kommunen jämfört med länet (51 %) som är medlem i förening med fokus fysisk aktivitet. </a:t>
            </a:r>
          </a:p>
          <a:p>
            <a:pPr marL="171450" indent="-171450">
              <a:buFontTx/>
              <a:buChar char="-"/>
            </a:pPr>
            <a:r>
              <a:rPr lang="sv-SE" sz="1200" dirty="0"/>
              <a:t>Andelen elever i kommunen som har 3 timmar eller mer skärmtid per dag, vare sig det är vardag eller helg, är på samma nivå som både länet och riket.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Andelen elever år 2 på gymnasiet är på samma nivå som länet och riket i fråga om de redovisade variablerna för fritid.</a:t>
            </a:r>
          </a:p>
          <a:p>
            <a:pPr marL="171450" indent="-171450">
              <a:buFontTx/>
              <a:buChar char="-"/>
            </a:pPr>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2846872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Ökad andel elever i åk 9 i kommunen som spelat om pengar senaste 12 månaderna och senaste 30 dagarna.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kommunen än i riket som kan få tag på folköl inom 24 timmar. </a:t>
            </a:r>
          </a:p>
          <a:p>
            <a:pPr marL="628650" lvl="1" indent="-171450">
              <a:buFont typeface="Arial" panose="020B0604020202020204" pitchFamily="34" charset="0"/>
              <a:buChar char="•"/>
            </a:pPr>
            <a:r>
              <a:rPr lang="sv-SE" sz="1200" dirty="0">
                <a:solidFill>
                  <a:schemeClr val="accent2">
                    <a:lumMod val="75000"/>
                  </a:schemeClr>
                </a:solidFill>
              </a:rPr>
              <a:t>Ökad andel elever i åk 9 i kommunen som upplever låg risk med att prova hasch eller marijuana 1-2 gånger.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i kommunen som upplever låg risk med att röka 10 eller mer cigaretter per dag.  </a:t>
            </a:r>
          </a:p>
          <a:p>
            <a:r>
              <a:rPr lang="sv-SE" sz="1600" dirty="0">
                <a:solidFill>
                  <a:schemeClr val="accent2">
                    <a:lumMod val="75000"/>
                  </a:schemeClr>
                </a:solidFill>
              </a:rPr>
              <a:t>Positivt </a:t>
            </a:r>
          </a:p>
          <a:p>
            <a:pPr marL="628650" lvl="1" indent="-171450">
              <a:buFont typeface="Arial" panose="020B0604020202020204" pitchFamily="34" charset="0"/>
              <a:buChar char="•"/>
            </a:pPr>
            <a:r>
              <a:rPr lang="sv-SE" sz="1200" dirty="0">
                <a:solidFill>
                  <a:schemeClr val="accent2">
                    <a:lumMod val="75000"/>
                  </a:schemeClr>
                </a:solidFill>
              </a:rPr>
              <a:t>Mindre andel elever i åk 9 i kommunen än i riket som är </a:t>
            </a:r>
            <a:r>
              <a:rPr lang="sv-SE" sz="1200" dirty="0" err="1">
                <a:solidFill>
                  <a:schemeClr val="accent2">
                    <a:lumMod val="75000"/>
                  </a:schemeClr>
                </a:solidFill>
              </a:rPr>
              <a:t>vejpare</a:t>
            </a:r>
            <a:r>
              <a:rPr lang="sv-SE" sz="1200" dirty="0">
                <a:solidFill>
                  <a:schemeClr val="accent2">
                    <a:lumMod val="75000"/>
                  </a:schemeClr>
                </a:solidFill>
              </a:rPr>
              <a:t>.</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riket som är </a:t>
            </a:r>
            <a:r>
              <a:rPr lang="sv-SE" sz="1200" dirty="0" err="1">
                <a:solidFill>
                  <a:schemeClr val="accent2">
                    <a:lumMod val="75000"/>
                  </a:schemeClr>
                </a:solidFill>
              </a:rPr>
              <a:t>vejpare</a:t>
            </a:r>
            <a:r>
              <a:rPr lang="sv-SE" sz="1200" dirty="0">
                <a:solidFill>
                  <a:schemeClr val="accent2">
                    <a:lumMod val="75000"/>
                  </a:schemeClr>
                </a:solidFill>
              </a:rPr>
              <a:t>.</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riket som spelat om pengar senaste 12 månaderna.   </a:t>
            </a:r>
          </a:p>
          <a:p>
            <a:pPr marL="628650" lvl="1" indent="-171450">
              <a:buFont typeface="Arial" panose="020B0604020202020204" pitchFamily="34" charset="0"/>
              <a:buChar char="•"/>
            </a:pPr>
            <a:r>
              <a:rPr lang="sv-SE" sz="1200" dirty="0">
                <a:solidFill>
                  <a:schemeClr val="accent2">
                    <a:lumMod val="75000"/>
                  </a:schemeClr>
                </a:solidFill>
              </a:rPr>
              <a:t>Ingen elev i kommunen som uppgett att de använt hasch eller marijuana innan 14 års ålder, vilket inte har skett vid någon av de tidigare undersökningarna.  </a:t>
            </a:r>
          </a:p>
          <a:p>
            <a:pPr marL="628650" lvl="1" indent="-171450">
              <a:buFont typeface="Arial" panose="020B0604020202020204" pitchFamily="34" charset="0"/>
              <a:buChar char="•"/>
            </a:pPr>
            <a:r>
              <a:rPr lang="sv-SE" sz="1200" dirty="0">
                <a:solidFill>
                  <a:schemeClr val="accent2">
                    <a:lumMod val="75000"/>
                  </a:schemeClr>
                </a:solidFill>
              </a:rPr>
              <a:t>Mindre andel elever i kommunen än i länet och riket som har tidig debutålder av hasch eller marijuana.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som upplever föräldrarestriktivitet gällande att röka cigaretter och att röka hasch eller marijuana. </a:t>
            </a:r>
          </a:p>
          <a:p>
            <a:pPr marL="628650" lvl="1" indent="-171450">
              <a:buFont typeface="Arial" panose="020B0604020202020204" pitchFamily="34" charset="0"/>
              <a:buChar char="•"/>
            </a:pPr>
            <a:r>
              <a:rPr lang="sv-SE" sz="1200" dirty="0">
                <a:solidFill>
                  <a:schemeClr val="accent2">
                    <a:lumMod val="75000"/>
                  </a:schemeClr>
                </a:solidFill>
              </a:rPr>
              <a:t>Större andel elever åk 9 i kommunen än i länet och riket som upplever föräldrarestriktivitet gällande att röka cigaretter och att röka hasch eller marijuana.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kommunen än i länet och riket som är fysisk aktiv 7 timmar eller mer per vecka.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kommunen än i länet som är medlem i förening med fokus fysisk aktivitet.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3938003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i="1" dirty="0"/>
              <a:t>Det förekommer inga geografiska skillnader mellan länets kommuner, länet eller riket gällande andel elever som druckit alkohol senaste 12 månaderna eller som ofta har </a:t>
            </a:r>
            <a:r>
              <a:rPr lang="sv-SE" sz="1200" i="1" dirty="0" err="1"/>
              <a:t>intensivkonsumerat</a:t>
            </a:r>
            <a:r>
              <a:rPr lang="sv-SE" sz="1200" i="1" dirty="0"/>
              <a:t> alkohol. </a:t>
            </a:r>
            <a:endParaRPr lang="sv-SE" dirty="0"/>
          </a:p>
          <a:p>
            <a:pPr marL="171450" indent="-171450">
              <a:buFontTx/>
              <a:buChar char="-"/>
            </a:pPr>
            <a:r>
              <a:rPr lang="sv-SE" sz="1200" dirty="0">
                <a:solidFill>
                  <a:schemeClr val="accent2">
                    <a:lumMod val="75000"/>
                  </a:schemeClr>
                </a:solidFill>
              </a:rPr>
              <a:t>I kommunen är det ingen signifikant skillnad mellan årskurserna gällande andel elever som har druckit alkohol senaste 12 månaderna eller som har haft intensivkonsumtion ofta. </a:t>
            </a:r>
          </a:p>
          <a:p>
            <a:pPr marL="171450" indent="-171450">
              <a:buFontTx/>
              <a:buChar char="-"/>
            </a:pPr>
            <a:r>
              <a:rPr lang="sv-SE" sz="1200" dirty="0">
                <a:solidFill>
                  <a:schemeClr val="accent2">
                    <a:lumMod val="75000"/>
                  </a:schemeClr>
                </a:solidFill>
              </a:rPr>
              <a:t>I båda årskurserna finns en antydan till en ökad andel elever som har druckit alkohol senaste 12 månaderna men inget som är statistiskt säkerställt. </a:t>
            </a:r>
          </a:p>
          <a:p>
            <a:pPr marL="171450" indent="-171450">
              <a:buFontTx/>
              <a:buChar char="-"/>
            </a:pPr>
            <a:r>
              <a:rPr lang="sv-SE" sz="1200" dirty="0">
                <a:solidFill>
                  <a:schemeClr val="accent2">
                    <a:lumMod val="75000"/>
                  </a:schemeClr>
                </a:solidFill>
              </a:rPr>
              <a:t>Andel elever i kommunen, oavsett årskurs, som har druckit alkohol senaste 12 månaderna eller haft intensivkonsumtion, är på samma nivå som länet och riket. </a:t>
            </a:r>
          </a:p>
          <a:p>
            <a:pPr marL="171450" indent="-171450">
              <a:buFontTx/>
              <a:buChar char="-"/>
            </a:pPr>
            <a:r>
              <a:rPr lang="sv-SE" sz="1200" dirty="0">
                <a:solidFill>
                  <a:schemeClr val="accent2">
                    <a:lumMod val="75000"/>
                  </a:schemeClr>
                </a:solidFill>
              </a:rPr>
              <a:t>Den genomsnittliga årskonsumtionen av alkohol är mindre i båda årskurserna i jämförelse med länet (åk 9 – 1,06 liter; år 2 – 2,62 liter). </a:t>
            </a:r>
          </a:p>
          <a:p>
            <a:pPr marL="171450" indent="-171450">
              <a:buFontTx/>
              <a:buChar char="-"/>
            </a:pPr>
            <a:r>
              <a:rPr lang="sv-SE" sz="1200" dirty="0">
                <a:solidFill>
                  <a:schemeClr val="accent2">
                    <a:lumMod val="75000"/>
                  </a:schemeClr>
                </a:solidFill>
              </a:rPr>
              <a:t>Blanddryck är den typ av dryck bland elever åk 9 i kommunen som dricks i mindre utsträckning i jämförelse med åk 9 i länet. </a:t>
            </a:r>
          </a:p>
          <a:p>
            <a:pPr marL="171450" indent="-171450">
              <a:buFontTx/>
              <a:buChar char="-"/>
            </a:pPr>
            <a:r>
              <a:rPr lang="sv-SE" sz="1200" dirty="0">
                <a:solidFill>
                  <a:schemeClr val="accent2">
                    <a:lumMod val="75000"/>
                  </a:schemeClr>
                </a:solidFill>
              </a:rPr>
              <a:t>Bland eleverna år 2 på gymnasiet är det främst blanddryck, sprit och starköl som dricks i mindre utsträckning än länet.</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3913218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cirka 1 av 4 elever i kommunen som blivit erbjuden att prova eller köpa narkotika senaste 12 månaderna. </a:t>
            </a:r>
          </a:p>
          <a:p>
            <a:pPr marL="171450" indent="-171450">
              <a:buFontTx/>
              <a:buChar char="-"/>
            </a:pPr>
            <a:r>
              <a:rPr lang="sv-SE" sz="1200" dirty="0"/>
              <a:t>Det skiljer sig inte signifikant mellan andel elever i åk 9 och år 2 i kommunen gällande narkotika och läkemedel.</a:t>
            </a:r>
          </a:p>
          <a:p>
            <a:pPr marL="171450" indent="-171450">
              <a:buFontTx/>
              <a:buChar char="-"/>
            </a:pPr>
            <a:r>
              <a:rPr lang="sv-SE" sz="1200" dirty="0"/>
              <a:t>Det är inga signifikanta skillnader mellan elever i åk 9 i kommunen och länet eller riket gällande narkotika och läkemedel. </a:t>
            </a:r>
          </a:p>
          <a:p>
            <a:pPr marL="171450" indent="-171450">
              <a:buFontTx/>
              <a:buChar char="-"/>
            </a:pPr>
            <a:r>
              <a:rPr lang="sv-SE" sz="1200" dirty="0"/>
              <a:t>Det är en signifikant mindre andel elever år 2 på gymnasiet i kommunen än i riket (10 %) som använt narkotika senaste 12 månaderna. </a:t>
            </a:r>
          </a:p>
          <a:p>
            <a:pPr marL="171450" indent="-171450">
              <a:buFontTx/>
              <a:buChar char="-"/>
            </a:pPr>
            <a:r>
              <a:rPr lang="sv-SE" sz="1200" dirty="0"/>
              <a:t>Det är inga signifikanta skillnader över tid gällande narkotika eller läkemedel för någon av årskurserna i kommunen.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1066877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är andelen elever i de två årskurserna som är rökare, snusare, </a:t>
            </a:r>
            <a:r>
              <a:rPr lang="sv-SE" sz="1200" dirty="0" err="1">
                <a:solidFill>
                  <a:schemeClr val="accent2">
                    <a:lumMod val="75000"/>
                  </a:schemeClr>
                </a:solidFill>
              </a:rPr>
              <a:t>vejpare</a:t>
            </a:r>
            <a:r>
              <a:rPr lang="sv-SE" sz="1200" dirty="0">
                <a:solidFill>
                  <a:schemeClr val="accent2">
                    <a:lumMod val="75000"/>
                  </a:schemeClr>
                </a:solidFill>
              </a:rPr>
              <a:t> eller snusare av vitt snus på samma nivå. </a:t>
            </a:r>
          </a:p>
          <a:p>
            <a:pPr marL="171450" indent="-171450">
              <a:buFontTx/>
              <a:buChar char="-"/>
            </a:pPr>
            <a:r>
              <a:rPr lang="sv-SE" sz="1200" dirty="0"/>
              <a:t>Andelen elever i åk 9 och år 2 på gymnasiet i Åre kommun som är rökare, snusare eller vitt-snusare skiljer sig inte signifikant mot andelen i länet eller riket. </a:t>
            </a:r>
          </a:p>
          <a:p>
            <a:pPr marL="171450" indent="-171450">
              <a:buFontTx/>
              <a:buChar char="-"/>
            </a:pPr>
            <a:r>
              <a:rPr lang="sv-SE" sz="1200" dirty="0"/>
              <a:t>Det är en mindre andel elever i åk 9 i kommunen som är </a:t>
            </a:r>
            <a:r>
              <a:rPr lang="sv-SE" sz="1200" dirty="0" err="1"/>
              <a:t>vejpare</a:t>
            </a:r>
            <a:r>
              <a:rPr lang="sv-SE" sz="1200" dirty="0"/>
              <a:t> jämfört med riket (16 %). </a:t>
            </a:r>
          </a:p>
          <a:p>
            <a:pPr marL="171450" indent="-171450">
              <a:buFontTx/>
              <a:buChar char="-"/>
            </a:pPr>
            <a:r>
              <a:rPr lang="sv-SE" sz="1200" dirty="0"/>
              <a:t>Andelen elever år 2 på gymnasiet i Åre kommun som är </a:t>
            </a:r>
            <a:r>
              <a:rPr lang="sv-SE" sz="1200" dirty="0" err="1"/>
              <a:t>vejpare</a:t>
            </a:r>
            <a:r>
              <a:rPr lang="sv-SE" sz="1200" dirty="0"/>
              <a:t> är mindre jämfört med länet (22 %) och riket (21 %).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4044264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malin.bergqvist@are.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2"/>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Åre kommun</a:t>
            </a:r>
          </a:p>
        </p:txBody>
      </p:sp>
      <p:sp>
        <p:nvSpPr>
          <p:cNvPr id="2" name="Rektangel 1">
            <a:extLst>
              <a:ext uri="{FF2B5EF4-FFF2-40B4-BE49-F238E27FC236}">
                <a16:creationId xmlns:a16="http://schemas.microsoft.com/office/drawing/2014/main" id="{59ADD5BF-E699-B518-3562-D62A20833776}"/>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85609B48-1BD5-99B2-AB9C-4ED590ACD1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6" name="Bildobjekt 5" descr="En bild som visar Teckensnitt, Grafik, logotyp, affisch&#10;&#10;Automatiskt genererad beskrivning">
            <a:extLst>
              <a:ext uri="{FF2B5EF4-FFF2-40B4-BE49-F238E27FC236}">
                <a16:creationId xmlns:a16="http://schemas.microsoft.com/office/drawing/2014/main" id="{F168A396-B1DB-B485-457D-7972A50F98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38069" y="5847758"/>
            <a:ext cx="1732162" cy="815135"/>
          </a:xfrm>
          <a:prstGeom prst="rect">
            <a:avLst/>
          </a:prstGeom>
        </p:spPr>
      </p:pic>
      <p:sp>
        <p:nvSpPr>
          <p:cNvPr id="7" name="textruta 6">
            <a:extLst>
              <a:ext uri="{FF2B5EF4-FFF2-40B4-BE49-F238E27FC236}">
                <a16:creationId xmlns:a16="http://schemas.microsoft.com/office/drawing/2014/main" id="{E6FF1445-16B2-C69A-CB04-9ED8D144E18D}"/>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9" name="Rubrik 1">
            <a:extLst>
              <a:ext uri="{FF2B5EF4-FFF2-40B4-BE49-F238E27FC236}">
                <a16:creationId xmlns:a16="http://schemas.microsoft.com/office/drawing/2014/main" id="{CB825608-5891-3C1E-1604-EFC636480E42}"/>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1603567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237011"/>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3892246436"/>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4263818042"/>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114445D4-4DA6-EEF2-454E-E889002D1BA7}"/>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99301" y="275644"/>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122947" y="1254853"/>
            <a:ext cx="3960685" cy="5182041"/>
          </a:xfrm>
          <a:prstGeom prst="rect">
            <a:avLst/>
          </a:prstGeom>
          <a:solidFill>
            <a:schemeClr val="accent2">
              <a:lumMod val="40000"/>
              <a:lumOff val="60000"/>
            </a:schemeClr>
          </a:solidFill>
        </p:spPr>
        <p:txBody>
          <a:bodyPr vert="horz" lIns="91440" tIns="45720" rIns="91440" bIns="45720" rtlCol="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700" dirty="0">
                <a:solidFill>
                  <a:schemeClr val="accent2">
                    <a:lumMod val="75000"/>
                  </a:schemeClr>
                </a:solidFill>
              </a:rPr>
              <a:t>Att ha spelat om pengar de senaste 12 månaderna är det i kommunen nästan var fjärde elev i åk 9 som gjort medan motsvarande andel bland eleverna år 2 på gymnasiet är var tionde elev, skillnaden mellan årskurserna är inte statistiskt säkerställda. </a:t>
            </a:r>
          </a:p>
          <a:p>
            <a:r>
              <a:rPr lang="sv-SE" sz="1700" dirty="0">
                <a:solidFill>
                  <a:schemeClr val="accent2">
                    <a:lumMod val="75000"/>
                  </a:schemeClr>
                </a:solidFill>
              </a:rPr>
              <a:t>I åk 9 har andelen elever som spelat om pengar senaste 12 månaderna fluktuerat sedan 2012 och är 2023 åter en högre andel. </a:t>
            </a:r>
          </a:p>
          <a:p>
            <a:r>
              <a:rPr lang="sv-SE" sz="1700" dirty="0">
                <a:solidFill>
                  <a:schemeClr val="accent2">
                    <a:lumMod val="75000"/>
                  </a:schemeClr>
                </a:solidFill>
              </a:rPr>
              <a:t>Sedan 2012 är det en ökning av andel elever i åk 9 i Åre som spelat om pengar senaste 30 dagarna.  </a:t>
            </a:r>
          </a:p>
          <a:p>
            <a:r>
              <a:rPr lang="sv-SE" sz="1700" dirty="0">
                <a:solidFill>
                  <a:schemeClr val="accent2">
                    <a:lumMod val="75000"/>
                  </a:schemeClr>
                </a:solidFill>
              </a:rPr>
              <a:t>Andelen elever i år 2 på gymnasiet i kommunen har varit på samma nivå över tid. </a:t>
            </a:r>
          </a:p>
          <a:p>
            <a:r>
              <a:rPr lang="sv-SE" sz="1700" dirty="0">
                <a:solidFill>
                  <a:schemeClr val="accent2">
                    <a:lumMod val="75000"/>
                  </a:schemeClr>
                </a:solidFill>
              </a:rPr>
              <a:t>Det är inga signifikanta skillnader bland elever åk 9 i kommunen och länet eller riket. </a:t>
            </a:r>
          </a:p>
          <a:p>
            <a:r>
              <a:rPr lang="sv-SE" sz="1700" dirty="0">
                <a:solidFill>
                  <a:schemeClr val="accent2">
                    <a:lumMod val="75000"/>
                  </a:schemeClr>
                </a:solidFill>
              </a:rPr>
              <a:t>Det är en signifikant mindre andel elever år 2 på gymnasiet i kommunen jämfört med länet och riket som spelat om pengar senaste 12 månaderna.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3" name="Diagram 2">
            <a:extLst>
              <a:ext uri="{FF2B5EF4-FFF2-40B4-BE49-F238E27FC236}">
                <a16:creationId xmlns:a16="http://schemas.microsoft.com/office/drawing/2014/main" id="{2648DE8D-9E5A-6737-5C01-C482113460EA}"/>
              </a:ext>
            </a:extLst>
          </p:cNvPr>
          <p:cNvGraphicFramePr>
            <a:graphicFrameLocks/>
          </p:cNvGraphicFramePr>
          <p:nvPr>
            <p:extLst>
              <p:ext uri="{D42A27DB-BD31-4B8C-83A1-F6EECF244321}">
                <p14:modId xmlns:p14="http://schemas.microsoft.com/office/powerpoint/2010/main" val="2007367792"/>
              </p:ext>
            </p:extLst>
          </p:nvPr>
        </p:nvGraphicFramePr>
        <p:xfrm>
          <a:off x="5637123" y="1043214"/>
          <a:ext cx="5955576" cy="451452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27503905-4E19-3DDE-F650-346B1E2DE6A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006540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79" y="121910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499F6AB7-4369-1876-E28F-655C9F8016A1}"/>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45335"/>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291096"/>
            <a:ext cx="3850280" cy="4088415"/>
          </a:xfrm>
          <a:solidFill>
            <a:schemeClr val="accent2">
              <a:lumMod val="40000"/>
              <a:lumOff val="60000"/>
            </a:schemeClr>
          </a:solidFill>
        </p:spPr>
        <p:txBody>
          <a:bodyPr anchor="t">
            <a:normAutofit/>
          </a:bodyPr>
          <a:lstStyle/>
          <a:p>
            <a:r>
              <a:rPr lang="sv-SE" sz="1600" dirty="0">
                <a:solidFill>
                  <a:schemeClr val="accent2">
                    <a:lumMod val="75000"/>
                  </a:schemeClr>
                </a:solidFill>
              </a:rPr>
              <a:t>Andelen elever i kommunen som har snusat, rökt cigarett, druckit minst ett glas alkohol och varit berusad av alkohol innan 14 års ålder skiljer sig inte åt.</a:t>
            </a:r>
          </a:p>
          <a:p>
            <a:r>
              <a:rPr lang="sv-SE" sz="1600" dirty="0">
                <a:solidFill>
                  <a:schemeClr val="accent2">
                    <a:lumMod val="75000"/>
                  </a:schemeClr>
                </a:solidFill>
              </a:rPr>
              <a:t>Över tid har andelen elever i kommunen som har tidig debutålder av respektive substans varit på samma nivåer.</a:t>
            </a:r>
          </a:p>
          <a:p>
            <a:r>
              <a:rPr lang="sv-SE" sz="1600" dirty="0">
                <a:solidFill>
                  <a:schemeClr val="accent2">
                    <a:lumMod val="75000"/>
                  </a:schemeClr>
                </a:solidFill>
              </a:rPr>
              <a:t>Det är 0 % av eleverna i åk 9 i kommunen som använde hasch eller marijuana innan 14 års ålder, vilket är signifikant lägre än både länet och riket. Andelen har i kommunen vid tidigare undersökningar aldrig varit 0 %. </a:t>
            </a:r>
          </a:p>
          <a:p>
            <a:endParaRPr lang="sv-SE" sz="1600" dirty="0">
              <a:solidFill>
                <a:schemeClr val="accent2">
                  <a:lumMod val="75000"/>
                </a:schemeClr>
              </a:solidFill>
            </a:endParaRPr>
          </a:p>
          <a:p>
            <a:endParaRPr lang="sv-SE" sz="2200" dirty="0"/>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6" name="Diagram 5">
            <a:extLst>
              <a:ext uri="{FF2B5EF4-FFF2-40B4-BE49-F238E27FC236}">
                <a16:creationId xmlns:a16="http://schemas.microsoft.com/office/drawing/2014/main" id="{0910FD8F-E71B-69BF-B874-B9A081389EB5}"/>
              </a:ext>
            </a:extLst>
          </p:cNvPr>
          <p:cNvGraphicFramePr>
            <a:graphicFrameLocks/>
          </p:cNvGraphicFramePr>
          <p:nvPr>
            <p:extLst>
              <p:ext uri="{D42A27DB-BD31-4B8C-83A1-F6EECF244321}">
                <p14:modId xmlns:p14="http://schemas.microsoft.com/office/powerpoint/2010/main" val="327997451"/>
              </p:ext>
            </p:extLst>
          </p:nvPr>
        </p:nvGraphicFramePr>
        <p:xfrm>
          <a:off x="5637123" y="1043213"/>
          <a:ext cx="6454614" cy="5153049"/>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55140235-9C79-6DDB-4EC4-23BFFDC4B4C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263291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267497"/>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240204" y="146819"/>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967A6CC2-2E7E-1B07-D7B8-007F550D043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2466" y="253481"/>
            <a:ext cx="3429000" cy="790676"/>
          </a:xfrm>
        </p:spPr>
        <p:txBody>
          <a:bodyPr anchor="b">
            <a:normAutofit/>
          </a:bodyPr>
          <a:lstStyle/>
          <a:p>
            <a:pPr algn="ctr"/>
            <a:r>
              <a:rPr lang="sv-SE" sz="3200" dirty="0">
                <a:solidFill>
                  <a:schemeClr val="accent2">
                    <a:lumMod val="75000"/>
                  </a:schemeClr>
                </a:solidFill>
              </a:rPr>
              <a:t>Tillgänglighet </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233350" y="1297639"/>
            <a:ext cx="3850281" cy="4888369"/>
          </a:xfrm>
          <a:solidFill>
            <a:schemeClr val="accent2">
              <a:lumMod val="40000"/>
              <a:lumOff val="60000"/>
            </a:schemeClr>
          </a:solidFill>
        </p:spPr>
        <p:txBody>
          <a:bodyPr anchor="t">
            <a:normAutofit/>
          </a:bodyPr>
          <a:lstStyle/>
          <a:p>
            <a:r>
              <a:rPr lang="sv-SE" sz="1600" dirty="0">
                <a:solidFill>
                  <a:schemeClr val="accent2">
                    <a:lumMod val="75000"/>
                  </a:schemeClr>
                </a:solidFill>
              </a:rPr>
              <a:t>I kommunen skiljer det sig inte signifikant mellan de två årskurserna gällande att kunna få tag på de olika substanserna inom 24 timmar.</a:t>
            </a:r>
          </a:p>
          <a:p>
            <a:r>
              <a:rPr lang="sv-SE" sz="1600" dirty="0">
                <a:solidFill>
                  <a:schemeClr val="accent2">
                    <a:lumMod val="75000"/>
                  </a:schemeClr>
                </a:solidFill>
              </a:rPr>
              <a:t>Hälften av eleverna i åk 9 i kommunen kan få tag på folköl och alkohol starkare än 3,5 % inom ett dygn. </a:t>
            </a:r>
          </a:p>
          <a:p>
            <a:r>
              <a:rPr lang="sv-SE" sz="1600" dirty="0">
                <a:solidFill>
                  <a:schemeClr val="accent2">
                    <a:lumMod val="75000"/>
                  </a:schemeClr>
                </a:solidFill>
              </a:rPr>
              <a:t>Var femte elev i kommunen kan få tag på hasch/marijuana inom 24 timmar. </a:t>
            </a:r>
          </a:p>
          <a:p>
            <a:r>
              <a:rPr lang="sv-SE" sz="1600" dirty="0">
                <a:solidFill>
                  <a:schemeClr val="accent2">
                    <a:lumMod val="75000"/>
                  </a:schemeClr>
                </a:solidFill>
              </a:rPr>
              <a:t>I båda årskurserna har andelen elever som kan få tag på de olika substanserna varit på samma nivå sedan 2012. </a:t>
            </a:r>
          </a:p>
          <a:p>
            <a:r>
              <a:rPr lang="sv-SE" sz="1600" dirty="0">
                <a:solidFill>
                  <a:schemeClr val="accent2">
                    <a:lumMod val="75000"/>
                  </a:schemeClr>
                </a:solidFill>
              </a:rPr>
              <a:t>Det är en större andel elever i åk 9 i Åre i jämförelse med riket som kan få tag på folköl inom 24 timmar. I övrigt inga signifikanta skillnader mellan kommun och län eller riket i någon av årskurserna. </a:t>
            </a:r>
            <a:endParaRPr lang="sv-SE" sz="2200" dirty="0">
              <a:solidFill>
                <a:schemeClr val="accent2">
                  <a:lumMod val="75000"/>
                </a:schemeClr>
              </a:solidFill>
            </a:endParaRPr>
          </a:p>
        </p:txBody>
      </p:sp>
      <p:sp>
        <p:nvSpPr>
          <p:cNvPr id="4" name="Rubrik 1">
            <a:extLst>
              <a:ext uri="{FF2B5EF4-FFF2-40B4-BE49-F238E27FC236}">
                <a16:creationId xmlns:a16="http://schemas.microsoft.com/office/drawing/2014/main" id="{4FFB1ADF-EC22-2CF7-DB6F-7FDF394CB996}"/>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9" name="Diagram 8">
            <a:extLst>
              <a:ext uri="{FF2B5EF4-FFF2-40B4-BE49-F238E27FC236}">
                <a16:creationId xmlns:a16="http://schemas.microsoft.com/office/drawing/2014/main" id="{EA7723E8-6D8F-E99A-9762-BB6FFFC87E24}"/>
              </a:ext>
            </a:extLst>
          </p:cNvPr>
          <p:cNvGraphicFramePr>
            <a:graphicFrameLocks/>
          </p:cNvGraphicFramePr>
          <p:nvPr>
            <p:extLst>
              <p:ext uri="{D42A27DB-BD31-4B8C-83A1-F6EECF244321}">
                <p14:modId xmlns:p14="http://schemas.microsoft.com/office/powerpoint/2010/main" val="1464019807"/>
              </p:ext>
            </p:extLst>
          </p:nvPr>
        </p:nvGraphicFramePr>
        <p:xfrm>
          <a:off x="5637124" y="3300"/>
          <a:ext cx="6432956" cy="3327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FBB5FA73-2D9B-BDAC-E033-E0ABAA84D4E7}"/>
              </a:ext>
            </a:extLst>
          </p:cNvPr>
          <p:cNvGraphicFramePr>
            <a:graphicFrameLocks/>
          </p:cNvGraphicFramePr>
          <p:nvPr>
            <p:extLst>
              <p:ext uri="{D42A27DB-BD31-4B8C-83A1-F6EECF244321}">
                <p14:modId xmlns:p14="http://schemas.microsoft.com/office/powerpoint/2010/main" val="3412265651"/>
              </p:ext>
            </p:extLst>
          </p:nvPr>
        </p:nvGraphicFramePr>
        <p:xfrm>
          <a:off x="5637124" y="3247244"/>
          <a:ext cx="6517026" cy="3425700"/>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Rak koppling 7">
            <a:extLst>
              <a:ext uri="{FF2B5EF4-FFF2-40B4-BE49-F238E27FC236}">
                <a16:creationId xmlns:a16="http://schemas.microsoft.com/office/drawing/2014/main" id="{C84F8DD2-6EB8-0F58-E29F-D65A1E7BB620}"/>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50F2D279-940A-62B6-05B4-D642D507ADE3}"/>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EE62CEC3-A4E2-5333-3D6F-F549A0AC09B6}"/>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cxnSp>
        <p:nvCxnSpPr>
          <p:cNvPr id="11" name="Rak koppling 10">
            <a:extLst>
              <a:ext uri="{FF2B5EF4-FFF2-40B4-BE49-F238E27FC236}">
                <a16:creationId xmlns:a16="http://schemas.microsoft.com/office/drawing/2014/main" id="{FCEEC0EB-5BC8-E997-8E36-A6C91BC9AA78}"/>
              </a:ext>
            </a:extLst>
          </p:cNvPr>
          <p:cNvCxnSpPr>
            <a:cxnSpLocks/>
          </p:cNvCxnSpPr>
          <p:nvPr/>
        </p:nvCxnSpPr>
        <p:spPr>
          <a:xfrm>
            <a:off x="5856010" y="327581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750311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0C00862-01B0-24E5-EBA4-A34E66B0C877}"/>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39FBDDEC-2445-25AC-DE66-1EA76F39454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1233351" y="261540"/>
            <a:ext cx="3967991" cy="730723"/>
          </a:xfrm>
        </p:spPr>
        <p:txBody>
          <a:bodyPr vert="horz" lIns="91440" tIns="45720" rIns="91440" bIns="45720" rtlCol="0" anchor="b">
            <a:normAutofit/>
          </a:bodyPr>
          <a:lstStyle/>
          <a:p>
            <a:pPr algn="ctr"/>
            <a:r>
              <a:rPr lang="en-US" sz="3200" dirty="0">
                <a:solidFill>
                  <a:schemeClr val="accent2">
                    <a:lumMod val="75000"/>
                  </a:schemeClr>
                </a:solidFill>
              </a:rPr>
              <a:t>R</a:t>
            </a:r>
            <a:r>
              <a:rPr lang="en-US" sz="3200" kern="1200" dirty="0">
                <a:solidFill>
                  <a:schemeClr val="accent2">
                    <a:lumMod val="75000"/>
                  </a:schemeClr>
                </a:solidFill>
                <a:latin typeface="+mj-lt"/>
                <a:ea typeface="+mj-ea"/>
                <a:cs typeface="+mj-cs"/>
              </a:rPr>
              <a:t>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24913" y="1280777"/>
            <a:ext cx="3967992" cy="5288708"/>
          </a:xfrm>
          <a:noFill/>
        </p:spPr>
        <p:txBody>
          <a:bodyPr vert="horz" lIns="91440" tIns="45720" rIns="91440" bIns="45720" rtlCol="0">
            <a:noAutofit/>
          </a:bodyPr>
          <a:lstStyle/>
          <a:p>
            <a:r>
              <a:rPr lang="sv-SE" sz="1600" dirty="0">
                <a:solidFill>
                  <a:schemeClr val="accent2">
                    <a:lumMod val="75000"/>
                  </a:schemeClr>
                </a:solidFill>
              </a:rPr>
              <a:t>I kommunen skiljer det sig inte signifikant mellan andel elever i de två årskurserna som har låg riskuppfattning. </a:t>
            </a:r>
          </a:p>
          <a:p>
            <a:r>
              <a:rPr lang="sv-SE" sz="1600" dirty="0">
                <a:solidFill>
                  <a:schemeClr val="accent2">
                    <a:lumMod val="75000"/>
                  </a:schemeClr>
                </a:solidFill>
              </a:rPr>
              <a:t>Nästan hälften av kommunens elever upplever låg risk med att prova marijuana eller hasch 1-2 gånger. </a:t>
            </a:r>
          </a:p>
          <a:p>
            <a:r>
              <a:rPr lang="sv-SE" sz="1600" dirty="0">
                <a:solidFill>
                  <a:schemeClr val="accent2">
                    <a:lumMod val="75000"/>
                  </a:schemeClr>
                </a:solidFill>
              </a:rPr>
              <a:t>Det är en generell antydan till ökning i kommunen, att fler elever upplever låg risk. Att prova hasch eller marijuana 1-2 gånger är dock den enda riskuppfattningen som är signifikant i åk 9. Även andel elever som upplever låg risk med att röka 10 cigaretter per dag har ökat signifikant bland eleverna år 2 på gymnasiet i kommunen. </a:t>
            </a:r>
            <a:endParaRPr lang="sv-SE" sz="1600" kern="1200" dirty="0">
              <a:solidFill>
                <a:schemeClr val="accent2">
                  <a:lumMod val="75000"/>
                </a:schemeClr>
              </a:solidFill>
              <a:latin typeface="+mn-lt"/>
              <a:ea typeface="+mn-ea"/>
              <a:cs typeface="+mn-cs"/>
            </a:endParaRPr>
          </a:p>
          <a:p>
            <a:r>
              <a:rPr lang="sv-SE" sz="1600" kern="1200" dirty="0">
                <a:solidFill>
                  <a:schemeClr val="accent2">
                    <a:lumMod val="75000"/>
                  </a:schemeClr>
                </a:solidFill>
                <a:latin typeface="+mn-lt"/>
                <a:ea typeface="+mn-ea"/>
                <a:cs typeface="+mn-cs"/>
              </a:rPr>
              <a:t>Andelen elever i åk 9 och år 2 på gymnasiet i</a:t>
            </a:r>
            <a:r>
              <a:rPr lang="sv-SE" sz="1600" dirty="0">
                <a:solidFill>
                  <a:schemeClr val="accent2">
                    <a:lumMod val="75000"/>
                  </a:schemeClr>
                </a:solidFill>
              </a:rPr>
              <a:t> Åre</a:t>
            </a:r>
            <a:r>
              <a:rPr lang="sv-SE" sz="1600" kern="1200" dirty="0">
                <a:solidFill>
                  <a:schemeClr val="accent2">
                    <a:lumMod val="75000"/>
                  </a:schemeClr>
                </a:solidFill>
                <a:latin typeface="+mn-lt"/>
                <a:ea typeface="+mn-ea"/>
                <a:cs typeface="+mn-cs"/>
              </a:rPr>
              <a:t> kommun som uppfattar låg risk skiljer sig inte signifikant mot varken länet eller riket.</a:t>
            </a:r>
          </a:p>
        </p:txBody>
      </p:sp>
      <p:sp>
        <p:nvSpPr>
          <p:cNvPr id="6" name="Rubrik 1">
            <a:extLst>
              <a:ext uri="{FF2B5EF4-FFF2-40B4-BE49-F238E27FC236}">
                <a16:creationId xmlns:a16="http://schemas.microsoft.com/office/drawing/2014/main" id="{482522AF-E97E-3B2A-45E5-ED1AB057DEFA}"/>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8" name="Diagram 7">
            <a:extLst>
              <a:ext uri="{FF2B5EF4-FFF2-40B4-BE49-F238E27FC236}">
                <a16:creationId xmlns:a16="http://schemas.microsoft.com/office/drawing/2014/main" id="{A0EF8B34-F9A9-7795-47E7-0F12E46DE7B2}"/>
              </a:ext>
            </a:extLst>
          </p:cNvPr>
          <p:cNvGraphicFramePr>
            <a:graphicFrameLocks/>
          </p:cNvGraphicFramePr>
          <p:nvPr>
            <p:extLst>
              <p:ext uri="{D42A27DB-BD31-4B8C-83A1-F6EECF244321}">
                <p14:modId xmlns:p14="http://schemas.microsoft.com/office/powerpoint/2010/main" val="2621758202"/>
              </p:ext>
            </p:extLst>
          </p:nvPr>
        </p:nvGraphicFramePr>
        <p:xfrm>
          <a:off x="6004560" y="411480"/>
          <a:ext cx="5742274" cy="615800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1">
            <a:extLst>
              <a:ext uri="{FF2B5EF4-FFF2-40B4-BE49-F238E27FC236}">
                <a16:creationId xmlns:a16="http://schemas.microsoft.com/office/drawing/2014/main" id="{7E7C7BCD-3750-2B60-C2CF-174BA41660DA}"/>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CEA223EB-2C4C-744F-D3F0-92E40D5AD2FD}"/>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07596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42761BED-F3C9-98C9-7934-A57FAB050A86}"/>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BC0F56A5-1EB1-5533-CD16-AB1D7CA0B839}"/>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rundade hörn 10">
            <a:extLst>
              <a:ext uri="{FF2B5EF4-FFF2-40B4-BE49-F238E27FC236}">
                <a16:creationId xmlns:a16="http://schemas.microsoft.com/office/drawing/2014/main" id="{36A93409-1AB6-9685-974D-5865EED25E77}"/>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264902"/>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03892" y="1270744"/>
            <a:ext cx="3850281"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Att dricka alkohol, att dricka sig berusad och att snusa, är det en större andel elever i åk 9 jämfört med elever år 2 på gymnasiet som upplever att det inte är ok för deras föräldrar. </a:t>
            </a:r>
          </a:p>
          <a:p>
            <a:r>
              <a:rPr lang="sv-SE" sz="1600" dirty="0">
                <a:solidFill>
                  <a:schemeClr val="accent2">
                    <a:lumMod val="75000"/>
                  </a:schemeClr>
                </a:solidFill>
              </a:rPr>
              <a:t>I jämförelse med 2019 är det positiv utveckling med en signifikant större andel elever i åk 9 i kommunen som upplever att det inte är ok för sina föräldrar om de röker cigaretter eller röker hasch eller marijuana.  </a:t>
            </a:r>
          </a:p>
          <a:p>
            <a:r>
              <a:rPr lang="sv-SE" sz="1600" dirty="0">
                <a:solidFill>
                  <a:schemeClr val="accent2">
                    <a:lumMod val="75000"/>
                  </a:schemeClr>
                </a:solidFill>
              </a:rPr>
              <a:t>I åk 9 i Åre kommun är det 100 % av eleverna som upplever restriktivitet från sina föräldrar gällande att röka cigaretter och att röka hasch eller marijuana, vilket är signifikant större andel i jämförelse med både länet och riket. </a:t>
            </a:r>
          </a:p>
          <a:p>
            <a:endParaRPr lang="en-US" sz="2200" dirty="0">
              <a:solidFill>
                <a:schemeClr val="accent2">
                  <a:lumMod val="75000"/>
                </a:schemeClr>
              </a:solidFill>
            </a:endParaRPr>
          </a:p>
          <a:p>
            <a:endParaRPr lang="en-US" sz="2200" dirty="0">
              <a:solidFill>
                <a:schemeClr val="accent2">
                  <a:lumMod val="75000"/>
                </a:schemeClr>
              </a:solidFill>
            </a:endParaRPr>
          </a:p>
          <a:p>
            <a:endParaRPr lang="en-US" sz="2200" dirty="0">
              <a:solidFill>
                <a:schemeClr val="accent2">
                  <a:lumMod val="75000"/>
                </a:schemeClr>
              </a:solidFill>
            </a:endParaRPr>
          </a:p>
          <a:p>
            <a:endParaRPr lang="en-US" sz="2200" dirty="0">
              <a:solidFill>
                <a:schemeClr val="accent2">
                  <a:lumMod val="75000"/>
                </a:schemeClr>
              </a:solidFill>
            </a:endParaRPr>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0"/>
            <a:ext cx="961185" cy="675640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4" name="Diagram 3">
            <a:extLst>
              <a:ext uri="{FF2B5EF4-FFF2-40B4-BE49-F238E27FC236}">
                <a16:creationId xmlns:a16="http://schemas.microsoft.com/office/drawing/2014/main" id="{CD82397A-38E7-21A5-380D-6768C3E7F248}"/>
              </a:ext>
            </a:extLst>
          </p:cNvPr>
          <p:cNvGraphicFramePr>
            <a:graphicFrameLocks/>
          </p:cNvGraphicFramePr>
          <p:nvPr>
            <p:extLst>
              <p:ext uri="{D42A27DB-BD31-4B8C-83A1-F6EECF244321}">
                <p14:modId xmlns:p14="http://schemas.microsoft.com/office/powerpoint/2010/main" val="1977715622"/>
              </p:ext>
            </p:extLst>
          </p:nvPr>
        </p:nvGraphicFramePr>
        <p:xfrm>
          <a:off x="5674034" y="451929"/>
          <a:ext cx="6469372" cy="616011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ruta 1">
            <a:extLst>
              <a:ext uri="{FF2B5EF4-FFF2-40B4-BE49-F238E27FC236}">
                <a16:creationId xmlns:a16="http://schemas.microsoft.com/office/drawing/2014/main" id="{1DD530D6-7B08-A172-8D13-76AB3CAB09AD}"/>
              </a:ext>
            </a:extLst>
          </p:cNvPr>
          <p:cNvSpPr txBox="1"/>
          <p:nvPr/>
        </p:nvSpPr>
        <p:spPr>
          <a:xfrm>
            <a:off x="11864153" y="269442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5A2A9D87-2D0C-8D2A-C481-3F47BEB35E1E}"/>
              </a:ext>
            </a:extLst>
          </p:cNvPr>
          <p:cNvSpPr txBox="1"/>
          <p:nvPr/>
        </p:nvSpPr>
        <p:spPr>
          <a:xfrm>
            <a:off x="11864152" y="1770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D33983D7-4A83-C95A-A720-396023AEC301}"/>
              </a:ext>
            </a:extLst>
          </p:cNvPr>
          <p:cNvSpPr txBox="1"/>
          <p:nvPr/>
        </p:nvSpPr>
        <p:spPr>
          <a:xfrm>
            <a:off x="11785403" y="456685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2" name="Rak koppling 11">
            <a:extLst>
              <a:ext uri="{FF2B5EF4-FFF2-40B4-BE49-F238E27FC236}">
                <a16:creationId xmlns:a16="http://schemas.microsoft.com/office/drawing/2014/main" id="{0A9E11B4-6550-191A-C039-4A8AA21C2F45}"/>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0904CC04-AB25-117B-158E-E3C2E77AC5FD}"/>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04138E6-6B90-4524-7535-38AE002DDA1A}"/>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03140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690753" y="643467"/>
            <a:ext cx="7196447"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Åre svarade 83 elever från årskurs 9 och 42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690175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C0896199-5EA8-B26F-9A43-63F8F8955C6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1148259" y="331345"/>
            <a:ext cx="4122888"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16211" y="1180633"/>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Närmare 70 % av eleverna i kommunen är vanligtvis nöjd med sin hälsa. Att vara nöjd med sig själv är det 64 % av eleverna i kommunen som är.</a:t>
            </a:r>
          </a:p>
          <a:p>
            <a:r>
              <a:rPr lang="sv-SE" sz="1600" dirty="0">
                <a:solidFill>
                  <a:schemeClr val="accent2">
                    <a:lumMod val="75000"/>
                  </a:schemeClr>
                </a:solidFill>
              </a:rPr>
              <a:t>Ungefär 1 av 5 elever i Åre kommun skolkar ofta. </a:t>
            </a:r>
          </a:p>
          <a:p>
            <a:r>
              <a:rPr lang="sv-SE" sz="1600" dirty="0">
                <a:solidFill>
                  <a:schemeClr val="accent2">
                    <a:lumMod val="75000"/>
                  </a:schemeClr>
                </a:solidFill>
              </a:rPr>
              <a:t>Inga signifikanta skillnader mellan årskurserna i kommunen gällande hälsa och skola. </a:t>
            </a:r>
          </a:p>
          <a:p>
            <a:r>
              <a:rPr lang="sv-SE" sz="1600" dirty="0">
                <a:solidFill>
                  <a:schemeClr val="accent2">
                    <a:lumMod val="75000"/>
                  </a:schemeClr>
                </a:solidFill>
              </a:rPr>
              <a:t>Inga signifikanta skillnader i någon av årskurserna i kommunen över tid. </a:t>
            </a:r>
          </a:p>
          <a:p>
            <a:r>
              <a:rPr lang="sv-SE" sz="1600" dirty="0">
                <a:solidFill>
                  <a:schemeClr val="accent2">
                    <a:lumMod val="75000"/>
                  </a:schemeClr>
                </a:solidFill>
              </a:rPr>
              <a:t>Inga signifikanta skillnader i åk 9 eller år 2 gymnasiet i kommunen och länet eller riket.</a:t>
            </a:r>
          </a:p>
          <a:p>
            <a:endParaRPr lang="sv-SE" sz="1600" dirty="0"/>
          </a:p>
        </p:txBody>
      </p:sp>
      <p:graphicFrame>
        <p:nvGraphicFramePr>
          <p:cNvPr id="2" name="Diagram 1">
            <a:extLst>
              <a:ext uri="{FF2B5EF4-FFF2-40B4-BE49-F238E27FC236}">
                <a16:creationId xmlns:a16="http://schemas.microsoft.com/office/drawing/2014/main" id="{7F3C26F7-A076-2256-A6CF-C2FF0DBCADFD}"/>
              </a:ext>
            </a:extLst>
          </p:cNvPr>
          <p:cNvGraphicFramePr>
            <a:graphicFrameLocks/>
          </p:cNvGraphicFramePr>
          <p:nvPr>
            <p:extLst>
              <p:ext uri="{D42A27DB-BD31-4B8C-83A1-F6EECF244321}">
                <p14:modId xmlns:p14="http://schemas.microsoft.com/office/powerpoint/2010/main" val="843292931"/>
              </p:ext>
            </p:extLst>
          </p:nvPr>
        </p:nvGraphicFramePr>
        <p:xfrm>
          <a:off x="5637123" y="1311442"/>
          <a:ext cx="6238731" cy="4718337"/>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3D4A4EF7-94E9-4E3B-2416-82B3764F14A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1">
            <a:extLst>
              <a:ext uri="{FF2B5EF4-FFF2-40B4-BE49-F238E27FC236}">
                <a16:creationId xmlns:a16="http://schemas.microsoft.com/office/drawing/2014/main" id="{0BCA378F-167A-75F7-A9F0-008161E6D6AB}"/>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23A5A60A-1976-9660-2A34-0B1E7FE02279}"/>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175011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1718549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002242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2685BDDE-1E08-A6B0-E3C4-3BC48646A1E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855592" y="397790"/>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199073" y="1214357"/>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inga signifikanta skillnader mellan de två årskurserna i någon av de redovisade variablerna. </a:t>
            </a:r>
          </a:p>
          <a:p>
            <a:r>
              <a:rPr lang="sv-SE" sz="1600" dirty="0">
                <a:solidFill>
                  <a:schemeClr val="accent2">
                    <a:lumMod val="75000"/>
                  </a:schemeClr>
                </a:solidFill>
              </a:rPr>
              <a:t>Det är en större andel elever i åk 9 i Åre jämfört med länet och riket som är fysisk aktiv 7 timmar eller mer per vecka.  </a:t>
            </a:r>
          </a:p>
          <a:p>
            <a:r>
              <a:rPr lang="sv-SE" sz="1600" dirty="0">
                <a:solidFill>
                  <a:schemeClr val="accent2">
                    <a:lumMod val="75000"/>
                  </a:schemeClr>
                </a:solidFill>
              </a:rPr>
              <a:t>Det är en större andel elever i åk 9 i kommunen jämfört med länet som är medlem i förening med fokus fysisk aktivitet. </a:t>
            </a:r>
          </a:p>
          <a:p>
            <a:r>
              <a:rPr lang="sv-SE" sz="1600" dirty="0">
                <a:solidFill>
                  <a:schemeClr val="accent2">
                    <a:lumMod val="75000"/>
                  </a:schemeClr>
                </a:solidFill>
              </a:rPr>
              <a:t>Andelen elever i kommunen som har 3 timmar eller mer skärmtid per dag, vare sig det är vardag eller helg, är på samma nivå som både länet och riket.</a:t>
            </a:r>
          </a:p>
          <a:p>
            <a:r>
              <a:rPr lang="sv-SE" sz="1600" dirty="0">
                <a:solidFill>
                  <a:schemeClr val="accent2">
                    <a:lumMod val="75000"/>
                  </a:schemeClr>
                </a:solidFill>
              </a:rPr>
              <a:t>Andelen elever år 2 på gymnasiet är på samma nivå som länet och riket i fråga om de redovisade variablerna för fritid.</a:t>
            </a:r>
          </a:p>
          <a:p>
            <a:endParaRPr lang="sv-SE" sz="1600" dirty="0">
              <a:solidFill>
                <a:schemeClr val="accent2">
                  <a:lumMod val="75000"/>
                </a:schemeClr>
              </a:solidFill>
            </a:endParaRPr>
          </a:p>
          <a:p>
            <a:endParaRPr lang="sv-SE" sz="1600" dirty="0">
              <a:solidFill>
                <a:schemeClr val="accent2">
                  <a:lumMod val="75000"/>
                </a:schemeClr>
              </a:solidFill>
            </a:endParaRPr>
          </a:p>
        </p:txBody>
      </p:sp>
      <p:graphicFrame>
        <p:nvGraphicFramePr>
          <p:cNvPr id="3" name="Diagram 2">
            <a:extLst>
              <a:ext uri="{FF2B5EF4-FFF2-40B4-BE49-F238E27FC236}">
                <a16:creationId xmlns:a16="http://schemas.microsoft.com/office/drawing/2014/main" id="{29382E1E-A614-B940-44F7-05C22EE434C8}"/>
              </a:ext>
            </a:extLst>
          </p:cNvPr>
          <p:cNvGraphicFramePr>
            <a:graphicFrameLocks/>
          </p:cNvGraphicFramePr>
          <p:nvPr>
            <p:extLst>
              <p:ext uri="{D42A27DB-BD31-4B8C-83A1-F6EECF244321}">
                <p14:modId xmlns:p14="http://schemas.microsoft.com/office/powerpoint/2010/main" val="2272019351"/>
              </p:ext>
            </p:extLst>
          </p:nvPr>
        </p:nvGraphicFramePr>
        <p:xfrm>
          <a:off x="5637123" y="1043213"/>
          <a:ext cx="6554877" cy="4845080"/>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B95008CD-3DFD-0CD4-4D3D-2AA95E51F7F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83E87696-1FB6-2005-0373-8F05F71AA1AD}"/>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690E48F0-4D16-7A4A-E23A-1F5AF7ECA9A4}"/>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2119624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780F0422-DDB0-B507-895E-404782868414}"/>
              </a:ext>
            </a:extLst>
          </p:cNvPr>
          <p:cNvSpPr/>
          <p:nvPr/>
        </p:nvSpPr>
        <p:spPr>
          <a:xfrm>
            <a:off x="961185" y="-1"/>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pic>
        <p:nvPicPr>
          <p:cNvPr id="3" name="Bild 2" descr="Tummen upp kontur">
            <a:extLst>
              <a:ext uri="{FF2B5EF4-FFF2-40B4-BE49-F238E27FC236}">
                <a16:creationId xmlns:a16="http://schemas.microsoft.com/office/drawing/2014/main" id="{F2FE7300-8800-825A-B859-3303178564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302644"/>
            <a:ext cx="1051175" cy="1051175"/>
          </a:xfrm>
          <a:prstGeom prst="rect">
            <a:avLst/>
          </a:prstGeom>
        </p:spPr>
      </p:pic>
      <p:pic>
        <p:nvPicPr>
          <p:cNvPr id="9" name="Bild 8" descr="Tummen ned kontur">
            <a:extLst>
              <a:ext uri="{FF2B5EF4-FFF2-40B4-BE49-F238E27FC236}">
                <a16:creationId xmlns:a16="http://schemas.microsoft.com/office/drawing/2014/main" id="{AE14ADFF-E55C-6E58-399D-530615F9D4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cxnSp>
        <p:nvCxnSpPr>
          <p:cNvPr id="6" name="Rak koppling 5">
            <a:extLst>
              <a:ext uri="{FF2B5EF4-FFF2-40B4-BE49-F238E27FC236}">
                <a16:creationId xmlns:a16="http://schemas.microsoft.com/office/drawing/2014/main" id="{AAA41F58-8AF7-66FA-43E9-C09AE18C1FB7}"/>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Rubrik 1">
            <a:extLst>
              <a:ext uri="{FF2B5EF4-FFF2-40B4-BE49-F238E27FC236}">
                <a16:creationId xmlns:a16="http://schemas.microsoft.com/office/drawing/2014/main" id="{CE9F4353-DDEC-AF60-9EF1-4FEBBD68437E}"/>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334390" y="1484444"/>
            <a:ext cx="5472618" cy="5353846"/>
          </a:xfrm>
          <a:prstGeom prst="rect">
            <a:avLst/>
          </a:prstGeom>
          <a:no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1600" b="1" dirty="0">
                <a:solidFill>
                  <a:srgbClr val="C00000"/>
                </a:solidFill>
              </a:rPr>
              <a:t>Spel om pengar</a:t>
            </a:r>
          </a:p>
          <a:p>
            <a:pPr marL="285750" lvl="1" indent="-285750"/>
            <a:r>
              <a:rPr lang="sv-SE" sz="1600" dirty="0">
                <a:solidFill>
                  <a:srgbClr val="C00000"/>
                </a:solidFill>
              </a:rPr>
              <a:t>Ökning av andel elever som spelar om pengar (åk 9).</a:t>
            </a:r>
          </a:p>
          <a:p>
            <a:pPr marL="0" lvl="1" indent="0">
              <a:buNone/>
            </a:pPr>
            <a:r>
              <a:rPr lang="sv-SE" sz="1600" b="1" dirty="0">
                <a:solidFill>
                  <a:srgbClr val="C00000"/>
                </a:solidFill>
              </a:rPr>
              <a:t>Tillgängligheten</a:t>
            </a:r>
            <a:r>
              <a:rPr lang="sv-SE" sz="1600" dirty="0">
                <a:solidFill>
                  <a:srgbClr val="C00000"/>
                </a:solidFill>
              </a:rPr>
              <a:t> </a:t>
            </a:r>
          </a:p>
          <a:p>
            <a:pPr marL="285750" lvl="1" indent="-285750"/>
            <a:r>
              <a:rPr lang="sv-SE" sz="1600" dirty="0">
                <a:solidFill>
                  <a:srgbClr val="C00000"/>
                </a:solidFill>
              </a:rPr>
              <a:t>Vanligare att få tag på folköl jmf med riket (åk 9).</a:t>
            </a:r>
          </a:p>
          <a:p>
            <a:pPr marL="0" lvl="1" indent="0">
              <a:buNone/>
            </a:pPr>
            <a:r>
              <a:rPr lang="sv-SE" sz="1600" b="1" dirty="0">
                <a:solidFill>
                  <a:srgbClr val="C00000"/>
                </a:solidFill>
              </a:rPr>
              <a:t>Riskuppfattning</a:t>
            </a:r>
            <a:r>
              <a:rPr lang="sv-SE" sz="1600" dirty="0">
                <a:solidFill>
                  <a:srgbClr val="C00000"/>
                </a:solidFill>
              </a:rPr>
              <a:t> </a:t>
            </a:r>
          </a:p>
          <a:p>
            <a:pPr marL="285750" lvl="2" indent="-285750"/>
            <a:r>
              <a:rPr lang="sv-SE" sz="1600" dirty="0">
                <a:solidFill>
                  <a:srgbClr val="C00000"/>
                </a:solidFill>
              </a:rPr>
              <a:t>Ökning av elever som upplever låg risk att prova hasch eller marijuana 1-2 gånger (åk 9) och att röka 10 eller mer cigaretter per dag (år 2 </a:t>
            </a:r>
            <a:r>
              <a:rPr lang="sv-SE" sz="1600" dirty="0" err="1">
                <a:solidFill>
                  <a:srgbClr val="C00000"/>
                </a:solidFill>
              </a:rPr>
              <a:t>gy</a:t>
            </a:r>
            <a:r>
              <a:rPr lang="sv-SE" sz="1600" dirty="0">
                <a:solidFill>
                  <a:srgbClr val="C00000"/>
                </a:solidFill>
              </a:rPr>
              <a:t>).  </a:t>
            </a:r>
          </a:p>
          <a:p>
            <a:pPr lvl="1"/>
            <a:endParaRPr lang="sv-SE" sz="1600" dirty="0">
              <a:solidFill>
                <a:schemeClr val="accent2">
                  <a:lumMod val="75000"/>
                </a:schemeClr>
              </a:solidFill>
            </a:endParaRPr>
          </a:p>
        </p:txBody>
      </p:sp>
      <p:sp>
        <p:nvSpPr>
          <p:cNvPr id="10" name="textruta 9">
            <a:extLst>
              <a:ext uri="{FF2B5EF4-FFF2-40B4-BE49-F238E27FC236}">
                <a16:creationId xmlns:a16="http://schemas.microsoft.com/office/drawing/2014/main" id="{1D3BBFA2-20AE-685E-E7F7-A20DA0DA8E3C}"/>
              </a:ext>
            </a:extLst>
          </p:cNvPr>
          <p:cNvSpPr txBox="1"/>
          <p:nvPr/>
        </p:nvSpPr>
        <p:spPr>
          <a:xfrm>
            <a:off x="7495954" y="1455593"/>
            <a:ext cx="5295014" cy="5378395"/>
          </a:xfrm>
          <a:prstGeom prst="rect">
            <a:avLst/>
          </a:prstGeom>
          <a:noFill/>
        </p:spPr>
        <p:txBody>
          <a:bodyPr wrap="square" rtlCol="0">
            <a:spAutoFit/>
          </a:bodyPr>
          <a:lstStyle/>
          <a:p>
            <a:pPr marL="0" lvl="1">
              <a:lnSpc>
                <a:spcPct val="90000"/>
              </a:lnSpc>
              <a:spcBef>
                <a:spcPts val="500"/>
              </a:spcBef>
            </a:pPr>
            <a:r>
              <a:rPr lang="sv-SE" sz="1600" b="1" dirty="0">
                <a:solidFill>
                  <a:schemeClr val="accent2">
                    <a:lumMod val="75000"/>
                  </a:schemeClr>
                </a:solidFill>
              </a:rPr>
              <a:t>Nikotin</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att vara </a:t>
            </a:r>
            <a:r>
              <a:rPr lang="sv-SE" sz="1600" dirty="0" err="1">
                <a:solidFill>
                  <a:schemeClr val="accent2">
                    <a:lumMod val="75000"/>
                  </a:schemeClr>
                </a:solidFill>
              </a:rPr>
              <a:t>vejpare</a:t>
            </a:r>
            <a:r>
              <a:rPr lang="sv-SE" sz="1600" dirty="0">
                <a:solidFill>
                  <a:schemeClr val="accent2">
                    <a:lumMod val="75000"/>
                  </a:schemeClr>
                </a:solidFill>
              </a:rPr>
              <a:t> jmf med länet och/eller riket (åk 9+år 2 </a:t>
            </a:r>
            <a:r>
              <a:rPr lang="sv-SE" sz="1600" dirty="0" err="1">
                <a:solidFill>
                  <a:schemeClr val="accent2">
                    <a:lumMod val="75000"/>
                  </a:schemeClr>
                </a:solidFill>
              </a:rPr>
              <a:t>gy</a:t>
            </a:r>
            <a:r>
              <a:rPr lang="sv-SE" sz="1600" dirty="0">
                <a:solidFill>
                  <a:schemeClr val="accent2">
                    <a:lumMod val="75000"/>
                  </a:schemeClr>
                </a:solidFill>
              </a:rPr>
              <a:t>). </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att ha spelat om pengar jmf med länet och riket (år 2 </a:t>
            </a:r>
            <a:r>
              <a:rPr lang="sv-SE" sz="1600" dirty="0" err="1">
                <a:solidFill>
                  <a:schemeClr val="accent2">
                    <a:lumMod val="75000"/>
                  </a:schemeClr>
                </a:solidFill>
              </a:rPr>
              <a:t>gy</a:t>
            </a:r>
            <a:r>
              <a:rPr lang="sv-SE" sz="1600" dirty="0">
                <a:solidFill>
                  <a:schemeClr val="accent2">
                    <a:lumMod val="75000"/>
                  </a:schemeClr>
                </a:solidFill>
              </a:rPr>
              <a:t>) .   </a:t>
            </a:r>
          </a:p>
          <a:p>
            <a:pPr marL="0" lvl="1">
              <a:lnSpc>
                <a:spcPct val="90000"/>
              </a:lnSpc>
              <a:spcBef>
                <a:spcPts val="500"/>
              </a:spcBef>
            </a:pPr>
            <a:r>
              <a:rPr lang="sv-SE" sz="1600" b="1" dirty="0">
                <a:solidFill>
                  <a:schemeClr val="accent2">
                    <a:lumMod val="75000"/>
                  </a:schemeClr>
                </a:solidFill>
              </a:rPr>
              <a:t>Narkotika </a:t>
            </a:r>
          </a:p>
          <a:p>
            <a:pPr marL="285750" lvl="2" indent="-285750">
              <a:lnSpc>
                <a:spcPct val="90000"/>
              </a:lnSpc>
              <a:spcBef>
                <a:spcPts val="500"/>
              </a:spcBef>
              <a:buFont typeface="Arial" panose="020B0604020202020204" pitchFamily="34" charset="0"/>
              <a:buChar char="•"/>
            </a:pPr>
            <a:r>
              <a:rPr lang="sv-SE" sz="1600" b="1" dirty="0">
                <a:solidFill>
                  <a:schemeClr val="accent2">
                    <a:lumMod val="75000"/>
                  </a:schemeClr>
                </a:solidFill>
              </a:rPr>
              <a:t>Tidig debutålder,</a:t>
            </a:r>
            <a:r>
              <a:rPr lang="sv-SE" sz="1600" dirty="0">
                <a:solidFill>
                  <a:schemeClr val="accent2">
                    <a:lumMod val="75000"/>
                  </a:schemeClr>
                </a:solidFill>
              </a:rPr>
              <a:t> ingen elev som uppgett att de använt hasch eller marijuana innan 14 års ålder, vilket är en lägre nivå jmf med länet och riket.</a:t>
            </a:r>
          </a:p>
          <a:p>
            <a:pPr marL="0" lvl="1">
              <a:lnSpc>
                <a:spcPct val="90000"/>
              </a:lnSpc>
              <a:spcBef>
                <a:spcPts val="500"/>
              </a:spcBef>
            </a:pPr>
            <a:r>
              <a:rPr lang="sv-SE" sz="1600" b="1" dirty="0">
                <a:solidFill>
                  <a:schemeClr val="accent2">
                    <a:lumMod val="75000"/>
                  </a:schemeClr>
                </a:solidFill>
              </a:rPr>
              <a:t>Föräldrars attityder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Ökning av eleverna som upplever föräldrarestriktivitet gällande att röka cigaretter och att röka hasch eller marijuana (år 2 </a:t>
            </a:r>
            <a:r>
              <a:rPr lang="sv-SE" sz="1600" dirty="0" err="1">
                <a:solidFill>
                  <a:schemeClr val="accent2">
                    <a:lumMod val="75000"/>
                  </a:schemeClr>
                </a:solidFill>
              </a:rPr>
              <a:t>gy</a:t>
            </a:r>
            <a:r>
              <a:rPr lang="sv-SE" sz="1600" dirty="0">
                <a:solidFill>
                  <a:schemeClr val="accent2">
                    <a:lumMod val="75000"/>
                  </a:schemeClr>
                </a:solidFill>
              </a:rPr>
              <a:t>).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Större andel elever i kommunen jmf med länet och riket som upplever föräldrarestriktivitet gällande att röka cigaretter och att röka hasch eller marijuana (åk 9). </a:t>
            </a:r>
          </a:p>
          <a:p>
            <a:pPr marL="0" lvl="1">
              <a:lnSpc>
                <a:spcPct val="90000"/>
              </a:lnSpc>
              <a:spcBef>
                <a:spcPts val="500"/>
              </a:spcBef>
            </a:pPr>
            <a:r>
              <a:rPr lang="sv-SE" sz="1600" b="1" dirty="0">
                <a:solidFill>
                  <a:schemeClr val="accent2">
                    <a:lumMod val="75000"/>
                  </a:schemeClr>
                </a:solidFill>
              </a:rPr>
              <a:t>Fritid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Vanligare att vara fysisk aktiv 7 timmar eller mer per vecka och att vara medlem i förening med fokus fysisk aktivitet i kommunen jmf med länet och/eller riket (åk 9).  </a:t>
            </a:r>
          </a:p>
          <a:p>
            <a:endParaRPr lang="sv-SE" dirty="0"/>
          </a:p>
        </p:txBody>
      </p:sp>
    </p:spTree>
    <p:extLst>
      <p:ext uri="{BB962C8B-B14F-4D97-AF65-F5344CB8AC3E}">
        <p14:creationId xmlns:p14="http://schemas.microsoft.com/office/powerpoint/2010/main" val="173766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466801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345712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malin.bergqvist@are.se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5999383D-02D1-DCB5-53CE-B5F623A9526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1264554" y="365328"/>
            <a:ext cx="4095540" cy="630758"/>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05774"/>
            <a:ext cx="3850280" cy="4959320"/>
          </a:xfrm>
          <a:solidFill>
            <a:schemeClr val="accent2">
              <a:lumMod val="40000"/>
              <a:lumOff val="60000"/>
            </a:schemeClr>
          </a:solidFill>
        </p:spPr>
        <p:txBody>
          <a:bodyPr>
            <a:noAutofit/>
          </a:bodyPr>
          <a:lstStyle/>
          <a:p>
            <a:r>
              <a:rPr lang="sv-SE" sz="1600" dirty="0">
                <a:solidFill>
                  <a:schemeClr val="accent2">
                    <a:lumMod val="75000"/>
                  </a:schemeClr>
                </a:solidFill>
              </a:rPr>
              <a:t>I kommunen är det ingen signifikant skillnad mellan årskurserna gällande andel elever som har druckit alkohol senaste 12 månaderna eller som har haft intensivkonsumtion ofta. </a:t>
            </a:r>
          </a:p>
          <a:p>
            <a:r>
              <a:rPr lang="sv-SE" sz="1600" dirty="0">
                <a:solidFill>
                  <a:schemeClr val="accent2">
                    <a:lumMod val="75000"/>
                  </a:schemeClr>
                </a:solidFill>
              </a:rPr>
              <a:t>I båda årskurserna finns en antydan till en ökad andel elever som har druckit alkohol senaste 12 månaderna men inget som är statistiskt säkerställt. </a:t>
            </a:r>
          </a:p>
          <a:p>
            <a:r>
              <a:rPr lang="sv-SE" sz="1600" dirty="0">
                <a:solidFill>
                  <a:schemeClr val="accent2">
                    <a:lumMod val="75000"/>
                  </a:schemeClr>
                </a:solidFill>
              </a:rPr>
              <a:t>Andel elever i åk 9 och år 2 på gymnasiet i kommunen som har druckit alkohol senaste 12 månaderna eller haft intensivkonsumtion, är på samma nivå som länet och riket. </a:t>
            </a:r>
          </a:p>
          <a:p>
            <a:r>
              <a:rPr lang="sv-SE" sz="1600" dirty="0">
                <a:solidFill>
                  <a:schemeClr val="accent2">
                    <a:lumMod val="75000"/>
                  </a:schemeClr>
                </a:solidFill>
              </a:rPr>
              <a:t>Den genomsnittliga årskonsumtionen av alkohol är mindre i båda årskurserna i jämförelse med länet. Blanddryck är den typ av dryck bland elever åk 9 i kommunen som dricks i mindre utsträckning i jämförelse med länet. </a:t>
            </a:r>
          </a:p>
          <a:p>
            <a:r>
              <a:rPr lang="sv-SE" sz="1600" dirty="0">
                <a:solidFill>
                  <a:schemeClr val="accent2">
                    <a:lumMod val="75000"/>
                  </a:schemeClr>
                </a:solidFill>
              </a:rPr>
              <a:t>Bland eleverna år 2 på gymnasiet är det främst blanddryck, sprit och starköl som dricks i mindre utsträckning än länet.</a:t>
            </a:r>
          </a:p>
        </p:txBody>
      </p:sp>
      <p:sp>
        <p:nvSpPr>
          <p:cNvPr id="5" name="Rubrik 1">
            <a:extLst>
              <a:ext uri="{FF2B5EF4-FFF2-40B4-BE49-F238E27FC236}">
                <a16:creationId xmlns:a16="http://schemas.microsoft.com/office/drawing/2014/main" id="{5A6B897F-B0D7-FF0C-9B46-8C9D23FFF8B5}"/>
              </a:ext>
            </a:extLst>
          </p:cNvPr>
          <p:cNvSpPr txBox="1">
            <a:spLocks/>
          </p:cNvSpPr>
          <p:nvPr/>
        </p:nvSpPr>
        <p:spPr>
          <a:xfrm>
            <a:off x="43650" y="-162560"/>
            <a:ext cx="961185" cy="702055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7" name="Diagram 6">
            <a:extLst>
              <a:ext uri="{FF2B5EF4-FFF2-40B4-BE49-F238E27FC236}">
                <a16:creationId xmlns:a16="http://schemas.microsoft.com/office/drawing/2014/main" id="{6F230BBF-EC11-5070-1A0A-DE94D4710797}"/>
              </a:ext>
            </a:extLst>
          </p:cNvPr>
          <p:cNvGraphicFramePr>
            <a:graphicFrameLocks/>
          </p:cNvGraphicFramePr>
          <p:nvPr>
            <p:extLst>
              <p:ext uri="{D42A27DB-BD31-4B8C-83A1-F6EECF244321}">
                <p14:modId xmlns:p14="http://schemas.microsoft.com/office/powerpoint/2010/main" val="1810085520"/>
              </p:ext>
            </p:extLst>
          </p:nvPr>
        </p:nvGraphicFramePr>
        <p:xfrm>
          <a:off x="5637123" y="3799713"/>
          <a:ext cx="6511228" cy="29561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BD57DE6A-79D0-C1EF-379A-8B0366F1634F}"/>
              </a:ext>
            </a:extLst>
          </p:cNvPr>
          <p:cNvGraphicFramePr>
            <a:graphicFrameLocks/>
          </p:cNvGraphicFramePr>
          <p:nvPr>
            <p:extLst>
              <p:ext uri="{D42A27DB-BD31-4B8C-83A1-F6EECF244321}">
                <p14:modId xmlns:p14="http://schemas.microsoft.com/office/powerpoint/2010/main" val="3468968027"/>
              </p:ext>
            </p:extLst>
          </p:nvPr>
        </p:nvGraphicFramePr>
        <p:xfrm>
          <a:off x="5619813" y="-15671"/>
          <a:ext cx="6338507" cy="3371819"/>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Rak koppling 9">
            <a:extLst>
              <a:ext uri="{FF2B5EF4-FFF2-40B4-BE49-F238E27FC236}">
                <a16:creationId xmlns:a16="http://schemas.microsoft.com/office/drawing/2014/main" id="{04FC28AB-D47E-7CC6-4C06-75141DCAD840}"/>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7CDCE57-2985-06C8-CE78-A8E9BCFCEA25}"/>
              </a:ext>
            </a:extLst>
          </p:cNvPr>
          <p:cNvCxnSpPr>
            <a:cxnSpLocks/>
          </p:cNvCxnSpPr>
          <p:nvPr/>
        </p:nvCxnSpPr>
        <p:spPr>
          <a:xfrm>
            <a:off x="5853110" y="3670222"/>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ruta 1">
            <a:extLst>
              <a:ext uri="{FF2B5EF4-FFF2-40B4-BE49-F238E27FC236}">
                <a16:creationId xmlns:a16="http://schemas.microsoft.com/office/drawing/2014/main" id="{86E830F8-692D-622E-5782-C4EC356020D5}"/>
              </a:ext>
            </a:extLst>
          </p:cNvPr>
          <p:cNvSpPr txBox="1"/>
          <p:nvPr/>
        </p:nvSpPr>
        <p:spPr>
          <a:xfrm>
            <a:off x="6727695" y="331839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3CAA612C-C297-5254-CE5E-D08B0F3857B0}"/>
              </a:ext>
            </a:extLst>
          </p:cNvPr>
          <p:cNvSpPr txBox="1"/>
          <p:nvPr/>
        </p:nvSpPr>
        <p:spPr>
          <a:xfrm>
            <a:off x="6946070" y="3318392"/>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97639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p>
          <a:p>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8580A832-ACDB-DA71-B3C5-517B2B26269B}"/>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824342" y="161076"/>
            <a:ext cx="4668297" cy="1325563"/>
          </a:xfrm>
        </p:spPr>
        <p:txBody>
          <a:bodyPr>
            <a:normAutofit/>
          </a:bodyPr>
          <a:lstStyle/>
          <a:p>
            <a:pPr algn="ctr"/>
            <a:r>
              <a:rPr lang="sv-SE" sz="3200" dirty="0">
                <a:solidFill>
                  <a:schemeClr val="accent2">
                    <a:lumMod val="75000"/>
                  </a:schemeClr>
                </a:solidFill>
              </a:rPr>
              <a:t>Narkotika och läkemedel* </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137684" y="1256573"/>
            <a:ext cx="4141695" cy="4660254"/>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cirka 1 av 4 elever i kommunen som blivit erbjuden att prova eller köpa narkotika senaste 12 månaderna. </a:t>
            </a:r>
          </a:p>
          <a:p>
            <a:r>
              <a:rPr lang="sv-SE" sz="1600" dirty="0">
                <a:solidFill>
                  <a:schemeClr val="accent2">
                    <a:lumMod val="75000"/>
                  </a:schemeClr>
                </a:solidFill>
              </a:rPr>
              <a:t>Det skiljer sig inte signifikant mellan andel elever i åk 9 och år 2 i kommunen gällande narkotika och läkemedel.</a:t>
            </a:r>
          </a:p>
          <a:p>
            <a:r>
              <a:rPr lang="sv-SE" sz="1600" dirty="0">
                <a:solidFill>
                  <a:schemeClr val="accent2">
                    <a:lumMod val="75000"/>
                  </a:schemeClr>
                </a:solidFill>
              </a:rPr>
              <a:t>Det är inga signifikanta skillnader mellan elever i åk 9 i kommunen och länet eller riket gällande narkotika och läkemedel. </a:t>
            </a:r>
          </a:p>
          <a:p>
            <a:r>
              <a:rPr lang="sv-SE" sz="1600" dirty="0">
                <a:solidFill>
                  <a:schemeClr val="accent2">
                    <a:lumMod val="75000"/>
                  </a:schemeClr>
                </a:solidFill>
              </a:rPr>
              <a:t>Det är en signifikant mindre andel elever år 2 på gymnasiet i kommunen än i riket som använt narkotika senaste 12 månaderna. </a:t>
            </a:r>
          </a:p>
          <a:p>
            <a:r>
              <a:rPr lang="sv-SE" sz="1600" dirty="0">
                <a:solidFill>
                  <a:schemeClr val="accent2">
                    <a:lumMod val="75000"/>
                  </a:schemeClr>
                </a:solidFill>
              </a:rPr>
              <a:t>Det är inga signifikanta skillnader över tid gällande narkotika eller läkemedel för någon av årskurserna i kommunen.  </a:t>
            </a:r>
          </a:p>
          <a:p>
            <a:endParaRPr lang="sv-SE" sz="1600" dirty="0"/>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ÅRE</a:t>
            </a:r>
          </a:p>
        </p:txBody>
      </p:sp>
      <p:graphicFrame>
        <p:nvGraphicFramePr>
          <p:cNvPr id="3" name="Diagram 2">
            <a:extLst>
              <a:ext uri="{FF2B5EF4-FFF2-40B4-BE49-F238E27FC236}">
                <a16:creationId xmlns:a16="http://schemas.microsoft.com/office/drawing/2014/main" id="{F4A3AE20-4AA9-F151-8834-16AC363E4930}"/>
              </a:ext>
            </a:extLst>
          </p:cNvPr>
          <p:cNvGraphicFramePr>
            <a:graphicFrameLocks/>
          </p:cNvGraphicFramePr>
          <p:nvPr>
            <p:extLst>
              <p:ext uri="{D42A27DB-BD31-4B8C-83A1-F6EECF244321}">
                <p14:modId xmlns:p14="http://schemas.microsoft.com/office/powerpoint/2010/main" val="3316888932"/>
              </p:ext>
            </p:extLst>
          </p:nvPr>
        </p:nvGraphicFramePr>
        <p:xfrm>
          <a:off x="5625488" y="1043213"/>
          <a:ext cx="6522861" cy="5128987"/>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520208F9-5B03-2EB9-242C-C0ED8DE050F5}"/>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66DE5365-98C8-8C9F-A92C-F7F15B0379E5}"/>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6" name="textruta 5">
            <a:extLst>
              <a:ext uri="{FF2B5EF4-FFF2-40B4-BE49-F238E27FC236}">
                <a16:creationId xmlns:a16="http://schemas.microsoft.com/office/drawing/2014/main" id="{37179069-B404-03F8-95B9-DD0173FBB1B4}"/>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
        <p:nvSpPr>
          <p:cNvPr id="10" name="textruta 9">
            <a:extLst>
              <a:ext uri="{FF2B5EF4-FFF2-40B4-BE49-F238E27FC236}">
                <a16:creationId xmlns:a16="http://schemas.microsoft.com/office/drawing/2014/main" id="{46A3389F-8F96-8C9B-DC09-4D5C88822843}"/>
              </a:ext>
            </a:extLst>
          </p:cNvPr>
          <p:cNvSpPr txBox="1"/>
          <p:nvPr/>
        </p:nvSpPr>
        <p:spPr>
          <a:xfrm>
            <a:off x="524242" y="6499854"/>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3547310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563924"/>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6A390D6-B77F-5AED-E208-FAA2B36E390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174823" y="2564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239383" y="1299641"/>
            <a:ext cx="3844249" cy="4156000"/>
          </a:xfrm>
          <a:solidFill>
            <a:schemeClr val="accent2">
              <a:lumMod val="40000"/>
              <a:lumOff val="60000"/>
            </a:schemeClr>
          </a:solidFill>
        </p:spPr>
        <p:txBody>
          <a:bodyPr anchor="t">
            <a:normAutofit lnSpcReduction="10000"/>
          </a:bodyPr>
          <a:lstStyle/>
          <a:p>
            <a:r>
              <a:rPr lang="sv-SE" sz="1600" dirty="0">
                <a:solidFill>
                  <a:schemeClr val="accent2">
                    <a:lumMod val="75000"/>
                  </a:schemeClr>
                </a:solidFill>
              </a:rPr>
              <a:t>I kommunen är andelen elever i de två årskurserna som är rökare, snusare, </a:t>
            </a:r>
            <a:r>
              <a:rPr lang="sv-SE" sz="1600" dirty="0" err="1">
                <a:solidFill>
                  <a:schemeClr val="accent2">
                    <a:lumMod val="75000"/>
                  </a:schemeClr>
                </a:solidFill>
              </a:rPr>
              <a:t>vejpare</a:t>
            </a:r>
            <a:r>
              <a:rPr lang="sv-SE" sz="1600" dirty="0">
                <a:solidFill>
                  <a:schemeClr val="accent2">
                    <a:lumMod val="75000"/>
                  </a:schemeClr>
                </a:solidFill>
              </a:rPr>
              <a:t> eller snusare av vitt snus på samma nivå. </a:t>
            </a:r>
          </a:p>
          <a:p>
            <a:r>
              <a:rPr lang="sv-SE" sz="1600" dirty="0">
                <a:solidFill>
                  <a:schemeClr val="accent2">
                    <a:lumMod val="75000"/>
                  </a:schemeClr>
                </a:solidFill>
              </a:rPr>
              <a:t>Över tid har andelen elever i kommunen som är rökare eller snusare varit på samma nivå.</a:t>
            </a:r>
          </a:p>
          <a:p>
            <a:r>
              <a:rPr lang="sv-SE" sz="1600" dirty="0">
                <a:solidFill>
                  <a:schemeClr val="accent2">
                    <a:lumMod val="75000"/>
                  </a:schemeClr>
                </a:solidFill>
              </a:rPr>
              <a:t>Andelen elever i åk 9 och år 2 på gymnasiet i Åre kommun som är rökare, snusare eller snusare av vitt snus skiljer sig inte signifikant mot andelen i länet eller riket. </a:t>
            </a:r>
          </a:p>
          <a:p>
            <a:r>
              <a:rPr lang="sv-SE" sz="1600" dirty="0">
                <a:solidFill>
                  <a:schemeClr val="accent2">
                    <a:lumMod val="75000"/>
                  </a:schemeClr>
                </a:solidFill>
              </a:rPr>
              <a:t>Det är en mindre andel elever i åk 9 i kommunen som är </a:t>
            </a:r>
            <a:r>
              <a:rPr lang="sv-SE" sz="1600" dirty="0" err="1">
                <a:solidFill>
                  <a:schemeClr val="accent2">
                    <a:lumMod val="75000"/>
                  </a:schemeClr>
                </a:solidFill>
              </a:rPr>
              <a:t>vejpare</a:t>
            </a:r>
            <a:r>
              <a:rPr lang="sv-SE" sz="1600" dirty="0">
                <a:solidFill>
                  <a:schemeClr val="accent2">
                    <a:lumMod val="75000"/>
                  </a:schemeClr>
                </a:solidFill>
              </a:rPr>
              <a:t> jämfört med riket. </a:t>
            </a:r>
          </a:p>
          <a:p>
            <a:r>
              <a:rPr lang="sv-SE" sz="1600" dirty="0">
                <a:solidFill>
                  <a:schemeClr val="accent2">
                    <a:lumMod val="75000"/>
                  </a:schemeClr>
                </a:solidFill>
              </a:rPr>
              <a:t>Andelen elever år 2 på gymnasiet i Åre kommun som är </a:t>
            </a:r>
            <a:r>
              <a:rPr lang="sv-SE" sz="1600" dirty="0" err="1">
                <a:solidFill>
                  <a:schemeClr val="accent2">
                    <a:lumMod val="75000"/>
                  </a:schemeClr>
                </a:solidFill>
              </a:rPr>
              <a:t>vejpare</a:t>
            </a:r>
            <a:r>
              <a:rPr lang="sv-SE" sz="1600" dirty="0">
                <a:solidFill>
                  <a:schemeClr val="accent2">
                    <a:lumMod val="75000"/>
                  </a:schemeClr>
                </a:solidFill>
              </a:rPr>
              <a:t> är mindre jämfört med länet och riket. </a:t>
            </a:r>
          </a:p>
          <a:p>
            <a:endParaRPr lang="sv-SE" sz="1600" b="1" dirty="0">
              <a:solidFill>
                <a:schemeClr val="accent2">
                  <a:lumMod val="75000"/>
                </a:schemeClr>
              </a:solidFill>
            </a:endParaRPr>
          </a:p>
          <a:p>
            <a:endParaRPr lang="sv-SE" sz="1600" dirty="0">
              <a:solidFill>
                <a:schemeClr val="accent2">
                  <a:lumMod val="75000"/>
                </a:schemeClr>
              </a:solidFill>
            </a:endParaRPr>
          </a:p>
        </p:txBody>
      </p:sp>
      <p:sp>
        <p:nvSpPr>
          <p:cNvPr id="4" name="Rubrik 1">
            <a:extLst>
              <a:ext uri="{FF2B5EF4-FFF2-40B4-BE49-F238E27FC236}">
                <a16:creationId xmlns:a16="http://schemas.microsoft.com/office/drawing/2014/main" id="{68E33922-0706-AD40-2CC7-FE8F9059E0E2}"/>
              </a:ext>
            </a:extLst>
          </p:cNvPr>
          <p:cNvSpPr txBox="1">
            <a:spLocks/>
          </p:cNvSpPr>
          <p:nvPr/>
        </p:nvSpPr>
        <p:spPr>
          <a:xfrm>
            <a:off x="43650" y="2316479"/>
            <a:ext cx="961185" cy="4485631"/>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ÅRE</a:t>
            </a:r>
          </a:p>
        </p:txBody>
      </p:sp>
      <p:cxnSp>
        <p:nvCxnSpPr>
          <p:cNvPr id="8" name="Rak koppling 7">
            <a:extLst>
              <a:ext uri="{FF2B5EF4-FFF2-40B4-BE49-F238E27FC236}">
                <a16:creationId xmlns:a16="http://schemas.microsoft.com/office/drawing/2014/main" id="{5F78CC9D-E7BC-72D9-E416-771A1C4B3C95}"/>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5F3326E-1DA3-4AB8-DA49-6125E8942B1F}"/>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29095676-B75D-39C8-FFE1-CF35ED842B9A}"/>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graphicFrame>
        <p:nvGraphicFramePr>
          <p:cNvPr id="10" name="Diagram 9">
            <a:extLst>
              <a:ext uri="{FF2B5EF4-FFF2-40B4-BE49-F238E27FC236}">
                <a16:creationId xmlns:a16="http://schemas.microsoft.com/office/drawing/2014/main" id="{F09B7CBF-B33F-4650-CBCD-B55E77512237}"/>
              </a:ext>
            </a:extLst>
          </p:cNvPr>
          <p:cNvGraphicFramePr>
            <a:graphicFrameLocks/>
          </p:cNvGraphicFramePr>
          <p:nvPr>
            <p:extLst>
              <p:ext uri="{D42A27DB-BD31-4B8C-83A1-F6EECF244321}">
                <p14:modId xmlns:p14="http://schemas.microsoft.com/office/powerpoint/2010/main" val="2139747700"/>
              </p:ext>
            </p:extLst>
          </p:nvPr>
        </p:nvGraphicFramePr>
        <p:xfrm>
          <a:off x="5637123" y="1043211"/>
          <a:ext cx="6370393" cy="500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2184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184D5D-FA0E-436A-A309-2AC6BC79A5F1}">
  <ds:schemaRefs>
    <ds:schemaRef ds:uri="http://schemas.microsoft.com/sharepoint/v3/contenttype/forms"/>
  </ds:schemaRefs>
</ds:datastoreItem>
</file>

<file path=customXml/itemProps2.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customXml/itemProps3.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8831</Words>
  <Application>Microsoft Office PowerPoint</Application>
  <PresentationFormat>Bredbild</PresentationFormat>
  <Paragraphs>670</Paragraphs>
  <Slides>31</Slides>
  <Notes>29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 </vt:lpstr>
      <vt:lpstr>LÄNSNIVÅ</vt:lpstr>
      <vt:lpstr>Tobak och nikotin</vt:lpstr>
      <vt:lpstr>LÄNSNIVÅ</vt:lpstr>
      <vt:lpstr>LÄNSNIVÅ</vt:lpstr>
      <vt:lpstr>Spel om pengar</vt:lpstr>
      <vt:lpstr>Spel om pengar</vt:lpstr>
      <vt:lpstr>Tidig debutålder</vt:lpstr>
      <vt:lpstr>Tidig debutålder</vt:lpstr>
      <vt:lpstr>Tillgänglighet </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7</cp:revision>
  <dcterms:created xsi:type="dcterms:W3CDTF">2024-04-10T10:53:49Z</dcterms:created>
  <dcterms:modified xsi:type="dcterms:W3CDTF">2024-09-13T12:36:18Z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