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1.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4.xml" ContentType="application/vnd.openxmlformats-officedocument.drawingml.chartshapes+xml"/>
  <Override PartName="/ppt/notesSlides/notesSlide24.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5.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8.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0" r:id="rId5"/>
    <p:sldId id="257" r:id="rId6"/>
    <p:sldId id="274" r:id="rId7"/>
    <p:sldId id="278" r:id="rId8"/>
    <p:sldId id="275" r:id="rId9"/>
    <p:sldId id="279" r:id="rId10"/>
    <p:sldId id="283" r:id="rId11"/>
    <p:sldId id="284" r:id="rId12"/>
    <p:sldId id="288" r:id="rId13"/>
    <p:sldId id="295" r:id="rId14"/>
    <p:sldId id="354" r:id="rId15"/>
    <p:sldId id="292" r:id="rId16"/>
    <p:sldId id="334" r:id="rId17"/>
    <p:sldId id="270" r:id="rId18"/>
    <p:sldId id="281" r:id="rId19"/>
    <p:sldId id="286" r:id="rId20"/>
    <p:sldId id="290" r:id="rId21"/>
    <p:sldId id="287" r:id="rId22"/>
    <p:sldId id="327" r:id="rId23"/>
    <p:sldId id="1241" r:id="rId24"/>
    <p:sldId id="343" r:id="rId25"/>
    <p:sldId id="268" r:id="rId26"/>
    <p:sldId id="1242" r:id="rId27"/>
    <p:sldId id="359" r:id="rId28"/>
    <p:sldId id="370" r:id="rId29"/>
    <p:sldId id="375" r:id="rId30"/>
    <p:sldId id="1230" r:id="rId31"/>
    <p:sldId id="1243" r:id="rId32"/>
    <p:sldId id="1237" r:id="rId33"/>
    <p:sldId id="1244"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6AE03-887E-4633-A56A-36C470EFCBEA}" v="36" dt="2024-09-10T13:32:50.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4501" autoAdjust="0"/>
  </p:normalViewPr>
  <p:slideViewPr>
    <p:cSldViewPr snapToGrid="0">
      <p:cViewPr varScale="1">
        <p:scale>
          <a:sx n="81" d="100"/>
          <a:sy n="81" d="100"/>
        </p:scale>
        <p:origin x="780" y="90"/>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docChgLst>
    <pc:chgData name="Hanna Viklund" userId="4e0e2cf7-cba3-4ce7-ad0b-30acc56ca5a9" providerId="ADAL" clId="{B716AE03-887E-4633-A56A-36C470EFCBEA}"/>
    <pc:docChg chg="undo custSel addSld delSld modSld">
      <pc:chgData name="Hanna Viklund" userId="4e0e2cf7-cba3-4ce7-ad0b-30acc56ca5a9" providerId="ADAL" clId="{B716AE03-887E-4633-A56A-36C470EFCBEA}" dt="2024-09-10T13:36:35.736" v="1145" actId="20577"/>
      <pc:docMkLst>
        <pc:docMk/>
      </pc:docMkLst>
      <pc:sldChg chg="modSp mod">
        <pc:chgData name="Hanna Viklund" userId="4e0e2cf7-cba3-4ce7-ad0b-30acc56ca5a9" providerId="ADAL" clId="{B716AE03-887E-4633-A56A-36C470EFCBEA}" dt="2024-08-27T09:48:43.245" v="56"/>
        <pc:sldMkLst>
          <pc:docMk/>
          <pc:sldMk cId="3814150176" sldId="257"/>
        </pc:sldMkLst>
        <pc:spChg chg="mod">
          <ac:chgData name="Hanna Viklund" userId="4e0e2cf7-cba3-4ce7-ad0b-30acc56ca5a9" providerId="ADAL" clId="{B716AE03-887E-4633-A56A-36C470EFCBEA}" dt="2024-08-27T09:48:43.245" v="56"/>
          <ac:spMkLst>
            <pc:docMk/>
            <pc:sldMk cId="3814150176" sldId="257"/>
            <ac:spMk id="3" creationId="{8D43E3E6-6A09-2C78-4AA2-3373E0A9A269}"/>
          </ac:spMkLst>
        </pc:spChg>
      </pc:sldChg>
      <pc:sldChg chg="del">
        <pc:chgData name="Hanna Viklund" userId="4e0e2cf7-cba3-4ce7-ad0b-30acc56ca5a9" providerId="ADAL" clId="{B716AE03-887E-4633-A56A-36C470EFCBEA}" dt="2024-08-26T11:47:22.237" v="1" actId="47"/>
        <pc:sldMkLst>
          <pc:docMk/>
          <pc:sldMk cId="3565901218" sldId="258"/>
        </pc:sldMkLst>
      </pc:sldChg>
      <pc:sldChg chg="del">
        <pc:chgData name="Hanna Viklund" userId="4e0e2cf7-cba3-4ce7-ad0b-30acc56ca5a9" providerId="ADAL" clId="{B716AE03-887E-4633-A56A-36C470EFCBEA}" dt="2024-08-26T11:47:32.928" v="2" actId="47"/>
        <pc:sldMkLst>
          <pc:docMk/>
          <pc:sldMk cId="93814470" sldId="259"/>
        </pc:sldMkLst>
      </pc:sldChg>
      <pc:sldChg chg="del">
        <pc:chgData name="Hanna Viklund" userId="4e0e2cf7-cba3-4ce7-ad0b-30acc56ca5a9" providerId="ADAL" clId="{B716AE03-887E-4633-A56A-36C470EFCBEA}" dt="2024-08-26T11:47:46.567" v="3" actId="47"/>
        <pc:sldMkLst>
          <pc:docMk/>
          <pc:sldMk cId="1369620879" sldId="260"/>
        </pc:sldMkLst>
      </pc:sldChg>
      <pc:sldChg chg="del">
        <pc:chgData name="Hanna Viklund" userId="4e0e2cf7-cba3-4ce7-ad0b-30acc56ca5a9" providerId="ADAL" clId="{B716AE03-887E-4633-A56A-36C470EFCBEA}" dt="2024-08-26T11:47:57.401" v="4" actId="47"/>
        <pc:sldMkLst>
          <pc:docMk/>
          <pc:sldMk cId="390645500" sldId="262"/>
        </pc:sldMkLst>
      </pc:sldChg>
      <pc:sldChg chg="del">
        <pc:chgData name="Hanna Viklund" userId="4e0e2cf7-cba3-4ce7-ad0b-30acc56ca5a9" providerId="ADAL" clId="{B716AE03-887E-4633-A56A-36C470EFCBEA}" dt="2024-08-26T11:48:09.389" v="6" actId="47"/>
        <pc:sldMkLst>
          <pc:docMk/>
          <pc:sldMk cId="2292691478" sldId="263"/>
        </pc:sldMkLst>
      </pc:sldChg>
      <pc:sldChg chg="del">
        <pc:chgData name="Hanna Viklund" userId="4e0e2cf7-cba3-4ce7-ad0b-30acc56ca5a9" providerId="ADAL" clId="{B716AE03-887E-4633-A56A-36C470EFCBEA}" dt="2024-08-26T11:48:18.902" v="7" actId="47"/>
        <pc:sldMkLst>
          <pc:docMk/>
          <pc:sldMk cId="4046441300" sldId="264"/>
        </pc:sldMkLst>
      </pc:sldChg>
      <pc:sldChg chg="del">
        <pc:chgData name="Hanna Viklund" userId="4e0e2cf7-cba3-4ce7-ad0b-30acc56ca5a9" providerId="ADAL" clId="{B716AE03-887E-4633-A56A-36C470EFCBEA}" dt="2024-08-26T11:48:38.476" v="9" actId="47"/>
        <pc:sldMkLst>
          <pc:docMk/>
          <pc:sldMk cId="2506564451" sldId="266"/>
        </pc:sldMkLst>
      </pc:sldChg>
      <pc:sldChg chg="del">
        <pc:chgData name="Hanna Viklund" userId="4e0e2cf7-cba3-4ce7-ad0b-30acc56ca5a9" providerId="ADAL" clId="{B716AE03-887E-4633-A56A-36C470EFCBEA}" dt="2024-08-26T11:49:05.693" v="11" actId="47"/>
        <pc:sldMkLst>
          <pc:docMk/>
          <pc:sldMk cId="167858916" sldId="268"/>
        </pc:sldMkLst>
      </pc:sldChg>
      <pc:sldChg chg="modSp mod">
        <pc:chgData name="Hanna Viklund" userId="4e0e2cf7-cba3-4ce7-ad0b-30acc56ca5a9" providerId="ADAL" clId="{B716AE03-887E-4633-A56A-36C470EFCBEA}" dt="2024-09-05T08:27:44.058" v="69" actId="20577"/>
        <pc:sldMkLst>
          <pc:docMk/>
          <pc:sldMk cId="2931241915" sldId="270"/>
        </pc:sldMkLst>
        <pc:spChg chg="mod">
          <ac:chgData name="Hanna Viklund" userId="4e0e2cf7-cba3-4ce7-ad0b-30acc56ca5a9" providerId="ADAL" clId="{B716AE03-887E-4633-A56A-36C470EFCBEA}" dt="2024-09-05T08:27:44.058" v="69" actId="20577"/>
          <ac:spMkLst>
            <pc:docMk/>
            <pc:sldMk cId="2931241915" sldId="270"/>
            <ac:spMk id="2" creationId="{4351DCCE-BA68-01D7-3FC0-865031162FF9}"/>
          </ac:spMkLst>
        </pc:spChg>
      </pc:sldChg>
      <pc:sldChg chg="delSp modSp add del mod setBg delDesignElem">
        <pc:chgData name="Hanna Viklund" userId="4e0e2cf7-cba3-4ce7-ad0b-30acc56ca5a9" providerId="ADAL" clId="{B716AE03-887E-4633-A56A-36C470EFCBEA}" dt="2024-09-10T09:34:54.244" v="127" actId="20577"/>
        <pc:sldMkLst>
          <pc:docMk/>
          <pc:sldMk cId="3872632605" sldId="274"/>
        </pc:sldMkLst>
        <pc:spChg chg="mod">
          <ac:chgData name="Hanna Viklund" userId="4e0e2cf7-cba3-4ce7-ad0b-30acc56ca5a9" providerId="ADAL" clId="{B716AE03-887E-4633-A56A-36C470EFCBEA}" dt="2024-09-10T09:34:54.244" v="127" actId="20577"/>
          <ac:spMkLst>
            <pc:docMk/>
            <pc:sldMk cId="3872632605" sldId="274"/>
            <ac:spMk id="3" creationId="{8D43E3E6-6A09-2C78-4AA2-3373E0A9A269}"/>
          </ac:spMkLst>
        </pc:spChg>
        <pc:spChg chg="del">
          <ac:chgData name="Hanna Viklund" userId="4e0e2cf7-cba3-4ce7-ad0b-30acc56ca5a9" providerId="ADAL" clId="{B716AE03-887E-4633-A56A-36C470EFCBEA}" dt="2024-08-27T09:52:42.482" v="59"/>
          <ac:spMkLst>
            <pc:docMk/>
            <pc:sldMk cId="3872632605" sldId="274"/>
            <ac:spMk id="13" creationId="{55F7ABCA-A68A-47DD-B732-76FF34C6FB7D}"/>
          </ac:spMkLst>
        </pc:spChg>
      </pc:sldChg>
      <pc:sldChg chg="modSp mod modNotesTx">
        <pc:chgData name="Hanna Viklund" userId="4e0e2cf7-cba3-4ce7-ad0b-30acc56ca5a9" providerId="ADAL" clId="{B716AE03-887E-4633-A56A-36C470EFCBEA}" dt="2024-09-05T12:03:32.016" v="116" actId="20577"/>
        <pc:sldMkLst>
          <pc:docMk/>
          <pc:sldMk cId="239345688" sldId="275"/>
        </pc:sldMkLst>
        <pc:spChg chg="mod">
          <ac:chgData name="Hanna Viklund" userId="4e0e2cf7-cba3-4ce7-ad0b-30acc56ca5a9" providerId="ADAL" clId="{B716AE03-887E-4633-A56A-36C470EFCBEA}" dt="2024-09-05T12:03:23.186" v="105" actId="20577"/>
          <ac:spMkLst>
            <pc:docMk/>
            <pc:sldMk cId="239345688" sldId="275"/>
            <ac:spMk id="3" creationId="{8D3B7206-C7CB-860F-2A1F-3C948A3F36AB}"/>
          </ac:spMkLst>
        </pc:spChg>
      </pc:sldChg>
      <pc:sldChg chg="modSp mod modNotesTx">
        <pc:chgData name="Hanna Viklund" userId="4e0e2cf7-cba3-4ce7-ad0b-30acc56ca5a9" providerId="ADAL" clId="{B716AE03-887E-4633-A56A-36C470EFCBEA}" dt="2024-09-10T11:45:44.747" v="235" actId="20577"/>
        <pc:sldMkLst>
          <pc:docMk/>
          <pc:sldMk cId="2410643710" sldId="278"/>
        </pc:sldMkLst>
        <pc:spChg chg="mod">
          <ac:chgData name="Hanna Viklund" userId="4e0e2cf7-cba3-4ce7-ad0b-30acc56ca5a9" providerId="ADAL" clId="{B716AE03-887E-4633-A56A-36C470EFCBEA}" dt="2024-09-10T11:45:44.747" v="235" actId="20577"/>
          <ac:spMkLst>
            <pc:docMk/>
            <pc:sldMk cId="2410643710" sldId="278"/>
            <ac:spMk id="3" creationId="{8D3B7206-C7CB-860F-2A1F-3C948A3F36AB}"/>
          </ac:spMkLst>
        </pc:spChg>
      </pc:sldChg>
      <pc:sldChg chg="modSp mod modNotesTx">
        <pc:chgData name="Hanna Viklund" userId="4e0e2cf7-cba3-4ce7-ad0b-30acc56ca5a9" providerId="ADAL" clId="{B716AE03-887E-4633-A56A-36C470EFCBEA}" dt="2024-09-10T12:54:01.188" v="418" actId="20577"/>
        <pc:sldMkLst>
          <pc:docMk/>
          <pc:sldMk cId="546525553" sldId="279"/>
        </pc:sldMkLst>
        <pc:spChg chg="mod">
          <ac:chgData name="Hanna Viklund" userId="4e0e2cf7-cba3-4ce7-ad0b-30acc56ca5a9" providerId="ADAL" clId="{B716AE03-887E-4633-A56A-36C470EFCBEA}" dt="2024-09-10T12:53:38.646" v="415" actId="20577"/>
          <ac:spMkLst>
            <pc:docMk/>
            <pc:sldMk cId="546525553" sldId="279"/>
            <ac:spMk id="7" creationId="{6A43BA6D-F4D1-DEE7-6A18-3D73D3442C46}"/>
          </ac:spMkLst>
        </pc:spChg>
        <pc:spChg chg="mod">
          <ac:chgData name="Hanna Viklund" userId="4e0e2cf7-cba3-4ce7-ad0b-30acc56ca5a9" providerId="ADAL" clId="{B716AE03-887E-4633-A56A-36C470EFCBEA}" dt="2024-09-09T10:10:01.872" v="119" actId="1076"/>
          <ac:spMkLst>
            <pc:docMk/>
            <pc:sldMk cId="546525553" sldId="279"/>
            <ac:spMk id="10" creationId="{85E69C44-89A2-D316-72C1-1FD453F60B9D}"/>
          </ac:spMkLst>
        </pc:spChg>
      </pc:sldChg>
      <pc:sldChg chg="modSp mod">
        <pc:chgData name="Hanna Viklund" userId="4e0e2cf7-cba3-4ce7-ad0b-30acc56ca5a9" providerId="ADAL" clId="{B716AE03-887E-4633-A56A-36C470EFCBEA}" dt="2024-09-10T13:07:19.963" v="818" actId="20577"/>
        <pc:sldMkLst>
          <pc:docMk/>
          <pc:sldMk cId="1866685553" sldId="281"/>
        </pc:sldMkLst>
        <pc:spChg chg="mod">
          <ac:chgData name="Hanna Viklund" userId="4e0e2cf7-cba3-4ce7-ad0b-30acc56ca5a9" providerId="ADAL" clId="{B716AE03-887E-4633-A56A-36C470EFCBEA}" dt="2024-09-10T13:07:19.963" v="818" actId="20577"/>
          <ac:spMkLst>
            <pc:docMk/>
            <pc:sldMk cId="1866685553" sldId="281"/>
            <ac:spMk id="6" creationId="{3D60A09F-3186-EEEA-4989-9D8554AD2A06}"/>
          </ac:spMkLst>
        </pc:spChg>
      </pc:sldChg>
      <pc:sldChg chg="modSp mod">
        <pc:chgData name="Hanna Viklund" userId="4e0e2cf7-cba3-4ce7-ad0b-30acc56ca5a9" providerId="ADAL" clId="{B716AE03-887E-4633-A56A-36C470EFCBEA}" dt="2024-09-09T10:10:12.833" v="120" actId="1076"/>
        <pc:sldMkLst>
          <pc:docMk/>
          <pc:sldMk cId="959201754" sldId="283"/>
        </pc:sldMkLst>
        <pc:spChg chg="mod">
          <ac:chgData name="Hanna Viklund" userId="4e0e2cf7-cba3-4ce7-ad0b-30acc56ca5a9" providerId="ADAL" clId="{B716AE03-887E-4633-A56A-36C470EFCBEA}" dt="2024-09-09T10:10:12.833" v="120" actId="1076"/>
          <ac:spMkLst>
            <pc:docMk/>
            <pc:sldMk cId="959201754" sldId="283"/>
            <ac:spMk id="11" creationId="{53DC98CF-2C37-E195-9003-01889B08F2F6}"/>
          </ac:spMkLst>
        </pc:spChg>
      </pc:sldChg>
      <pc:sldChg chg="modSp mod modNotesTx">
        <pc:chgData name="Hanna Viklund" userId="4e0e2cf7-cba3-4ce7-ad0b-30acc56ca5a9" providerId="ADAL" clId="{B716AE03-887E-4633-A56A-36C470EFCBEA}" dt="2024-09-10T12:56:51.027" v="440" actId="20577"/>
        <pc:sldMkLst>
          <pc:docMk/>
          <pc:sldMk cId="2936472678" sldId="284"/>
        </pc:sldMkLst>
        <pc:spChg chg="mod">
          <ac:chgData name="Hanna Viklund" userId="4e0e2cf7-cba3-4ce7-ad0b-30acc56ca5a9" providerId="ADAL" clId="{B716AE03-887E-4633-A56A-36C470EFCBEA}" dt="2024-09-10T12:56:45.902" v="438" actId="20577"/>
          <ac:spMkLst>
            <pc:docMk/>
            <pc:sldMk cId="2936472678" sldId="284"/>
            <ac:spMk id="3" creationId="{2461A97C-9B34-7BF9-9C6B-260CFDA8C9F6}"/>
          </ac:spMkLst>
        </pc:spChg>
      </pc:sldChg>
      <pc:sldChg chg="modSp mod modNotesTx">
        <pc:chgData name="Hanna Viklund" userId="4e0e2cf7-cba3-4ce7-ad0b-30acc56ca5a9" providerId="ADAL" clId="{B716AE03-887E-4633-A56A-36C470EFCBEA}" dt="2024-09-05T08:42:30.118" v="85" actId="20577"/>
        <pc:sldMkLst>
          <pc:docMk/>
          <pc:sldMk cId="3729849331" sldId="288"/>
        </pc:sldMkLst>
        <pc:spChg chg="mod">
          <ac:chgData name="Hanna Viklund" userId="4e0e2cf7-cba3-4ce7-ad0b-30acc56ca5a9" providerId="ADAL" clId="{B716AE03-887E-4633-A56A-36C470EFCBEA}" dt="2024-09-05T08:42:23.738" v="84" actId="20577"/>
          <ac:spMkLst>
            <pc:docMk/>
            <pc:sldMk cId="3729849331" sldId="288"/>
            <ac:spMk id="3" creationId="{2461A97C-9B34-7BF9-9C6B-260CFDA8C9F6}"/>
          </ac:spMkLst>
        </pc:spChg>
      </pc:sldChg>
      <pc:sldChg chg="del">
        <pc:chgData name="Hanna Viklund" userId="4e0e2cf7-cba3-4ce7-ad0b-30acc56ca5a9" providerId="ADAL" clId="{B716AE03-887E-4633-A56A-36C470EFCBEA}" dt="2024-08-26T11:48:26.902" v="8" actId="47"/>
        <pc:sldMkLst>
          <pc:docMk/>
          <pc:sldMk cId="2994502457" sldId="289"/>
        </pc:sldMkLst>
      </pc:sldChg>
      <pc:sldChg chg="modSp mod">
        <pc:chgData name="Hanna Viklund" userId="4e0e2cf7-cba3-4ce7-ad0b-30acc56ca5a9" providerId="ADAL" clId="{B716AE03-887E-4633-A56A-36C470EFCBEA}" dt="2024-09-10T13:08:07.440" v="823" actId="1035"/>
        <pc:sldMkLst>
          <pc:docMk/>
          <pc:sldMk cId="2134247696" sldId="290"/>
        </pc:sldMkLst>
        <pc:spChg chg="mod">
          <ac:chgData name="Hanna Viklund" userId="4e0e2cf7-cba3-4ce7-ad0b-30acc56ca5a9" providerId="ADAL" clId="{B716AE03-887E-4633-A56A-36C470EFCBEA}" dt="2024-09-10T13:08:07.440" v="823" actId="1035"/>
          <ac:spMkLst>
            <pc:docMk/>
            <pc:sldMk cId="2134247696" sldId="290"/>
            <ac:spMk id="4" creationId="{B9F67D51-4E44-DD93-FE75-631A99C0AFCD}"/>
          </ac:spMkLst>
        </pc:spChg>
      </pc:sldChg>
      <pc:sldChg chg="del">
        <pc:chgData name="Hanna Viklund" userId="4e0e2cf7-cba3-4ce7-ad0b-30acc56ca5a9" providerId="ADAL" clId="{B716AE03-887E-4633-A56A-36C470EFCBEA}" dt="2024-08-26T11:48:55.652" v="10" actId="47"/>
        <pc:sldMkLst>
          <pc:docMk/>
          <pc:sldMk cId="1101672167" sldId="291"/>
        </pc:sldMkLst>
      </pc:sldChg>
      <pc:sldChg chg="modSp mod modNotesTx">
        <pc:chgData name="Hanna Viklund" userId="4e0e2cf7-cba3-4ce7-ad0b-30acc56ca5a9" providerId="ADAL" clId="{B716AE03-887E-4633-A56A-36C470EFCBEA}" dt="2024-09-10T12:59:50.135" v="510" actId="1035"/>
        <pc:sldMkLst>
          <pc:docMk/>
          <pc:sldMk cId="2958524542" sldId="292"/>
        </pc:sldMkLst>
        <pc:spChg chg="mod">
          <ac:chgData name="Hanna Viklund" userId="4e0e2cf7-cba3-4ce7-ad0b-30acc56ca5a9" providerId="ADAL" clId="{B716AE03-887E-4633-A56A-36C470EFCBEA}" dt="2024-09-10T12:59:50.135" v="510" actId="1035"/>
          <ac:spMkLst>
            <pc:docMk/>
            <pc:sldMk cId="2958524542" sldId="292"/>
            <ac:spMk id="3" creationId="{DF68B732-F781-B278-410D-801E76B18EE6}"/>
          </ac:spMkLst>
        </pc:spChg>
        <pc:spChg chg="mod">
          <ac:chgData name="Hanna Viklund" userId="4e0e2cf7-cba3-4ce7-ad0b-30acc56ca5a9" providerId="ADAL" clId="{B716AE03-887E-4633-A56A-36C470EFCBEA}" dt="2024-08-26T11:48:00.748" v="5" actId="113"/>
          <ac:spMkLst>
            <pc:docMk/>
            <pc:sldMk cId="2958524542" sldId="292"/>
            <ac:spMk id="4" creationId="{3791AF10-8E68-3982-4544-1471D17529EF}"/>
          </ac:spMkLst>
        </pc:spChg>
      </pc:sldChg>
      <pc:sldChg chg="modSp mod modNotesTx">
        <pc:chgData name="Hanna Viklund" userId="4e0e2cf7-cba3-4ce7-ad0b-30acc56ca5a9" providerId="ADAL" clId="{B716AE03-887E-4633-A56A-36C470EFCBEA}" dt="2024-09-05T11:44:39.732" v="102" actId="6549"/>
        <pc:sldMkLst>
          <pc:docMk/>
          <pc:sldMk cId="1987032294" sldId="294"/>
        </pc:sldMkLst>
        <pc:spChg chg="mod">
          <ac:chgData name="Hanna Viklund" userId="4e0e2cf7-cba3-4ce7-ad0b-30acc56ca5a9" providerId="ADAL" clId="{B716AE03-887E-4633-A56A-36C470EFCBEA}" dt="2024-09-05T11:44:32.970" v="98"/>
          <ac:spMkLst>
            <pc:docMk/>
            <pc:sldMk cId="1987032294" sldId="294"/>
            <ac:spMk id="15" creationId="{C7482EE1-4624-82F2-9590-8EE578A48720}"/>
          </ac:spMkLst>
        </pc:spChg>
      </pc:sldChg>
      <pc:sldChg chg="del">
        <pc:chgData name="Hanna Viklund" userId="4e0e2cf7-cba3-4ce7-ad0b-30acc56ca5a9" providerId="ADAL" clId="{B716AE03-887E-4633-A56A-36C470EFCBEA}" dt="2024-08-26T11:47:46.567" v="3" actId="47"/>
        <pc:sldMkLst>
          <pc:docMk/>
          <pc:sldMk cId="9634727" sldId="298"/>
        </pc:sldMkLst>
      </pc:sldChg>
      <pc:sldChg chg="del">
        <pc:chgData name="Hanna Viklund" userId="4e0e2cf7-cba3-4ce7-ad0b-30acc56ca5a9" providerId="ADAL" clId="{B716AE03-887E-4633-A56A-36C470EFCBEA}" dt="2024-08-26T11:47:46.567" v="3" actId="47"/>
        <pc:sldMkLst>
          <pc:docMk/>
          <pc:sldMk cId="3869437858" sldId="299"/>
        </pc:sldMkLst>
      </pc:sldChg>
      <pc:sldChg chg="del">
        <pc:chgData name="Hanna Viklund" userId="4e0e2cf7-cba3-4ce7-ad0b-30acc56ca5a9" providerId="ADAL" clId="{B716AE03-887E-4633-A56A-36C470EFCBEA}" dt="2024-08-26T11:47:46.567" v="3" actId="47"/>
        <pc:sldMkLst>
          <pc:docMk/>
          <pc:sldMk cId="3219385153" sldId="300"/>
        </pc:sldMkLst>
      </pc:sldChg>
      <pc:sldChg chg="del">
        <pc:chgData name="Hanna Viklund" userId="4e0e2cf7-cba3-4ce7-ad0b-30acc56ca5a9" providerId="ADAL" clId="{B716AE03-887E-4633-A56A-36C470EFCBEA}" dt="2024-08-26T11:47:46.567" v="3" actId="47"/>
        <pc:sldMkLst>
          <pc:docMk/>
          <pc:sldMk cId="2312184913" sldId="302"/>
        </pc:sldMkLst>
      </pc:sldChg>
      <pc:sldChg chg="del">
        <pc:chgData name="Hanna Viklund" userId="4e0e2cf7-cba3-4ce7-ad0b-30acc56ca5a9" providerId="ADAL" clId="{B716AE03-887E-4633-A56A-36C470EFCBEA}" dt="2024-08-26T11:47:46.567" v="3" actId="47"/>
        <pc:sldMkLst>
          <pc:docMk/>
          <pc:sldMk cId="705388460" sldId="303"/>
        </pc:sldMkLst>
      </pc:sldChg>
      <pc:sldChg chg="del">
        <pc:chgData name="Hanna Viklund" userId="4e0e2cf7-cba3-4ce7-ad0b-30acc56ca5a9" providerId="ADAL" clId="{B716AE03-887E-4633-A56A-36C470EFCBEA}" dt="2024-08-26T11:47:46.567" v="3" actId="47"/>
        <pc:sldMkLst>
          <pc:docMk/>
          <pc:sldMk cId="1564359864" sldId="304"/>
        </pc:sldMkLst>
      </pc:sldChg>
      <pc:sldChg chg="del">
        <pc:chgData name="Hanna Viklund" userId="4e0e2cf7-cba3-4ce7-ad0b-30acc56ca5a9" providerId="ADAL" clId="{B716AE03-887E-4633-A56A-36C470EFCBEA}" dt="2024-08-26T11:47:32.928" v="2" actId="47"/>
        <pc:sldMkLst>
          <pc:docMk/>
          <pc:sldMk cId="1342633289" sldId="305"/>
        </pc:sldMkLst>
      </pc:sldChg>
      <pc:sldChg chg="del">
        <pc:chgData name="Hanna Viklund" userId="4e0e2cf7-cba3-4ce7-ad0b-30acc56ca5a9" providerId="ADAL" clId="{B716AE03-887E-4633-A56A-36C470EFCBEA}" dt="2024-08-26T11:47:32.928" v="2" actId="47"/>
        <pc:sldMkLst>
          <pc:docMk/>
          <pc:sldMk cId="940308586" sldId="306"/>
        </pc:sldMkLst>
      </pc:sldChg>
      <pc:sldChg chg="del">
        <pc:chgData name="Hanna Viklund" userId="4e0e2cf7-cba3-4ce7-ad0b-30acc56ca5a9" providerId="ADAL" clId="{B716AE03-887E-4633-A56A-36C470EFCBEA}" dt="2024-08-26T11:47:22.237" v="1" actId="47"/>
        <pc:sldMkLst>
          <pc:docMk/>
          <pc:sldMk cId="4066108578" sldId="307"/>
        </pc:sldMkLst>
      </pc:sldChg>
      <pc:sldChg chg="del">
        <pc:chgData name="Hanna Viklund" userId="4e0e2cf7-cba3-4ce7-ad0b-30acc56ca5a9" providerId="ADAL" clId="{B716AE03-887E-4633-A56A-36C470EFCBEA}" dt="2024-08-26T11:47:22.237" v="1" actId="47"/>
        <pc:sldMkLst>
          <pc:docMk/>
          <pc:sldMk cId="2289348023" sldId="308"/>
        </pc:sldMkLst>
      </pc:sldChg>
      <pc:sldChg chg="del">
        <pc:chgData name="Hanna Viklund" userId="4e0e2cf7-cba3-4ce7-ad0b-30acc56ca5a9" providerId="ADAL" clId="{B716AE03-887E-4633-A56A-36C470EFCBEA}" dt="2024-08-26T11:47:22.237" v="1" actId="47"/>
        <pc:sldMkLst>
          <pc:docMk/>
          <pc:sldMk cId="3323680078" sldId="309"/>
        </pc:sldMkLst>
      </pc:sldChg>
      <pc:sldChg chg="del">
        <pc:chgData name="Hanna Viklund" userId="4e0e2cf7-cba3-4ce7-ad0b-30acc56ca5a9" providerId="ADAL" clId="{B716AE03-887E-4633-A56A-36C470EFCBEA}" dt="2024-08-26T11:47:22.237" v="1" actId="47"/>
        <pc:sldMkLst>
          <pc:docMk/>
          <pc:sldMk cId="4030386828" sldId="310"/>
        </pc:sldMkLst>
      </pc:sldChg>
      <pc:sldChg chg="del">
        <pc:chgData name="Hanna Viklund" userId="4e0e2cf7-cba3-4ce7-ad0b-30acc56ca5a9" providerId="ADAL" clId="{B716AE03-887E-4633-A56A-36C470EFCBEA}" dt="2024-08-26T11:47:22.237" v="1" actId="47"/>
        <pc:sldMkLst>
          <pc:docMk/>
          <pc:sldMk cId="1976391333" sldId="311"/>
        </pc:sldMkLst>
      </pc:sldChg>
      <pc:sldChg chg="del">
        <pc:chgData name="Hanna Viklund" userId="4e0e2cf7-cba3-4ce7-ad0b-30acc56ca5a9" providerId="ADAL" clId="{B716AE03-887E-4633-A56A-36C470EFCBEA}" dt="2024-08-26T11:47:22.237" v="1" actId="47"/>
        <pc:sldMkLst>
          <pc:docMk/>
          <pc:sldMk cId="1306807000" sldId="312"/>
        </pc:sldMkLst>
      </pc:sldChg>
      <pc:sldChg chg="del">
        <pc:chgData name="Hanna Viklund" userId="4e0e2cf7-cba3-4ce7-ad0b-30acc56ca5a9" providerId="ADAL" clId="{B716AE03-887E-4633-A56A-36C470EFCBEA}" dt="2024-08-26T11:48:18.902" v="7" actId="47"/>
        <pc:sldMkLst>
          <pc:docMk/>
          <pc:sldMk cId="47442359" sldId="313"/>
        </pc:sldMkLst>
      </pc:sldChg>
      <pc:sldChg chg="del">
        <pc:chgData name="Hanna Viklund" userId="4e0e2cf7-cba3-4ce7-ad0b-30acc56ca5a9" providerId="ADAL" clId="{B716AE03-887E-4633-A56A-36C470EFCBEA}" dt="2024-08-26T11:48:18.902" v="7" actId="47"/>
        <pc:sldMkLst>
          <pc:docMk/>
          <pc:sldMk cId="1884018777" sldId="314"/>
        </pc:sldMkLst>
      </pc:sldChg>
      <pc:sldChg chg="del">
        <pc:chgData name="Hanna Viklund" userId="4e0e2cf7-cba3-4ce7-ad0b-30acc56ca5a9" providerId="ADAL" clId="{B716AE03-887E-4633-A56A-36C470EFCBEA}" dt="2024-08-26T11:48:18.902" v="7" actId="47"/>
        <pc:sldMkLst>
          <pc:docMk/>
          <pc:sldMk cId="1099156839" sldId="315"/>
        </pc:sldMkLst>
      </pc:sldChg>
      <pc:sldChg chg="del">
        <pc:chgData name="Hanna Viklund" userId="4e0e2cf7-cba3-4ce7-ad0b-30acc56ca5a9" providerId="ADAL" clId="{B716AE03-887E-4633-A56A-36C470EFCBEA}" dt="2024-08-26T11:48:18.902" v="7" actId="47"/>
        <pc:sldMkLst>
          <pc:docMk/>
          <pc:sldMk cId="2818653641" sldId="316"/>
        </pc:sldMkLst>
      </pc:sldChg>
      <pc:sldChg chg="del">
        <pc:chgData name="Hanna Viklund" userId="4e0e2cf7-cba3-4ce7-ad0b-30acc56ca5a9" providerId="ADAL" clId="{B716AE03-887E-4633-A56A-36C470EFCBEA}" dt="2024-08-26T11:48:18.902" v="7" actId="47"/>
        <pc:sldMkLst>
          <pc:docMk/>
          <pc:sldMk cId="2750311081" sldId="317"/>
        </pc:sldMkLst>
      </pc:sldChg>
      <pc:sldChg chg="del">
        <pc:chgData name="Hanna Viklund" userId="4e0e2cf7-cba3-4ce7-ad0b-30acc56ca5a9" providerId="ADAL" clId="{B716AE03-887E-4633-A56A-36C470EFCBEA}" dt="2024-08-26T11:48:18.902" v="7" actId="47"/>
        <pc:sldMkLst>
          <pc:docMk/>
          <pc:sldMk cId="2785459698" sldId="318"/>
        </pc:sldMkLst>
      </pc:sldChg>
      <pc:sldChg chg="del">
        <pc:chgData name="Hanna Viklund" userId="4e0e2cf7-cba3-4ce7-ad0b-30acc56ca5a9" providerId="ADAL" clId="{B716AE03-887E-4633-A56A-36C470EFCBEA}" dt="2024-08-26T11:48:26.902" v="8" actId="47"/>
        <pc:sldMkLst>
          <pc:docMk/>
          <pc:sldMk cId="3613702158" sldId="319"/>
        </pc:sldMkLst>
      </pc:sldChg>
      <pc:sldChg chg="del">
        <pc:chgData name="Hanna Viklund" userId="4e0e2cf7-cba3-4ce7-ad0b-30acc56ca5a9" providerId="ADAL" clId="{B716AE03-887E-4633-A56A-36C470EFCBEA}" dt="2024-08-26T11:48:26.902" v="8" actId="47"/>
        <pc:sldMkLst>
          <pc:docMk/>
          <pc:sldMk cId="3985633683" sldId="320"/>
        </pc:sldMkLst>
      </pc:sldChg>
      <pc:sldChg chg="del">
        <pc:chgData name="Hanna Viklund" userId="4e0e2cf7-cba3-4ce7-ad0b-30acc56ca5a9" providerId="ADAL" clId="{B716AE03-887E-4633-A56A-36C470EFCBEA}" dt="2024-08-26T11:48:26.902" v="8" actId="47"/>
        <pc:sldMkLst>
          <pc:docMk/>
          <pc:sldMk cId="716780326" sldId="321"/>
        </pc:sldMkLst>
      </pc:sldChg>
      <pc:sldChg chg="del">
        <pc:chgData name="Hanna Viklund" userId="4e0e2cf7-cba3-4ce7-ad0b-30acc56ca5a9" providerId="ADAL" clId="{B716AE03-887E-4633-A56A-36C470EFCBEA}" dt="2024-08-26T11:48:26.902" v="8" actId="47"/>
        <pc:sldMkLst>
          <pc:docMk/>
          <pc:sldMk cId="3075968686" sldId="322"/>
        </pc:sldMkLst>
      </pc:sldChg>
      <pc:sldChg chg="del">
        <pc:chgData name="Hanna Viklund" userId="4e0e2cf7-cba3-4ce7-ad0b-30acc56ca5a9" providerId="ADAL" clId="{B716AE03-887E-4633-A56A-36C470EFCBEA}" dt="2024-08-26T11:48:26.902" v="8" actId="47"/>
        <pc:sldMkLst>
          <pc:docMk/>
          <pc:sldMk cId="4286646435" sldId="323"/>
        </pc:sldMkLst>
      </pc:sldChg>
      <pc:sldChg chg="del">
        <pc:chgData name="Hanna Viklund" userId="4e0e2cf7-cba3-4ce7-ad0b-30acc56ca5a9" providerId="ADAL" clId="{B716AE03-887E-4633-A56A-36C470EFCBEA}" dt="2024-08-26T11:48:38.476" v="9" actId="47"/>
        <pc:sldMkLst>
          <pc:docMk/>
          <pc:sldMk cId="2606145085" sldId="325"/>
        </pc:sldMkLst>
      </pc:sldChg>
      <pc:sldChg chg="del">
        <pc:chgData name="Hanna Viklund" userId="4e0e2cf7-cba3-4ce7-ad0b-30acc56ca5a9" providerId="ADAL" clId="{B716AE03-887E-4633-A56A-36C470EFCBEA}" dt="2024-08-26T11:48:38.476" v="9" actId="47"/>
        <pc:sldMkLst>
          <pc:docMk/>
          <pc:sldMk cId="3680122813" sldId="326"/>
        </pc:sldMkLst>
      </pc:sldChg>
      <pc:sldChg chg="del">
        <pc:chgData name="Hanna Viklund" userId="4e0e2cf7-cba3-4ce7-ad0b-30acc56ca5a9" providerId="ADAL" clId="{B716AE03-887E-4633-A56A-36C470EFCBEA}" dt="2024-08-26T11:48:38.476" v="9" actId="47"/>
        <pc:sldMkLst>
          <pc:docMk/>
          <pc:sldMk cId="4284828124" sldId="328"/>
        </pc:sldMkLst>
      </pc:sldChg>
      <pc:sldChg chg="del">
        <pc:chgData name="Hanna Viklund" userId="4e0e2cf7-cba3-4ce7-ad0b-30acc56ca5a9" providerId="ADAL" clId="{B716AE03-887E-4633-A56A-36C470EFCBEA}" dt="2024-08-26T11:48:38.476" v="9" actId="47"/>
        <pc:sldMkLst>
          <pc:docMk/>
          <pc:sldMk cId="3031403609" sldId="329"/>
        </pc:sldMkLst>
      </pc:sldChg>
      <pc:sldChg chg="del">
        <pc:chgData name="Hanna Viklund" userId="4e0e2cf7-cba3-4ce7-ad0b-30acc56ca5a9" providerId="ADAL" clId="{B716AE03-887E-4633-A56A-36C470EFCBEA}" dt="2024-08-26T11:48:38.476" v="9" actId="47"/>
        <pc:sldMkLst>
          <pc:docMk/>
          <pc:sldMk cId="1741403482" sldId="330"/>
        </pc:sldMkLst>
      </pc:sldChg>
      <pc:sldChg chg="del">
        <pc:chgData name="Hanna Viklund" userId="4e0e2cf7-cba3-4ce7-ad0b-30acc56ca5a9" providerId="ADAL" clId="{B716AE03-887E-4633-A56A-36C470EFCBEA}" dt="2024-08-26T11:48:38.476" v="9" actId="47"/>
        <pc:sldMkLst>
          <pc:docMk/>
          <pc:sldMk cId="3844054356" sldId="331"/>
        </pc:sldMkLst>
      </pc:sldChg>
      <pc:sldChg chg="del">
        <pc:chgData name="Hanna Viklund" userId="4e0e2cf7-cba3-4ce7-ad0b-30acc56ca5a9" providerId="ADAL" clId="{B716AE03-887E-4633-A56A-36C470EFCBEA}" dt="2024-08-26T11:48:09.389" v="6" actId="47"/>
        <pc:sldMkLst>
          <pc:docMk/>
          <pc:sldMk cId="2632573619" sldId="332"/>
        </pc:sldMkLst>
      </pc:sldChg>
      <pc:sldChg chg="del">
        <pc:chgData name="Hanna Viklund" userId="4e0e2cf7-cba3-4ce7-ad0b-30acc56ca5a9" providerId="ADAL" clId="{B716AE03-887E-4633-A56A-36C470EFCBEA}" dt="2024-08-26T11:48:09.389" v="6" actId="47"/>
        <pc:sldMkLst>
          <pc:docMk/>
          <pc:sldMk cId="3263993913" sldId="333"/>
        </pc:sldMkLst>
      </pc:sldChg>
      <pc:sldChg chg="modSp mod modNotesTx">
        <pc:chgData name="Hanna Viklund" userId="4e0e2cf7-cba3-4ce7-ad0b-30acc56ca5a9" providerId="ADAL" clId="{B716AE03-887E-4633-A56A-36C470EFCBEA}" dt="2024-09-10T13:05:50.762" v="769" actId="6549"/>
        <pc:sldMkLst>
          <pc:docMk/>
          <pc:sldMk cId="1592944417" sldId="334"/>
        </pc:sldMkLst>
        <pc:spChg chg="mod">
          <ac:chgData name="Hanna Viklund" userId="4e0e2cf7-cba3-4ce7-ad0b-30acc56ca5a9" providerId="ADAL" clId="{B716AE03-887E-4633-A56A-36C470EFCBEA}" dt="2024-09-10T13:05:33.147" v="751" actId="20577"/>
          <ac:spMkLst>
            <pc:docMk/>
            <pc:sldMk cId="1592944417" sldId="334"/>
            <ac:spMk id="8" creationId="{4EEABB05-9EBE-C9AD-79A6-72939DC4718B}"/>
          </ac:spMkLst>
        </pc:spChg>
      </pc:sldChg>
      <pc:sldChg chg="del">
        <pc:chgData name="Hanna Viklund" userId="4e0e2cf7-cba3-4ce7-ad0b-30acc56ca5a9" providerId="ADAL" clId="{B716AE03-887E-4633-A56A-36C470EFCBEA}" dt="2024-08-26T11:48:09.389" v="6" actId="47"/>
        <pc:sldMkLst>
          <pc:docMk/>
          <pc:sldMk cId="2188575099" sldId="335"/>
        </pc:sldMkLst>
      </pc:sldChg>
      <pc:sldChg chg="del">
        <pc:chgData name="Hanna Viklund" userId="4e0e2cf7-cba3-4ce7-ad0b-30acc56ca5a9" providerId="ADAL" clId="{B716AE03-887E-4633-A56A-36C470EFCBEA}" dt="2024-08-26T11:48:09.389" v="6" actId="47"/>
        <pc:sldMkLst>
          <pc:docMk/>
          <pc:sldMk cId="4263291853" sldId="336"/>
        </pc:sldMkLst>
      </pc:sldChg>
      <pc:sldChg chg="del">
        <pc:chgData name="Hanna Viklund" userId="4e0e2cf7-cba3-4ce7-ad0b-30acc56ca5a9" providerId="ADAL" clId="{B716AE03-887E-4633-A56A-36C470EFCBEA}" dt="2024-08-26T11:48:09.389" v="6" actId="47"/>
        <pc:sldMkLst>
          <pc:docMk/>
          <pc:sldMk cId="1361326843" sldId="337"/>
        </pc:sldMkLst>
      </pc:sldChg>
      <pc:sldChg chg="del">
        <pc:chgData name="Hanna Viklund" userId="4e0e2cf7-cba3-4ce7-ad0b-30acc56ca5a9" providerId="ADAL" clId="{B716AE03-887E-4633-A56A-36C470EFCBEA}" dt="2024-08-26T11:48:09.389" v="6" actId="47"/>
        <pc:sldMkLst>
          <pc:docMk/>
          <pc:sldMk cId="3222772950" sldId="338"/>
        </pc:sldMkLst>
      </pc:sldChg>
      <pc:sldChg chg="del">
        <pc:chgData name="Hanna Viklund" userId="4e0e2cf7-cba3-4ce7-ad0b-30acc56ca5a9" providerId="ADAL" clId="{B716AE03-887E-4633-A56A-36C470EFCBEA}" dt="2024-08-26T11:48:55.652" v="10" actId="47"/>
        <pc:sldMkLst>
          <pc:docMk/>
          <pc:sldMk cId="392289190" sldId="339"/>
        </pc:sldMkLst>
      </pc:sldChg>
      <pc:sldChg chg="del">
        <pc:chgData name="Hanna Viklund" userId="4e0e2cf7-cba3-4ce7-ad0b-30acc56ca5a9" providerId="ADAL" clId="{B716AE03-887E-4633-A56A-36C470EFCBEA}" dt="2024-08-26T11:48:55.652" v="10" actId="47"/>
        <pc:sldMkLst>
          <pc:docMk/>
          <pc:sldMk cId="2178195676" sldId="340"/>
        </pc:sldMkLst>
      </pc:sldChg>
      <pc:sldChg chg="del">
        <pc:chgData name="Hanna Viklund" userId="4e0e2cf7-cba3-4ce7-ad0b-30acc56ca5a9" providerId="ADAL" clId="{B716AE03-887E-4633-A56A-36C470EFCBEA}" dt="2024-08-26T11:48:55.652" v="10" actId="47"/>
        <pc:sldMkLst>
          <pc:docMk/>
          <pc:sldMk cId="1362763662" sldId="341"/>
        </pc:sldMkLst>
      </pc:sldChg>
      <pc:sldChg chg="addSp modSp mod modNotesTx">
        <pc:chgData name="Hanna Viklund" userId="4e0e2cf7-cba3-4ce7-ad0b-30acc56ca5a9" providerId="ADAL" clId="{B716AE03-887E-4633-A56A-36C470EFCBEA}" dt="2024-09-10T13:31:04.281" v="1106" actId="20577"/>
        <pc:sldMkLst>
          <pc:docMk/>
          <pc:sldMk cId="1890886863" sldId="343"/>
        </pc:sldMkLst>
        <pc:spChg chg="add mod">
          <ac:chgData name="Hanna Viklund" userId="4e0e2cf7-cba3-4ce7-ad0b-30acc56ca5a9" providerId="ADAL" clId="{B716AE03-887E-4633-A56A-36C470EFCBEA}" dt="2024-09-10T13:30:09.295" v="1068"/>
          <ac:spMkLst>
            <pc:docMk/>
            <pc:sldMk cId="1890886863" sldId="343"/>
            <ac:spMk id="7" creationId="{12FBF32B-0CA4-7C56-49EC-047DAAC2FC0D}"/>
          </ac:spMkLst>
        </pc:spChg>
        <pc:spChg chg="add mod">
          <ac:chgData name="Hanna Viklund" userId="4e0e2cf7-cba3-4ce7-ad0b-30acc56ca5a9" providerId="ADAL" clId="{B716AE03-887E-4633-A56A-36C470EFCBEA}" dt="2024-09-10T13:30:09.295" v="1068"/>
          <ac:spMkLst>
            <pc:docMk/>
            <pc:sldMk cId="1890886863" sldId="343"/>
            <ac:spMk id="8" creationId="{7CAAE459-3A28-F7BC-7213-673B0347D522}"/>
          </ac:spMkLst>
        </pc:spChg>
        <pc:spChg chg="mod">
          <ac:chgData name="Hanna Viklund" userId="4e0e2cf7-cba3-4ce7-ad0b-30acc56ca5a9" providerId="ADAL" clId="{B716AE03-887E-4633-A56A-36C470EFCBEA}" dt="2024-09-10T13:30:59.253" v="1091" actId="20577"/>
          <ac:spMkLst>
            <pc:docMk/>
            <pc:sldMk cId="1890886863" sldId="343"/>
            <ac:spMk id="9" creationId="{5E17DBF8-8765-4FA5-D242-0734B46CC5A2}"/>
          </ac:spMkLst>
        </pc:spChg>
      </pc:sldChg>
      <pc:sldChg chg="del">
        <pc:chgData name="Hanna Viklund" userId="4e0e2cf7-cba3-4ce7-ad0b-30acc56ca5a9" providerId="ADAL" clId="{B716AE03-887E-4633-A56A-36C470EFCBEA}" dt="2024-08-26T11:48:55.652" v="10" actId="47"/>
        <pc:sldMkLst>
          <pc:docMk/>
          <pc:sldMk cId="624736757" sldId="344"/>
        </pc:sldMkLst>
      </pc:sldChg>
      <pc:sldChg chg="del">
        <pc:chgData name="Hanna Viklund" userId="4e0e2cf7-cba3-4ce7-ad0b-30acc56ca5a9" providerId="ADAL" clId="{B716AE03-887E-4633-A56A-36C470EFCBEA}" dt="2024-08-26T11:48:55.652" v="10" actId="47"/>
        <pc:sldMkLst>
          <pc:docMk/>
          <pc:sldMk cId="1175011923" sldId="345"/>
        </pc:sldMkLst>
      </pc:sldChg>
      <pc:sldChg chg="del">
        <pc:chgData name="Hanna Viklund" userId="4e0e2cf7-cba3-4ce7-ad0b-30acc56ca5a9" providerId="ADAL" clId="{B716AE03-887E-4633-A56A-36C470EFCBEA}" dt="2024-08-26T11:48:55.652" v="10" actId="47"/>
        <pc:sldMkLst>
          <pc:docMk/>
          <pc:sldMk cId="2366209586" sldId="346"/>
        </pc:sldMkLst>
      </pc:sldChg>
      <pc:sldChg chg="del">
        <pc:chgData name="Hanna Viklund" userId="4e0e2cf7-cba3-4ce7-ad0b-30acc56ca5a9" providerId="ADAL" clId="{B716AE03-887E-4633-A56A-36C470EFCBEA}" dt="2024-08-26T11:47:32.928" v="2" actId="47"/>
        <pc:sldMkLst>
          <pc:docMk/>
          <pc:sldMk cId="2213670678" sldId="347"/>
        </pc:sldMkLst>
      </pc:sldChg>
      <pc:sldChg chg="del">
        <pc:chgData name="Hanna Viklund" userId="4e0e2cf7-cba3-4ce7-ad0b-30acc56ca5a9" providerId="ADAL" clId="{B716AE03-887E-4633-A56A-36C470EFCBEA}" dt="2024-08-26T11:47:32.928" v="2" actId="47"/>
        <pc:sldMkLst>
          <pc:docMk/>
          <pc:sldMk cId="2454065114" sldId="348"/>
        </pc:sldMkLst>
      </pc:sldChg>
      <pc:sldChg chg="del">
        <pc:chgData name="Hanna Viklund" userId="4e0e2cf7-cba3-4ce7-ad0b-30acc56ca5a9" providerId="ADAL" clId="{B716AE03-887E-4633-A56A-36C470EFCBEA}" dt="2024-08-26T11:47:32.928" v="2" actId="47"/>
        <pc:sldMkLst>
          <pc:docMk/>
          <pc:sldMk cId="3547310478" sldId="349"/>
        </pc:sldMkLst>
      </pc:sldChg>
      <pc:sldChg chg="del">
        <pc:chgData name="Hanna Viklund" userId="4e0e2cf7-cba3-4ce7-ad0b-30acc56ca5a9" providerId="ADAL" clId="{B716AE03-887E-4633-A56A-36C470EFCBEA}" dt="2024-08-26T11:47:32.928" v="2" actId="47"/>
        <pc:sldMkLst>
          <pc:docMk/>
          <pc:sldMk cId="347733063" sldId="350"/>
        </pc:sldMkLst>
      </pc:sldChg>
      <pc:sldChg chg="del">
        <pc:chgData name="Hanna Viklund" userId="4e0e2cf7-cba3-4ce7-ad0b-30acc56ca5a9" providerId="ADAL" clId="{B716AE03-887E-4633-A56A-36C470EFCBEA}" dt="2024-08-26T11:47:57.401" v="4" actId="47"/>
        <pc:sldMkLst>
          <pc:docMk/>
          <pc:sldMk cId="2169248540" sldId="351"/>
        </pc:sldMkLst>
      </pc:sldChg>
      <pc:sldChg chg="del">
        <pc:chgData name="Hanna Viklund" userId="4e0e2cf7-cba3-4ce7-ad0b-30acc56ca5a9" providerId="ADAL" clId="{B716AE03-887E-4633-A56A-36C470EFCBEA}" dt="2024-08-26T11:47:57.401" v="4" actId="47"/>
        <pc:sldMkLst>
          <pc:docMk/>
          <pc:sldMk cId="4209002873" sldId="352"/>
        </pc:sldMkLst>
      </pc:sldChg>
      <pc:sldChg chg="del">
        <pc:chgData name="Hanna Viklund" userId="4e0e2cf7-cba3-4ce7-ad0b-30acc56ca5a9" providerId="ADAL" clId="{B716AE03-887E-4633-A56A-36C470EFCBEA}" dt="2024-08-26T11:47:57.401" v="4" actId="47"/>
        <pc:sldMkLst>
          <pc:docMk/>
          <pc:sldMk cId="3006540648" sldId="353"/>
        </pc:sldMkLst>
      </pc:sldChg>
      <pc:sldChg chg="addSp modSp mod modNotesTx">
        <pc:chgData name="Hanna Viklund" userId="4e0e2cf7-cba3-4ce7-ad0b-30acc56ca5a9" providerId="ADAL" clId="{B716AE03-887E-4633-A56A-36C470EFCBEA}" dt="2024-09-10T12:59:32.941" v="497" actId="20577"/>
        <pc:sldMkLst>
          <pc:docMk/>
          <pc:sldMk cId="1266001365" sldId="354"/>
        </pc:sldMkLst>
        <pc:spChg chg="mod">
          <ac:chgData name="Hanna Viklund" userId="4e0e2cf7-cba3-4ce7-ad0b-30acc56ca5a9" providerId="ADAL" clId="{B716AE03-887E-4633-A56A-36C470EFCBEA}" dt="2024-09-10T12:57:11.457" v="441" actId="1076"/>
          <ac:spMkLst>
            <pc:docMk/>
            <pc:sldMk cId="1266001365" sldId="354"/>
            <ac:spMk id="5" creationId="{440472C9-F537-6593-2D73-83F10BBA7702}"/>
          </ac:spMkLst>
        </pc:spChg>
        <pc:spChg chg="add mod">
          <ac:chgData name="Hanna Viklund" userId="4e0e2cf7-cba3-4ce7-ad0b-30acc56ca5a9" providerId="ADAL" clId="{B716AE03-887E-4633-A56A-36C470EFCBEA}" dt="2024-09-10T12:57:38.302" v="442"/>
          <ac:spMkLst>
            <pc:docMk/>
            <pc:sldMk cId="1266001365" sldId="354"/>
            <ac:spMk id="6" creationId="{3F95E229-510B-1CAB-DA7B-24D547CA67B3}"/>
          </ac:spMkLst>
        </pc:spChg>
        <pc:spChg chg="add mod">
          <ac:chgData name="Hanna Viklund" userId="4e0e2cf7-cba3-4ce7-ad0b-30acc56ca5a9" providerId="ADAL" clId="{B716AE03-887E-4633-A56A-36C470EFCBEA}" dt="2024-09-10T12:57:38.302" v="442"/>
          <ac:spMkLst>
            <pc:docMk/>
            <pc:sldMk cId="1266001365" sldId="354"/>
            <ac:spMk id="7" creationId="{F5772DA5-1D03-DC24-0C46-F5D0A34313E3}"/>
          </ac:spMkLst>
        </pc:spChg>
      </pc:sldChg>
      <pc:sldChg chg="del">
        <pc:chgData name="Hanna Viklund" userId="4e0e2cf7-cba3-4ce7-ad0b-30acc56ca5a9" providerId="ADAL" clId="{B716AE03-887E-4633-A56A-36C470EFCBEA}" dt="2024-08-26T11:47:57.401" v="4" actId="47"/>
        <pc:sldMkLst>
          <pc:docMk/>
          <pc:sldMk cId="2424546688" sldId="355"/>
        </pc:sldMkLst>
      </pc:sldChg>
      <pc:sldChg chg="del">
        <pc:chgData name="Hanna Viklund" userId="4e0e2cf7-cba3-4ce7-ad0b-30acc56ca5a9" providerId="ADAL" clId="{B716AE03-887E-4633-A56A-36C470EFCBEA}" dt="2024-08-26T11:47:57.401" v="4" actId="47"/>
        <pc:sldMkLst>
          <pc:docMk/>
          <pc:sldMk cId="3585517493" sldId="356"/>
        </pc:sldMkLst>
      </pc:sldChg>
      <pc:sldChg chg="del">
        <pc:chgData name="Hanna Viklund" userId="4e0e2cf7-cba3-4ce7-ad0b-30acc56ca5a9" providerId="ADAL" clId="{B716AE03-887E-4633-A56A-36C470EFCBEA}" dt="2024-08-26T11:47:57.401" v="4" actId="47"/>
        <pc:sldMkLst>
          <pc:docMk/>
          <pc:sldMk cId="2673611830" sldId="357"/>
        </pc:sldMkLst>
      </pc:sldChg>
      <pc:sldChg chg="del">
        <pc:chgData name="Hanna Viklund" userId="4e0e2cf7-cba3-4ce7-ad0b-30acc56ca5a9" providerId="ADAL" clId="{B716AE03-887E-4633-A56A-36C470EFCBEA}" dt="2024-08-26T11:49:05.693" v="11" actId="47"/>
        <pc:sldMkLst>
          <pc:docMk/>
          <pc:sldMk cId="2438226618" sldId="358"/>
        </pc:sldMkLst>
      </pc:sldChg>
      <pc:sldChg chg="addSp modSp">
        <pc:chgData name="Hanna Viklund" userId="4e0e2cf7-cba3-4ce7-ad0b-30acc56ca5a9" providerId="ADAL" clId="{B716AE03-887E-4633-A56A-36C470EFCBEA}" dt="2024-09-10T13:32:50.193" v="1107"/>
        <pc:sldMkLst>
          <pc:docMk/>
          <pc:sldMk cId="3051438408" sldId="359"/>
        </pc:sldMkLst>
        <pc:spChg chg="add mod">
          <ac:chgData name="Hanna Viklund" userId="4e0e2cf7-cba3-4ce7-ad0b-30acc56ca5a9" providerId="ADAL" clId="{B716AE03-887E-4633-A56A-36C470EFCBEA}" dt="2024-09-10T13:32:50.193" v="1107"/>
          <ac:spMkLst>
            <pc:docMk/>
            <pc:sldMk cId="3051438408" sldId="359"/>
            <ac:spMk id="4" creationId="{9E37F757-B507-A4C1-27C2-BCFE159C36C5}"/>
          </ac:spMkLst>
        </pc:spChg>
        <pc:spChg chg="add mod">
          <ac:chgData name="Hanna Viklund" userId="4e0e2cf7-cba3-4ce7-ad0b-30acc56ca5a9" providerId="ADAL" clId="{B716AE03-887E-4633-A56A-36C470EFCBEA}" dt="2024-09-10T13:32:50.193" v="1107"/>
          <ac:spMkLst>
            <pc:docMk/>
            <pc:sldMk cId="3051438408" sldId="359"/>
            <ac:spMk id="8" creationId="{725A5D80-8A52-491C-0208-5287AE3F2256}"/>
          </ac:spMkLst>
        </pc:spChg>
      </pc:sldChg>
      <pc:sldChg chg="del">
        <pc:chgData name="Hanna Viklund" userId="4e0e2cf7-cba3-4ce7-ad0b-30acc56ca5a9" providerId="ADAL" clId="{B716AE03-887E-4633-A56A-36C470EFCBEA}" dt="2024-08-26T11:49:05.693" v="11" actId="47"/>
        <pc:sldMkLst>
          <pc:docMk/>
          <pc:sldMk cId="922189089" sldId="360"/>
        </pc:sldMkLst>
      </pc:sldChg>
      <pc:sldChg chg="del">
        <pc:chgData name="Hanna Viklund" userId="4e0e2cf7-cba3-4ce7-ad0b-30acc56ca5a9" providerId="ADAL" clId="{B716AE03-887E-4633-A56A-36C470EFCBEA}" dt="2024-08-26T11:49:05.693" v="11" actId="47"/>
        <pc:sldMkLst>
          <pc:docMk/>
          <pc:sldMk cId="3092449682" sldId="361"/>
        </pc:sldMkLst>
      </pc:sldChg>
      <pc:sldChg chg="del">
        <pc:chgData name="Hanna Viklund" userId="4e0e2cf7-cba3-4ce7-ad0b-30acc56ca5a9" providerId="ADAL" clId="{B716AE03-887E-4633-A56A-36C470EFCBEA}" dt="2024-08-26T11:49:05.693" v="11" actId="47"/>
        <pc:sldMkLst>
          <pc:docMk/>
          <pc:sldMk cId="1035415697" sldId="362"/>
        </pc:sldMkLst>
      </pc:sldChg>
      <pc:sldChg chg="del">
        <pc:chgData name="Hanna Viklund" userId="4e0e2cf7-cba3-4ce7-ad0b-30acc56ca5a9" providerId="ADAL" clId="{B716AE03-887E-4633-A56A-36C470EFCBEA}" dt="2024-08-26T11:49:05.693" v="11" actId="47"/>
        <pc:sldMkLst>
          <pc:docMk/>
          <pc:sldMk cId="2119624474" sldId="363"/>
        </pc:sldMkLst>
      </pc:sldChg>
      <pc:sldChg chg="del">
        <pc:chgData name="Hanna Viklund" userId="4e0e2cf7-cba3-4ce7-ad0b-30acc56ca5a9" providerId="ADAL" clId="{B716AE03-887E-4633-A56A-36C470EFCBEA}" dt="2024-08-26T11:49:05.693" v="11" actId="47"/>
        <pc:sldMkLst>
          <pc:docMk/>
          <pc:sldMk cId="1393583397" sldId="364"/>
        </pc:sldMkLst>
      </pc:sldChg>
      <pc:sldChg chg="del">
        <pc:chgData name="Hanna Viklund" userId="4e0e2cf7-cba3-4ce7-ad0b-30acc56ca5a9" providerId="ADAL" clId="{B716AE03-887E-4633-A56A-36C470EFCBEA}" dt="2024-08-26T11:49:05.693" v="11" actId="47"/>
        <pc:sldMkLst>
          <pc:docMk/>
          <pc:sldMk cId="1298210276" sldId="365"/>
        </pc:sldMkLst>
      </pc:sldChg>
      <pc:sldChg chg="del">
        <pc:chgData name="Hanna Viklund" userId="4e0e2cf7-cba3-4ce7-ad0b-30acc56ca5a9" providerId="ADAL" clId="{B716AE03-887E-4633-A56A-36C470EFCBEA}" dt="2024-08-26T11:48:26.902" v="8" actId="47"/>
        <pc:sldMkLst>
          <pc:docMk/>
          <pc:sldMk cId="18737321" sldId="369"/>
        </pc:sldMkLst>
      </pc:sldChg>
      <pc:sldChg chg="modSp add del mod modNotesTx">
        <pc:chgData name="Hanna Viklund" userId="4e0e2cf7-cba3-4ce7-ad0b-30acc56ca5a9" providerId="ADAL" clId="{B716AE03-887E-4633-A56A-36C470EFCBEA}" dt="2024-09-05T08:38:41.127" v="81" actId="20577"/>
        <pc:sldMkLst>
          <pc:docMk/>
          <pc:sldMk cId="2276248281" sldId="370"/>
        </pc:sldMkLst>
        <pc:spChg chg="mod">
          <ac:chgData name="Hanna Viklund" userId="4e0e2cf7-cba3-4ce7-ad0b-30acc56ca5a9" providerId="ADAL" clId="{B716AE03-887E-4633-A56A-36C470EFCBEA}" dt="2024-09-05T08:37:06.077" v="75" actId="20577"/>
          <ac:spMkLst>
            <pc:docMk/>
            <pc:sldMk cId="2276248281" sldId="370"/>
            <ac:spMk id="8" creationId="{0127FA38-7108-3D90-61DB-B5085D1423F3}"/>
          </ac:spMkLst>
        </pc:spChg>
      </pc:sldChg>
      <pc:sldChg chg="del">
        <pc:chgData name="Hanna Viklund" userId="4e0e2cf7-cba3-4ce7-ad0b-30acc56ca5a9" providerId="ADAL" clId="{B716AE03-887E-4633-A56A-36C470EFCBEA}" dt="2024-08-26T11:49:15.633" v="12" actId="47"/>
        <pc:sldMkLst>
          <pc:docMk/>
          <pc:sldMk cId="2841560037" sldId="371"/>
        </pc:sldMkLst>
      </pc:sldChg>
      <pc:sldChg chg="del">
        <pc:chgData name="Hanna Viklund" userId="4e0e2cf7-cba3-4ce7-ad0b-30acc56ca5a9" providerId="ADAL" clId="{B716AE03-887E-4633-A56A-36C470EFCBEA}" dt="2024-08-26T11:49:15.633" v="12" actId="47"/>
        <pc:sldMkLst>
          <pc:docMk/>
          <pc:sldMk cId="3615653558" sldId="372"/>
        </pc:sldMkLst>
      </pc:sldChg>
      <pc:sldChg chg="del">
        <pc:chgData name="Hanna Viklund" userId="4e0e2cf7-cba3-4ce7-ad0b-30acc56ca5a9" providerId="ADAL" clId="{B716AE03-887E-4633-A56A-36C470EFCBEA}" dt="2024-08-26T11:49:15.633" v="12" actId="47"/>
        <pc:sldMkLst>
          <pc:docMk/>
          <pc:sldMk cId="3917814368" sldId="373"/>
        </pc:sldMkLst>
      </pc:sldChg>
      <pc:sldChg chg="del">
        <pc:chgData name="Hanna Viklund" userId="4e0e2cf7-cba3-4ce7-ad0b-30acc56ca5a9" providerId="ADAL" clId="{B716AE03-887E-4633-A56A-36C470EFCBEA}" dt="2024-08-26T11:49:15.633" v="12" actId="47"/>
        <pc:sldMkLst>
          <pc:docMk/>
          <pc:sldMk cId="23095491" sldId="374"/>
        </pc:sldMkLst>
      </pc:sldChg>
      <pc:sldChg chg="modSp mod">
        <pc:chgData name="Hanna Viklund" userId="4e0e2cf7-cba3-4ce7-ad0b-30acc56ca5a9" providerId="ADAL" clId="{B716AE03-887E-4633-A56A-36C470EFCBEA}" dt="2024-09-10T13:36:35.736" v="1145" actId="20577"/>
        <pc:sldMkLst>
          <pc:docMk/>
          <pc:sldMk cId="509672218" sldId="375"/>
        </pc:sldMkLst>
        <pc:spChg chg="mod">
          <ac:chgData name="Hanna Viklund" userId="4e0e2cf7-cba3-4ce7-ad0b-30acc56ca5a9" providerId="ADAL" clId="{B716AE03-887E-4633-A56A-36C470EFCBEA}" dt="2024-09-10T13:36:06.846" v="1116" actId="1036"/>
          <ac:spMkLst>
            <pc:docMk/>
            <pc:sldMk cId="509672218" sldId="375"/>
            <ac:spMk id="2" creationId="{48E30EE2-8855-535B-24A4-D19DDBB1578A}"/>
          </ac:spMkLst>
        </pc:spChg>
        <pc:spChg chg="mod">
          <ac:chgData name="Hanna Viklund" userId="4e0e2cf7-cba3-4ce7-ad0b-30acc56ca5a9" providerId="ADAL" clId="{B716AE03-887E-4633-A56A-36C470EFCBEA}" dt="2024-09-10T13:35:02.357" v="1114" actId="20577"/>
          <ac:spMkLst>
            <pc:docMk/>
            <pc:sldMk cId="509672218" sldId="375"/>
            <ac:spMk id="8" creationId="{FAC43AC0-31CC-9E8E-3FFE-A8385824DA8D}"/>
          </ac:spMkLst>
        </pc:spChg>
        <pc:spChg chg="mod">
          <ac:chgData name="Hanna Viklund" userId="4e0e2cf7-cba3-4ce7-ad0b-30acc56ca5a9" providerId="ADAL" clId="{B716AE03-887E-4633-A56A-36C470EFCBEA}" dt="2024-09-10T13:36:35.736" v="1145" actId="20577"/>
          <ac:spMkLst>
            <pc:docMk/>
            <pc:sldMk cId="509672218" sldId="375"/>
            <ac:spMk id="10" creationId="{7430915B-F0E1-29FF-5073-F1285085799B}"/>
          </ac:spMkLst>
        </pc:spChg>
      </pc:sldChg>
      <pc:sldChg chg="del">
        <pc:chgData name="Hanna Viklund" userId="4e0e2cf7-cba3-4ce7-ad0b-30acc56ca5a9" providerId="ADAL" clId="{B716AE03-887E-4633-A56A-36C470EFCBEA}" dt="2024-08-26T11:49:15.633" v="12" actId="47"/>
        <pc:sldMkLst>
          <pc:docMk/>
          <pc:sldMk cId="173766392" sldId="376"/>
        </pc:sldMkLst>
      </pc:sldChg>
      <pc:sldChg chg="del">
        <pc:chgData name="Hanna Viklund" userId="4e0e2cf7-cba3-4ce7-ad0b-30acc56ca5a9" providerId="ADAL" clId="{B716AE03-887E-4633-A56A-36C470EFCBEA}" dt="2024-08-26T11:49:15.633" v="12" actId="47"/>
        <pc:sldMkLst>
          <pc:docMk/>
          <pc:sldMk cId="1902640267" sldId="377"/>
        </pc:sldMkLst>
      </pc:sldChg>
      <pc:sldChg chg="del">
        <pc:chgData name="Hanna Viklund" userId="4e0e2cf7-cba3-4ce7-ad0b-30acc56ca5a9" providerId="ADAL" clId="{B716AE03-887E-4633-A56A-36C470EFCBEA}" dt="2024-08-26T11:49:15.633" v="12" actId="47"/>
        <pc:sldMkLst>
          <pc:docMk/>
          <pc:sldMk cId="2912406809" sldId="378"/>
        </pc:sldMkLst>
      </pc:sldChg>
      <pc:sldChg chg="del">
        <pc:chgData name="Hanna Viklund" userId="4e0e2cf7-cba3-4ce7-ad0b-30acc56ca5a9" providerId="ADAL" clId="{B716AE03-887E-4633-A56A-36C470EFCBEA}" dt="2024-08-26T11:53:06.979" v="13" actId="47"/>
        <pc:sldMkLst>
          <pc:docMk/>
          <pc:sldMk cId="1170107839" sldId="379"/>
        </pc:sldMkLst>
      </pc:sldChg>
      <pc:sldChg chg="modAnim">
        <pc:chgData name="Hanna Viklund" userId="4e0e2cf7-cba3-4ce7-ad0b-30acc56ca5a9" providerId="ADAL" clId="{B716AE03-887E-4633-A56A-36C470EFCBEA}" dt="2024-08-27T10:41:49.285" v="62"/>
        <pc:sldMkLst>
          <pc:docMk/>
          <pc:sldMk cId="1778706303" sldId="1230"/>
        </pc:sldMkLst>
      </pc:sldChg>
      <pc:sldChg chg="modSp mod modAnim">
        <pc:chgData name="Hanna Viklund" userId="4e0e2cf7-cba3-4ce7-ad0b-30acc56ca5a9" providerId="ADAL" clId="{B716AE03-887E-4633-A56A-36C470EFCBEA}" dt="2024-09-02T11:57:48.929" v="66" actId="20577"/>
        <pc:sldMkLst>
          <pc:docMk/>
          <pc:sldMk cId="1780876666" sldId="1231"/>
        </pc:sldMkLst>
        <pc:spChg chg="mod">
          <ac:chgData name="Hanna Viklund" userId="4e0e2cf7-cba3-4ce7-ad0b-30acc56ca5a9" providerId="ADAL" clId="{B716AE03-887E-4633-A56A-36C470EFCBEA}" dt="2024-09-02T11:57:48.929" v="66" actId="20577"/>
          <ac:spMkLst>
            <pc:docMk/>
            <pc:sldMk cId="1780876666" sldId="1231"/>
            <ac:spMk id="11" creationId="{95627FF0-3356-C137-561F-0C871BDA6F43}"/>
          </ac:spMkLst>
        </pc:spChg>
      </pc:sldChg>
      <pc:sldChg chg="modAnim">
        <pc:chgData name="Hanna Viklund" userId="4e0e2cf7-cba3-4ce7-ad0b-30acc56ca5a9" providerId="ADAL" clId="{B716AE03-887E-4633-A56A-36C470EFCBEA}" dt="2024-08-27T12:44:49.920" v="65"/>
        <pc:sldMkLst>
          <pc:docMk/>
          <pc:sldMk cId="1340538214" sldId="1232"/>
        </pc:sldMkLst>
      </pc:sldChg>
      <pc:sldChg chg="modSp add del mod">
        <pc:chgData name="Hanna Viklund" userId="4e0e2cf7-cba3-4ce7-ad0b-30acc56ca5a9" providerId="ADAL" clId="{B716AE03-887E-4633-A56A-36C470EFCBEA}" dt="2024-08-27T08:29:02.418" v="39"/>
        <pc:sldMkLst>
          <pc:docMk/>
          <pc:sldMk cId="3602361805" sldId="1238"/>
        </pc:sldMkLst>
        <pc:spChg chg="mod">
          <ac:chgData name="Hanna Viklund" userId="4e0e2cf7-cba3-4ce7-ad0b-30acc56ca5a9" providerId="ADAL" clId="{B716AE03-887E-4633-A56A-36C470EFCBEA}" dt="2024-08-27T08:29:02.418" v="39"/>
          <ac:spMkLst>
            <pc:docMk/>
            <pc:sldMk cId="3602361805" sldId="1238"/>
            <ac:spMk id="3" creationId="{5103CF36-4095-E74A-A009-38D355B27D3E}"/>
          </ac:spMkLst>
        </pc:spChg>
      </pc:sldChg>
      <pc:sldChg chg="addSp modSp mod">
        <pc:chgData name="Hanna Viklund" userId="4e0e2cf7-cba3-4ce7-ad0b-30acc56ca5a9" providerId="ADAL" clId="{B716AE03-887E-4633-A56A-36C470EFCBEA}" dt="2024-08-27T08:56:01.906" v="40"/>
        <pc:sldMkLst>
          <pc:docMk/>
          <pc:sldMk cId="3122469698" sldId="1240"/>
        </pc:sldMkLst>
        <pc:spChg chg="add mod">
          <ac:chgData name="Hanna Viklund" userId="4e0e2cf7-cba3-4ce7-ad0b-30acc56ca5a9" providerId="ADAL" clId="{B716AE03-887E-4633-A56A-36C470EFCBEA}" dt="2024-08-27T07:46:32.992" v="14"/>
          <ac:spMkLst>
            <pc:docMk/>
            <pc:sldMk cId="3122469698" sldId="1240"/>
            <ac:spMk id="2" creationId="{11496B38-3E97-6137-ADB7-0055A4FE671B}"/>
          </ac:spMkLst>
        </pc:spChg>
        <pc:spChg chg="add mod">
          <ac:chgData name="Hanna Viklund" userId="4e0e2cf7-cba3-4ce7-ad0b-30acc56ca5a9" providerId="ADAL" clId="{B716AE03-887E-4633-A56A-36C470EFCBEA}" dt="2024-08-27T08:56:01.906" v="40"/>
          <ac:spMkLst>
            <pc:docMk/>
            <pc:sldMk cId="3122469698" sldId="1240"/>
            <ac:spMk id="4" creationId="{2D415BFD-D33B-D17B-C731-264D6814F109}"/>
          </ac:spMkLst>
        </pc:spChg>
        <pc:picChg chg="add mod">
          <ac:chgData name="Hanna Viklund" userId="4e0e2cf7-cba3-4ce7-ad0b-30acc56ca5a9" providerId="ADAL" clId="{B716AE03-887E-4633-A56A-36C470EFCBEA}" dt="2024-08-27T07:53:29.512" v="35" actId="14100"/>
          <ac:picMkLst>
            <pc:docMk/>
            <pc:sldMk cId="3122469698" sldId="1240"/>
            <ac:picMk id="3" creationId="{C6BAFFDC-5348-277B-08EC-D841ADBE668B}"/>
          </ac:picMkLst>
        </pc:picChg>
        <pc:picChg chg="mod">
          <ac:chgData name="Hanna Viklund" userId="4e0e2cf7-cba3-4ce7-ad0b-30acc56ca5a9" providerId="ADAL" clId="{B716AE03-887E-4633-A56A-36C470EFCBEA}" dt="2024-08-27T07:52:36.959" v="15" actId="14100"/>
          <ac:picMkLst>
            <pc:docMk/>
            <pc:sldMk cId="3122469698" sldId="1240"/>
            <ac:picMk id="5" creationId="{E910B66D-B3A7-49F5-48A0-F29728112FD7}"/>
          </ac:picMkLst>
        </pc:picChg>
        <pc:picChg chg="add mod">
          <ac:chgData name="Hanna Viklund" userId="4e0e2cf7-cba3-4ce7-ad0b-30acc56ca5a9" providerId="ADAL" clId="{B716AE03-887E-4633-A56A-36C470EFCBEA}" dt="2024-08-27T07:53:19.926" v="34" actId="1037"/>
          <ac:picMkLst>
            <pc:docMk/>
            <pc:sldMk cId="3122469698" sldId="1240"/>
            <ac:picMk id="1026" creationId="{59C078B1-DD96-FB8E-284F-42B4E3EB8F55}"/>
          </ac:picMkLst>
        </pc:picChg>
      </pc:sldChg>
      <pc:sldChg chg="del">
        <pc:chgData name="Hanna Viklund" userId="4e0e2cf7-cba3-4ce7-ad0b-30acc56ca5a9" providerId="ADAL" clId="{B716AE03-887E-4633-A56A-36C470EFCBEA}" dt="2024-08-26T11:47:12.824" v="0" actId="47"/>
        <pc:sldMkLst>
          <pc:docMk/>
          <pc:sldMk cId="2763593988" sldId="1241"/>
        </pc:sldMkLst>
      </pc:sldChg>
      <pc:sldChg chg="del">
        <pc:chgData name="Hanna Viklund" userId="4e0e2cf7-cba3-4ce7-ad0b-30acc56ca5a9" providerId="ADAL" clId="{B716AE03-887E-4633-A56A-36C470EFCBEA}" dt="2024-08-26T11:47:12.824" v="0" actId="47"/>
        <pc:sldMkLst>
          <pc:docMk/>
          <pc:sldMk cId="3955949439" sldId="1242"/>
        </pc:sldMkLst>
      </pc:sldChg>
      <pc:sldChg chg="del">
        <pc:chgData name="Hanna Viklund" userId="4e0e2cf7-cba3-4ce7-ad0b-30acc56ca5a9" providerId="ADAL" clId="{B716AE03-887E-4633-A56A-36C470EFCBEA}" dt="2024-08-26T11:47:12.824" v="0" actId="47"/>
        <pc:sldMkLst>
          <pc:docMk/>
          <pc:sldMk cId="1518648930" sldId="1243"/>
        </pc:sldMkLst>
      </pc:sldChg>
      <pc:sldChg chg="del">
        <pc:chgData name="Hanna Viklund" userId="4e0e2cf7-cba3-4ce7-ad0b-30acc56ca5a9" providerId="ADAL" clId="{B716AE03-887E-4633-A56A-36C470EFCBEA}" dt="2024-08-26T11:47:12.824" v="0" actId="47"/>
        <pc:sldMkLst>
          <pc:docMk/>
          <pc:sldMk cId="1603567637" sldId="1244"/>
        </pc:sldMkLst>
      </pc:sldChg>
      <pc:sldChg chg="del">
        <pc:chgData name="Hanna Viklund" userId="4e0e2cf7-cba3-4ce7-ad0b-30acc56ca5a9" providerId="ADAL" clId="{B716AE03-887E-4633-A56A-36C470EFCBEA}" dt="2024-08-26T11:47:12.824" v="0" actId="47"/>
        <pc:sldMkLst>
          <pc:docMk/>
          <pc:sldMk cId="3984521466" sldId="1245"/>
        </pc:sldMkLst>
      </pc:sldChg>
      <pc:sldChg chg="del">
        <pc:chgData name="Hanna Viklund" userId="4e0e2cf7-cba3-4ce7-ad0b-30acc56ca5a9" providerId="ADAL" clId="{B716AE03-887E-4633-A56A-36C470EFCBEA}" dt="2024-08-26T11:47:12.824" v="0" actId="47"/>
        <pc:sldMkLst>
          <pc:docMk/>
          <pc:sldMk cId="369266236" sldId="1246"/>
        </pc:sldMkLst>
      </pc:sldChg>
      <pc:sldChg chg="del">
        <pc:chgData name="Hanna Viklund" userId="4e0e2cf7-cba3-4ce7-ad0b-30acc56ca5a9" providerId="ADAL" clId="{B716AE03-887E-4633-A56A-36C470EFCBEA}" dt="2024-08-26T11:47:12.824" v="0" actId="47"/>
        <pc:sldMkLst>
          <pc:docMk/>
          <pc:sldMk cId="4244337925" sldId="124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3.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4.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2023.xlsx]Härjedalen'!$S$124</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2023.xlsx]Härjedalen'!$Q$125:$R$128</c:f>
              <c:multiLvlStrCache>
                <c:ptCount val="4"/>
                <c:lvl>
                  <c:pt idx="0">
                    <c:v>Länet</c:v>
                  </c:pt>
                  <c:pt idx="1">
                    <c:v>Härjedalen</c:v>
                  </c:pt>
                  <c:pt idx="2">
                    <c:v>Länet</c:v>
                  </c:pt>
                  <c:pt idx="3">
                    <c:v>Härjedalen</c:v>
                  </c:pt>
                </c:lvl>
                <c:lvl>
                  <c:pt idx="0">
                    <c:v>År 2 gy</c:v>
                  </c:pt>
                  <c:pt idx="2">
                    <c:v>Åk 9</c:v>
                  </c:pt>
                </c:lvl>
              </c:multiLvlStrCache>
            </c:multiLvlStrRef>
          </c:cat>
          <c:val>
            <c:numRef>
              <c:f>'[Kommuner CAN 2023.xlsx]Härjedalen'!$S$125:$S$128</c:f>
              <c:numCache>
                <c:formatCode>0.00</c:formatCode>
                <c:ptCount val="4"/>
                <c:pt idx="0">
                  <c:v>0.71479999999999999</c:v>
                </c:pt>
                <c:pt idx="1">
                  <c:v>0.70850000000000002</c:v>
                </c:pt>
                <c:pt idx="2">
                  <c:v>0.39360000000000001</c:v>
                </c:pt>
                <c:pt idx="3">
                  <c:v>0.42630000000000001</c:v>
                </c:pt>
              </c:numCache>
            </c:numRef>
          </c:val>
          <c:extLst>
            <c:ext xmlns:c16="http://schemas.microsoft.com/office/drawing/2014/chart" uri="{C3380CC4-5D6E-409C-BE32-E72D297353CC}">
              <c16:uniqueId val="{00000000-A3C5-4E6D-8BB4-A122014B70B0}"/>
            </c:ext>
          </c:extLst>
        </c:ser>
        <c:ser>
          <c:idx val="1"/>
          <c:order val="1"/>
          <c:tx>
            <c:strRef>
              <c:f>'[Kommuner CAN 2023.xlsx]Härjedalen'!$T$124</c:f>
              <c:strCache>
                <c:ptCount val="1"/>
                <c:pt idx="0">
                  <c:v>Vin</c:v>
                </c:pt>
              </c:strCache>
            </c:strRef>
          </c:tx>
          <c:spPr>
            <a:solidFill>
              <a:schemeClr val="accent2"/>
            </a:solidFill>
            <a:ln>
              <a:noFill/>
            </a:ln>
            <a:effectLst/>
          </c:spPr>
          <c:invertIfNegative val="0"/>
          <c:dLbls>
            <c:dLbl>
              <c:idx val="2"/>
              <c:layout>
                <c:manualLayout>
                  <c:x val="-5.9060217084276143E-3"/>
                  <c:y val="8.93207857556547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9B-405A-BB10-D9D21A277E52}"/>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2023.xlsx]Härjedalen'!$Q$125:$R$128</c:f>
              <c:multiLvlStrCache>
                <c:ptCount val="4"/>
                <c:lvl>
                  <c:pt idx="0">
                    <c:v>Länet</c:v>
                  </c:pt>
                  <c:pt idx="1">
                    <c:v>Härjedalen</c:v>
                  </c:pt>
                  <c:pt idx="2">
                    <c:v>Länet</c:v>
                  </c:pt>
                  <c:pt idx="3">
                    <c:v>Härjedalen</c:v>
                  </c:pt>
                </c:lvl>
                <c:lvl>
                  <c:pt idx="0">
                    <c:v>År 2 gy</c:v>
                  </c:pt>
                  <c:pt idx="2">
                    <c:v>Åk 9</c:v>
                  </c:pt>
                </c:lvl>
              </c:multiLvlStrCache>
            </c:multiLvlStrRef>
          </c:cat>
          <c:val>
            <c:numRef>
              <c:f>'[Kommuner CAN 2023.xlsx]Härjedalen'!$T$125:$T$128</c:f>
              <c:numCache>
                <c:formatCode>0.00</c:formatCode>
                <c:ptCount val="4"/>
                <c:pt idx="0">
                  <c:v>0.2681</c:v>
                </c:pt>
                <c:pt idx="1">
                  <c:v>0.1099</c:v>
                </c:pt>
                <c:pt idx="2">
                  <c:v>7.8700000000000006E-2</c:v>
                </c:pt>
                <c:pt idx="3">
                  <c:v>9.7999999999999997E-3</c:v>
                </c:pt>
              </c:numCache>
            </c:numRef>
          </c:val>
          <c:extLst>
            <c:ext xmlns:c16="http://schemas.microsoft.com/office/drawing/2014/chart" uri="{C3380CC4-5D6E-409C-BE32-E72D297353CC}">
              <c16:uniqueId val="{00000001-A3C5-4E6D-8BB4-A122014B70B0}"/>
            </c:ext>
          </c:extLst>
        </c:ser>
        <c:ser>
          <c:idx val="2"/>
          <c:order val="2"/>
          <c:tx>
            <c:strRef>
              <c:f>'[Kommuner CAN 2023.xlsx]Härjedalen'!$U$124</c:f>
              <c:strCache>
                <c:ptCount val="1"/>
                <c:pt idx="0">
                  <c:v>Starköl</c:v>
                </c:pt>
              </c:strCache>
            </c:strRef>
          </c:tx>
          <c:spPr>
            <a:solidFill>
              <a:schemeClr val="accent3"/>
            </a:solidFill>
            <a:ln>
              <a:noFill/>
            </a:ln>
            <a:effectLst/>
          </c:spPr>
          <c:invertIfNegative val="0"/>
          <c:dLbls>
            <c:dLbl>
              <c:idx val="2"/>
              <c:layout>
                <c:manualLayout>
                  <c:x val="-5.9060217084276499E-3"/>
                  <c:y val="-8.9320785755656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B9B-405A-BB10-D9D21A277E52}"/>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2023.xlsx]Härjedalen'!$Q$125:$R$128</c:f>
              <c:multiLvlStrCache>
                <c:ptCount val="4"/>
                <c:lvl>
                  <c:pt idx="0">
                    <c:v>Länet</c:v>
                  </c:pt>
                  <c:pt idx="1">
                    <c:v>Härjedalen</c:v>
                  </c:pt>
                  <c:pt idx="2">
                    <c:v>Länet</c:v>
                  </c:pt>
                  <c:pt idx="3">
                    <c:v>Härjedalen</c:v>
                  </c:pt>
                </c:lvl>
                <c:lvl>
                  <c:pt idx="0">
                    <c:v>År 2 gy</c:v>
                  </c:pt>
                  <c:pt idx="2">
                    <c:v>Åk 9</c:v>
                  </c:pt>
                </c:lvl>
              </c:multiLvlStrCache>
            </c:multiLvlStrRef>
          </c:cat>
          <c:val>
            <c:numRef>
              <c:f>'[Kommuner CAN 2023.xlsx]Härjedalen'!$U$125:$U$128</c:f>
              <c:numCache>
                <c:formatCode>0.00</c:formatCode>
                <c:ptCount val="4"/>
                <c:pt idx="0">
                  <c:v>0.81140000000000001</c:v>
                </c:pt>
                <c:pt idx="1">
                  <c:v>1.3209</c:v>
                </c:pt>
                <c:pt idx="2">
                  <c:v>0.2271</c:v>
                </c:pt>
                <c:pt idx="3">
                  <c:v>0.6825</c:v>
                </c:pt>
              </c:numCache>
            </c:numRef>
          </c:val>
          <c:extLst>
            <c:ext xmlns:c16="http://schemas.microsoft.com/office/drawing/2014/chart" uri="{C3380CC4-5D6E-409C-BE32-E72D297353CC}">
              <c16:uniqueId val="{00000002-A3C5-4E6D-8BB4-A122014B70B0}"/>
            </c:ext>
          </c:extLst>
        </c:ser>
        <c:ser>
          <c:idx val="3"/>
          <c:order val="3"/>
          <c:tx>
            <c:strRef>
              <c:f>'[Kommuner CAN 2023.xlsx]Härjedalen'!$V$124</c:f>
              <c:strCache>
                <c:ptCount val="1"/>
                <c:pt idx="0">
                  <c:v>Folköl</c:v>
                </c:pt>
              </c:strCache>
            </c:strRef>
          </c:tx>
          <c:spPr>
            <a:solidFill>
              <a:schemeClr val="accent4"/>
            </a:solidFill>
            <a:ln>
              <a:noFill/>
            </a:ln>
            <a:effectLst/>
          </c:spPr>
          <c:invertIfNegative val="0"/>
          <c:dLbls>
            <c:dLbl>
              <c:idx val="2"/>
              <c:layout>
                <c:manualLayout>
                  <c:x val="0"/>
                  <c:y val="8.93207857556547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9B-405A-BB10-D9D21A277E52}"/>
                </c:ext>
              </c:extLst>
            </c:dLbl>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2023.xlsx]Härjedalen'!$Q$125:$R$128</c:f>
              <c:multiLvlStrCache>
                <c:ptCount val="4"/>
                <c:lvl>
                  <c:pt idx="0">
                    <c:v>Länet</c:v>
                  </c:pt>
                  <c:pt idx="1">
                    <c:v>Härjedalen</c:v>
                  </c:pt>
                  <c:pt idx="2">
                    <c:v>Länet</c:v>
                  </c:pt>
                  <c:pt idx="3">
                    <c:v>Härjedalen</c:v>
                  </c:pt>
                </c:lvl>
                <c:lvl>
                  <c:pt idx="0">
                    <c:v>År 2 gy</c:v>
                  </c:pt>
                  <c:pt idx="2">
                    <c:v>Åk 9</c:v>
                  </c:pt>
                </c:lvl>
              </c:multiLvlStrCache>
            </c:multiLvlStrRef>
          </c:cat>
          <c:val>
            <c:numRef>
              <c:f>'[Kommuner CAN 2023.xlsx]Härjedalen'!$V$125:$V$128</c:f>
              <c:numCache>
                <c:formatCode>0.00</c:formatCode>
                <c:ptCount val="4"/>
                <c:pt idx="0">
                  <c:v>0.1767</c:v>
                </c:pt>
                <c:pt idx="1">
                  <c:v>9.6000000000000002E-2</c:v>
                </c:pt>
                <c:pt idx="2">
                  <c:v>7.5499999999999998E-2</c:v>
                </c:pt>
                <c:pt idx="3">
                  <c:v>9.1999999999999998E-3</c:v>
                </c:pt>
              </c:numCache>
            </c:numRef>
          </c:val>
          <c:extLst>
            <c:ext xmlns:c16="http://schemas.microsoft.com/office/drawing/2014/chart" uri="{C3380CC4-5D6E-409C-BE32-E72D297353CC}">
              <c16:uniqueId val="{00000003-A3C5-4E6D-8BB4-A122014B70B0}"/>
            </c:ext>
          </c:extLst>
        </c:ser>
        <c:ser>
          <c:idx val="4"/>
          <c:order val="4"/>
          <c:tx>
            <c:strRef>
              <c:f>'[Kommuner CAN 2023.xlsx]Härjedalen'!$W$124</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2023.xlsx]Härjedalen'!$Q$125:$R$128</c:f>
              <c:multiLvlStrCache>
                <c:ptCount val="4"/>
                <c:lvl>
                  <c:pt idx="0">
                    <c:v>Länet</c:v>
                  </c:pt>
                  <c:pt idx="1">
                    <c:v>Härjedalen</c:v>
                  </c:pt>
                  <c:pt idx="2">
                    <c:v>Länet</c:v>
                  </c:pt>
                  <c:pt idx="3">
                    <c:v>Härjedalen</c:v>
                  </c:pt>
                </c:lvl>
                <c:lvl>
                  <c:pt idx="0">
                    <c:v>År 2 gy</c:v>
                  </c:pt>
                  <c:pt idx="2">
                    <c:v>Åk 9</c:v>
                  </c:pt>
                </c:lvl>
              </c:multiLvlStrCache>
            </c:multiLvlStrRef>
          </c:cat>
          <c:val>
            <c:numRef>
              <c:f>'[Kommuner CAN 2023.xlsx]Härjedalen'!$W$125:$W$128</c:f>
              <c:numCache>
                <c:formatCode>0.00</c:formatCode>
                <c:ptCount val="4"/>
                <c:pt idx="0">
                  <c:v>0.64910000000000001</c:v>
                </c:pt>
                <c:pt idx="1">
                  <c:v>0.9456</c:v>
                </c:pt>
                <c:pt idx="2">
                  <c:v>0.2853</c:v>
                </c:pt>
                <c:pt idx="3">
                  <c:v>0.41930000000000001</c:v>
                </c:pt>
              </c:numCache>
            </c:numRef>
          </c:val>
          <c:extLst>
            <c:ext xmlns:c16="http://schemas.microsoft.com/office/drawing/2014/chart" uri="{C3380CC4-5D6E-409C-BE32-E72D297353CC}">
              <c16:uniqueId val="{00000004-A3C5-4E6D-8BB4-A122014B70B0}"/>
            </c:ext>
          </c:extLst>
        </c:ser>
        <c:dLbls>
          <c:dLblPos val="ctr"/>
          <c:showLegendKey val="0"/>
          <c:showVal val="1"/>
          <c:showCatName val="0"/>
          <c:showSerName val="0"/>
          <c:showPercent val="0"/>
          <c:showBubbleSize val="0"/>
        </c:dLbls>
        <c:gapWidth val="150"/>
        <c:overlap val="100"/>
        <c:axId val="225689103"/>
        <c:axId val="225687663"/>
      </c:barChart>
      <c:catAx>
        <c:axId val="2256891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25687663"/>
        <c:crosses val="autoZero"/>
        <c:auto val="1"/>
        <c:lblAlgn val="ctr"/>
        <c:lblOffset val="100"/>
        <c:noMultiLvlLbl val="0"/>
      </c:catAx>
      <c:valAx>
        <c:axId val="22568766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a:t>
                </a:r>
              </a:p>
              <a:p>
                <a:pPr>
                  <a:defRPr/>
                </a:pPr>
                <a:r>
                  <a:rPr lang="sv-SE" sz="1100" b="0" i="0" u="none" strike="noStrike" kern="1200" baseline="0" dirty="0">
                    <a:solidFill>
                      <a:prstClr val="black">
                        <a:lumMod val="65000"/>
                        <a:lumOff val="35000"/>
                      </a:prstClr>
                    </a:solidFill>
                  </a:rPr>
                  <a:t>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och årskurs. </a:t>
                </a:r>
              </a:p>
            </c:rich>
          </c:tx>
          <c:layout>
            <c:manualLayout>
              <c:xMode val="edge"/>
              <c:yMode val="edge"/>
              <c:x val="0.30887993779288309"/>
              <c:y val="0.84431387042789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256891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 spelat om pengar, utifrån årskurs</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2023.xlsx]Härjedalen'!$K$241</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2023.xlsx]Härjedalen'!$J$242:$J$243</c:f>
              <c:strCache>
                <c:ptCount val="2"/>
                <c:pt idx="0">
                  <c:v>Har spelat om pengar senaste 12 månaderna</c:v>
                </c:pt>
                <c:pt idx="1">
                  <c:v>Har spelat om pengar senaste 30 dagarna</c:v>
                </c:pt>
              </c:strCache>
            </c:strRef>
          </c:cat>
          <c:val>
            <c:numRef>
              <c:f>'[Kommuner CAN 2023.xlsx]Härjedalen'!$K$242:$K$243</c:f>
              <c:numCache>
                <c:formatCode>0</c:formatCode>
                <c:ptCount val="2"/>
                <c:pt idx="0">
                  <c:v>10.1</c:v>
                </c:pt>
                <c:pt idx="1">
                  <c:v>5.8</c:v>
                </c:pt>
              </c:numCache>
            </c:numRef>
          </c:val>
          <c:extLst>
            <c:ext xmlns:c16="http://schemas.microsoft.com/office/drawing/2014/chart" uri="{C3380CC4-5D6E-409C-BE32-E72D297353CC}">
              <c16:uniqueId val="{00000000-936A-49A8-9DEF-8F9DB5E3678A}"/>
            </c:ext>
          </c:extLst>
        </c:ser>
        <c:ser>
          <c:idx val="1"/>
          <c:order val="1"/>
          <c:tx>
            <c:strRef>
              <c:f>'[Kommuner CAN 2023.xlsx]Härjedalen'!$L$241</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2023.xlsx]Härjedalen'!$J$242:$J$243</c:f>
              <c:strCache>
                <c:ptCount val="2"/>
                <c:pt idx="0">
                  <c:v>Har spelat om pengar senaste 12 månaderna</c:v>
                </c:pt>
                <c:pt idx="1">
                  <c:v>Har spelat om pengar senaste 30 dagarna</c:v>
                </c:pt>
              </c:strCache>
            </c:strRef>
          </c:cat>
          <c:val>
            <c:numRef>
              <c:f>'[Kommuner CAN 2023.xlsx]Härjedalen'!$L$242:$L$243</c:f>
              <c:numCache>
                <c:formatCode>0</c:formatCode>
                <c:ptCount val="2"/>
                <c:pt idx="0">
                  <c:v>14.6</c:v>
                </c:pt>
                <c:pt idx="1">
                  <c:v>8.3000000000000007</c:v>
                </c:pt>
              </c:numCache>
            </c:numRef>
          </c:val>
          <c:extLst>
            <c:ext xmlns:c16="http://schemas.microsoft.com/office/drawing/2014/chart" uri="{C3380CC4-5D6E-409C-BE32-E72D297353CC}">
              <c16:uniqueId val="{00000001-936A-49A8-9DEF-8F9DB5E3678A}"/>
            </c:ext>
          </c:extLst>
        </c:ser>
        <c:dLbls>
          <c:dLblPos val="outEnd"/>
          <c:showLegendKey val="0"/>
          <c:showVal val="1"/>
          <c:showCatName val="0"/>
          <c:showSerName val="0"/>
          <c:showPercent val="0"/>
          <c:showBubbleSize val="0"/>
        </c:dLbls>
        <c:gapWidth val="219"/>
        <c:overlap val="-27"/>
        <c:axId val="2048626783"/>
        <c:axId val="2048632063"/>
      </c:barChart>
      <c:catAx>
        <c:axId val="2048626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8632063"/>
        <c:crosses val="autoZero"/>
        <c:auto val="1"/>
        <c:lblAlgn val="ctr"/>
        <c:lblOffset val="100"/>
        <c:noMultiLvlLbl val="0"/>
      </c:catAx>
      <c:valAx>
        <c:axId val="2048632063"/>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8626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0"/>
          <c:tx>
            <c:strRef>
              <c:f>Härjedalen!$M$264</c:f>
              <c:strCache>
                <c:ptCount val="1"/>
                <c:pt idx="0">
                  <c:v>Härjedalen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Härjedalen!$K$265:$K$270</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Härjedalen!$M$265:$M$270</c:f>
              <c:numCache>
                <c:formatCode>General</c:formatCode>
                <c:ptCount val="6"/>
                <c:pt idx="0" formatCode="0">
                  <c:v>0</c:v>
                </c:pt>
                <c:pt idx="1">
                  <c:v>0</c:v>
                </c:pt>
                <c:pt idx="2" formatCode="0">
                  <c:v>17.399999999999999</c:v>
                </c:pt>
                <c:pt idx="3" formatCode="0">
                  <c:v>30.4</c:v>
                </c:pt>
                <c:pt idx="4" formatCode="0">
                  <c:v>15.9</c:v>
                </c:pt>
                <c:pt idx="5" formatCode="0">
                  <c:v>13</c:v>
                </c:pt>
              </c:numCache>
            </c:numRef>
          </c:val>
          <c:extLst>
            <c:ext xmlns:c16="http://schemas.microsoft.com/office/drawing/2014/chart" uri="{C3380CC4-5D6E-409C-BE32-E72D297353CC}">
              <c16:uniqueId val="{00000000-089F-4A78-9652-04066EEA5001}"/>
            </c:ext>
          </c:extLst>
        </c:ser>
        <c:dLbls>
          <c:dLblPos val="outEnd"/>
          <c:showLegendKey val="0"/>
          <c:showVal val="1"/>
          <c:showCatName val="0"/>
          <c:showSerName val="0"/>
          <c:showPercent val="0"/>
          <c:showBubbleSize val="0"/>
        </c:dLbls>
        <c:gapWidth val="182"/>
        <c:axId val="1652423072"/>
        <c:axId val="1652425472"/>
      </c:barChart>
      <c:catAx>
        <c:axId val="1652423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52425472"/>
        <c:crosses val="autoZero"/>
        <c:auto val="1"/>
        <c:lblAlgn val="ctr"/>
        <c:lblOffset val="100"/>
        <c:noMultiLvlLbl val="0"/>
      </c:catAx>
      <c:valAx>
        <c:axId val="1652425472"/>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52423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år 2 på gymnasiet som inom 24 timmar kan få tag på…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2023.xlsx]Härjedalen'!$T$325</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2023.xlsx]Härjedalen'!$S$326:$S$330</c:f>
              <c:strCache>
                <c:ptCount val="5"/>
                <c:pt idx="0">
                  <c:v>Anabola steroider </c:v>
                </c:pt>
                <c:pt idx="1">
                  <c:v>Hasch/marijuana </c:v>
                </c:pt>
                <c:pt idx="2">
                  <c:v>Cigaretter </c:v>
                </c:pt>
                <c:pt idx="3">
                  <c:v>Alkohol starkare än 3,5 %</c:v>
                </c:pt>
                <c:pt idx="4">
                  <c:v>Folköl</c:v>
                </c:pt>
              </c:strCache>
            </c:strRef>
          </c:cat>
          <c:val>
            <c:numRef>
              <c:f>'[Kommuner CAN 2023.xlsx]Härjedalen'!$T$326:$T$330</c:f>
              <c:numCache>
                <c:formatCode>0</c:formatCode>
                <c:ptCount val="5"/>
                <c:pt idx="0">
                  <c:v>5</c:v>
                </c:pt>
                <c:pt idx="1">
                  <c:v>18.8</c:v>
                </c:pt>
                <c:pt idx="2">
                  <c:v>65.900000000000006</c:v>
                </c:pt>
                <c:pt idx="3">
                  <c:v>59.5</c:v>
                </c:pt>
                <c:pt idx="4">
                  <c:v>65.900000000000006</c:v>
                </c:pt>
              </c:numCache>
            </c:numRef>
          </c:val>
          <c:extLst>
            <c:ext xmlns:c16="http://schemas.microsoft.com/office/drawing/2014/chart" uri="{C3380CC4-5D6E-409C-BE32-E72D297353CC}">
              <c16:uniqueId val="{00000000-1835-44C6-98C8-36D127514B71}"/>
            </c:ext>
          </c:extLst>
        </c:ser>
        <c:ser>
          <c:idx val="1"/>
          <c:order val="1"/>
          <c:tx>
            <c:strRef>
              <c:f>'[Kommuner CAN 2023.xlsx]Härjedalen'!$U$325</c:f>
              <c:strCache>
                <c:ptCount val="1"/>
                <c:pt idx="0">
                  <c:v>Härjedalen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2023.xlsx]Härjedalen'!$S$326:$S$330</c:f>
              <c:strCache>
                <c:ptCount val="5"/>
                <c:pt idx="0">
                  <c:v>Anabola steroider </c:v>
                </c:pt>
                <c:pt idx="1">
                  <c:v>Hasch/marijuana </c:v>
                </c:pt>
                <c:pt idx="2">
                  <c:v>Cigaretter </c:v>
                </c:pt>
                <c:pt idx="3">
                  <c:v>Alkohol starkare än 3,5 %</c:v>
                </c:pt>
                <c:pt idx="4">
                  <c:v>Folköl</c:v>
                </c:pt>
              </c:strCache>
            </c:strRef>
          </c:cat>
          <c:val>
            <c:numRef>
              <c:f>'[Kommuner CAN 2023.xlsx]Härjedalen'!$U$326:$U$330</c:f>
              <c:numCache>
                <c:formatCode>0</c:formatCode>
                <c:ptCount val="5"/>
                <c:pt idx="0">
                  <c:v>2.1</c:v>
                </c:pt>
                <c:pt idx="1">
                  <c:v>4.2</c:v>
                </c:pt>
                <c:pt idx="2">
                  <c:v>60.4</c:v>
                </c:pt>
                <c:pt idx="3">
                  <c:v>56.3</c:v>
                </c:pt>
                <c:pt idx="4">
                  <c:v>60.4</c:v>
                </c:pt>
              </c:numCache>
            </c:numRef>
          </c:val>
          <c:extLst>
            <c:ext xmlns:c16="http://schemas.microsoft.com/office/drawing/2014/chart" uri="{C3380CC4-5D6E-409C-BE32-E72D297353CC}">
              <c16:uniqueId val="{00000001-1835-44C6-98C8-36D127514B71}"/>
            </c:ext>
          </c:extLst>
        </c:ser>
        <c:dLbls>
          <c:dLblPos val="outEnd"/>
          <c:showLegendKey val="0"/>
          <c:showVal val="1"/>
          <c:showCatName val="0"/>
          <c:showSerName val="0"/>
          <c:showPercent val="0"/>
          <c:showBubbleSize val="0"/>
        </c:dLbls>
        <c:gapWidth val="182"/>
        <c:axId val="367523792"/>
        <c:axId val="367528592"/>
      </c:barChart>
      <c:catAx>
        <c:axId val="367523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367528592"/>
        <c:crosses val="autoZero"/>
        <c:auto val="1"/>
        <c:lblAlgn val="ctr"/>
        <c:lblOffset val="100"/>
        <c:noMultiLvlLbl val="0"/>
      </c:catAx>
      <c:valAx>
        <c:axId val="36752859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36752379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årskurs 9 som inom</a:t>
            </a:r>
            <a:r>
              <a:rPr lang="sv-SE" baseline="0" dirty="0"/>
              <a:t> 24 timmar kan få tag på…</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2023.xlsx]Härjedalen'!$I$325</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2023.xlsx]Härjedalen'!$H$326:$H$330</c:f>
              <c:strCache>
                <c:ptCount val="5"/>
                <c:pt idx="0">
                  <c:v>Anabola steroider </c:v>
                </c:pt>
                <c:pt idx="1">
                  <c:v>Hasch/marijuana </c:v>
                </c:pt>
                <c:pt idx="2">
                  <c:v>Cigaretter </c:v>
                </c:pt>
                <c:pt idx="3">
                  <c:v>Alkohol starkare än 3,5 %</c:v>
                </c:pt>
                <c:pt idx="4">
                  <c:v>Folköl</c:v>
                </c:pt>
              </c:strCache>
            </c:strRef>
          </c:cat>
          <c:val>
            <c:numRef>
              <c:f>'[Kommuner CAN 2023.xlsx]Härjedalen'!$I$326:$I$330</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753D-40C4-AE8D-DDFCF3A845FC}"/>
            </c:ext>
          </c:extLst>
        </c:ser>
        <c:ser>
          <c:idx val="1"/>
          <c:order val="1"/>
          <c:tx>
            <c:strRef>
              <c:f>'[Kommuner CAN 2023.xlsx]Härjedalen'!$J$325</c:f>
              <c:strCache>
                <c:ptCount val="1"/>
                <c:pt idx="0">
                  <c:v>Härjedalen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2023.xlsx]Härjedalen'!$H$326:$H$330</c:f>
              <c:strCache>
                <c:ptCount val="5"/>
                <c:pt idx="0">
                  <c:v>Anabola steroider </c:v>
                </c:pt>
                <c:pt idx="1">
                  <c:v>Hasch/marijuana </c:v>
                </c:pt>
                <c:pt idx="2">
                  <c:v>Cigaretter </c:v>
                </c:pt>
                <c:pt idx="3">
                  <c:v>Alkohol starkare än 3,5 %</c:v>
                </c:pt>
                <c:pt idx="4">
                  <c:v>Folköl</c:v>
                </c:pt>
              </c:strCache>
            </c:strRef>
          </c:cat>
          <c:val>
            <c:numRef>
              <c:f>'[Kommuner CAN 2023.xlsx]Härjedalen'!$J$326:$J$330</c:f>
              <c:numCache>
                <c:formatCode>0</c:formatCode>
                <c:ptCount val="5"/>
                <c:pt idx="0">
                  <c:v>0</c:v>
                </c:pt>
                <c:pt idx="1">
                  <c:v>5.8</c:v>
                </c:pt>
                <c:pt idx="2">
                  <c:v>46.4</c:v>
                </c:pt>
                <c:pt idx="3">
                  <c:v>39.1</c:v>
                </c:pt>
                <c:pt idx="4">
                  <c:v>37.700000000000003</c:v>
                </c:pt>
              </c:numCache>
            </c:numRef>
          </c:val>
          <c:extLst>
            <c:ext xmlns:c16="http://schemas.microsoft.com/office/drawing/2014/chart" uri="{C3380CC4-5D6E-409C-BE32-E72D297353CC}">
              <c16:uniqueId val="{00000001-753D-40C4-AE8D-DDFCF3A845FC}"/>
            </c:ext>
          </c:extLst>
        </c:ser>
        <c:dLbls>
          <c:dLblPos val="outEnd"/>
          <c:showLegendKey val="0"/>
          <c:showVal val="1"/>
          <c:showCatName val="0"/>
          <c:showSerName val="0"/>
          <c:showPercent val="0"/>
          <c:showBubbleSize val="0"/>
        </c:dLbls>
        <c:gapWidth val="182"/>
        <c:axId val="1108271088"/>
        <c:axId val="1108270608"/>
      </c:barChart>
      <c:catAx>
        <c:axId val="110827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8270608"/>
        <c:crosses val="autoZero"/>
        <c:auto val="1"/>
        <c:lblAlgn val="ctr"/>
        <c:lblOffset val="100"/>
        <c:noMultiLvlLbl val="0"/>
      </c:catAx>
      <c:valAx>
        <c:axId val="110827060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82710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Härjedalens kommun, fördelat på årskurs, som upplever att det är låg risk att människor skadar sig när de…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1"/>
          <c:tx>
            <c:strRef>
              <c:f>'[Kommuner CAN 2023.xlsx]Härjedalen'!$V$390</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2023.xlsx]Härjedalen'!$T$391:$T$397</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2023.xlsx]Härjedalen'!$V$391:$V$397</c:f>
              <c:numCache>
                <c:formatCode>0</c:formatCode>
                <c:ptCount val="7"/>
                <c:pt idx="0">
                  <c:v>20.8</c:v>
                </c:pt>
                <c:pt idx="1">
                  <c:v>12.5</c:v>
                </c:pt>
                <c:pt idx="2">
                  <c:v>18.8</c:v>
                </c:pt>
                <c:pt idx="3">
                  <c:v>45.8</c:v>
                </c:pt>
                <c:pt idx="4">
                  <c:v>20.8</c:v>
                </c:pt>
                <c:pt idx="5">
                  <c:v>43.8</c:v>
                </c:pt>
                <c:pt idx="6">
                  <c:v>20.8</c:v>
                </c:pt>
              </c:numCache>
            </c:numRef>
          </c:val>
          <c:extLst>
            <c:ext xmlns:c16="http://schemas.microsoft.com/office/drawing/2014/chart" uri="{C3380CC4-5D6E-409C-BE32-E72D297353CC}">
              <c16:uniqueId val="{00000000-65E8-49E4-9E8C-3E984726C53B}"/>
            </c:ext>
          </c:extLst>
        </c:ser>
        <c:ser>
          <c:idx val="2"/>
          <c:order val="2"/>
          <c:tx>
            <c:strRef>
              <c:f>'[Kommuner CAN 2023.xlsx]Härjedalen'!$W$390</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2023.xlsx]Härjedalen'!$T$391:$T$397</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2023.xlsx]Härjedalen'!$W$391:$W$397</c:f>
              <c:numCache>
                <c:formatCode>0</c:formatCode>
                <c:ptCount val="7"/>
                <c:pt idx="0">
                  <c:v>34.799999999999997</c:v>
                </c:pt>
                <c:pt idx="1">
                  <c:v>20.3</c:v>
                </c:pt>
                <c:pt idx="2" formatCode="General">
                  <c:v>29</c:v>
                </c:pt>
                <c:pt idx="3">
                  <c:v>43.5</c:v>
                </c:pt>
                <c:pt idx="4">
                  <c:v>26.1</c:v>
                </c:pt>
                <c:pt idx="5">
                  <c:v>40.6</c:v>
                </c:pt>
                <c:pt idx="6">
                  <c:v>18.8</c:v>
                </c:pt>
              </c:numCache>
            </c:numRef>
          </c:val>
          <c:extLst>
            <c:ext xmlns:c16="http://schemas.microsoft.com/office/drawing/2014/chart" uri="{C3380CC4-5D6E-409C-BE32-E72D297353CC}">
              <c16:uniqueId val="{00000001-65E8-49E4-9E8C-3E984726C53B}"/>
            </c:ext>
          </c:extLst>
        </c:ser>
        <c:dLbls>
          <c:dLblPos val="outEnd"/>
          <c:showLegendKey val="0"/>
          <c:showVal val="1"/>
          <c:showCatName val="0"/>
          <c:showSerName val="0"/>
          <c:showPercent val="0"/>
          <c:showBubbleSize val="0"/>
        </c:dLbls>
        <c:gapWidth val="182"/>
        <c:axId val="163965008"/>
        <c:axId val="163965968"/>
        <c:extLst>
          <c:ext xmlns:c15="http://schemas.microsoft.com/office/drawing/2012/chart" uri="{02D57815-91ED-43cb-92C2-25804820EDAC}">
            <c15:filteredBarSeries>
              <c15:ser>
                <c:idx val="0"/>
                <c:order val="0"/>
                <c:tx>
                  <c:strRef>
                    <c:extLst>
                      <c:ext uri="{02D57815-91ED-43cb-92C2-25804820EDAC}">
                        <c15:formulaRef>
                          <c15:sqref>'[Kommuner CAN 2023.xlsx]Härjedalen'!$U$390</c15:sqref>
                        </c15:formulaRef>
                      </c:ext>
                    </c:extLst>
                    <c:strCache>
                      <c:ptCount val="1"/>
                      <c:pt idx="0">
                        <c:v>Länet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2023.xlsx]Härjedalen'!$T$391:$T$397</c15:sqref>
                        </c15:formulaRef>
                      </c:ext>
                    </c:extLst>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extLst>
                      <c:ext uri="{02D57815-91ED-43cb-92C2-25804820EDAC}">
                        <c15:formulaRef>
                          <c15:sqref>'[Kommuner CAN 2023.xlsx]Härjedalen'!$U$391:$U$397</c15:sqref>
                        </c15:formulaRef>
                      </c:ext>
                    </c:extLst>
                    <c:numCache>
                      <c:formatCode>0</c:formatCode>
                      <c:ptCount val="7"/>
                      <c:pt idx="0">
                        <c:v>38.6</c:v>
                      </c:pt>
                      <c:pt idx="1">
                        <c:v>17.399999999999999</c:v>
                      </c:pt>
                      <c:pt idx="2">
                        <c:v>29.6</c:v>
                      </c:pt>
                      <c:pt idx="3">
                        <c:v>47.3</c:v>
                      </c:pt>
                      <c:pt idx="4">
                        <c:v>24.3</c:v>
                      </c:pt>
                      <c:pt idx="5">
                        <c:v>33.5</c:v>
                      </c:pt>
                      <c:pt idx="6">
                        <c:v>21.3</c:v>
                      </c:pt>
                    </c:numCache>
                  </c:numRef>
                </c:val>
                <c:extLst>
                  <c:ext xmlns:c16="http://schemas.microsoft.com/office/drawing/2014/chart" uri="{C3380CC4-5D6E-409C-BE32-E72D297353CC}">
                    <c16:uniqueId val="{00000002-65E8-49E4-9E8C-3E984726C53B}"/>
                  </c:ext>
                </c:extLst>
              </c15:ser>
            </c15:filteredBarSeries>
          </c:ext>
        </c:extLst>
      </c:barChart>
      <c:catAx>
        <c:axId val="163965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3965968"/>
        <c:crosses val="autoZero"/>
        <c:auto val="1"/>
        <c:lblAlgn val="ctr"/>
        <c:lblOffset val="100"/>
        <c:noMultiLvlLbl val="0"/>
      </c:catAx>
      <c:valAx>
        <c:axId val="163965968"/>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a:t>
                </a:r>
                <a:r>
                  <a:rPr lang="sv-SE" baseline="0" dirty="0"/>
                  <a:t> procent</a:t>
                </a:r>
                <a:endParaRPr lang="sv-SE" dirty="0"/>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3965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gymnasiet som har …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Härjedalen!$AA$125</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Härjedalen!$AB$124:$AC$124</c:f>
              <c:strCache>
                <c:ptCount val="2"/>
                <c:pt idx="0">
                  <c:v>Druckit alkohol senaste 12 månaderna</c:v>
                </c:pt>
                <c:pt idx="1">
                  <c:v>Intensivkonsumtion någon gång per månad eller oftare</c:v>
                </c:pt>
              </c:strCache>
            </c:strRef>
          </c:cat>
          <c:val>
            <c:numRef>
              <c:f>Härjedalen!$AB$125:$AC$125</c:f>
              <c:numCache>
                <c:formatCode>0</c:formatCode>
                <c:ptCount val="2"/>
                <c:pt idx="0">
                  <c:v>46.4</c:v>
                </c:pt>
                <c:pt idx="1">
                  <c:v>8.6999999999999993</c:v>
                </c:pt>
              </c:numCache>
            </c:numRef>
          </c:val>
          <c:extLst>
            <c:ext xmlns:c16="http://schemas.microsoft.com/office/drawing/2014/chart" uri="{C3380CC4-5D6E-409C-BE32-E72D297353CC}">
              <c16:uniqueId val="{00000000-5B39-4926-A157-FE0C43D68FA3}"/>
            </c:ext>
          </c:extLst>
        </c:ser>
        <c:ser>
          <c:idx val="1"/>
          <c:order val="1"/>
          <c:tx>
            <c:strRef>
              <c:f>Härjedalen!$AA$126</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Härjedalen!$AB$124:$AC$124</c:f>
              <c:strCache>
                <c:ptCount val="2"/>
                <c:pt idx="0">
                  <c:v>Druckit alkohol senaste 12 månaderna</c:v>
                </c:pt>
                <c:pt idx="1">
                  <c:v>Intensivkonsumtion någon gång per månad eller oftare</c:v>
                </c:pt>
              </c:strCache>
            </c:strRef>
          </c:cat>
          <c:val>
            <c:numRef>
              <c:f>Härjedalen!$AB$126:$AC$126</c:f>
              <c:numCache>
                <c:formatCode>0</c:formatCode>
                <c:ptCount val="2"/>
                <c:pt idx="0">
                  <c:v>77.099999999999994</c:v>
                </c:pt>
                <c:pt idx="1">
                  <c:v>12.5</c:v>
                </c:pt>
              </c:numCache>
            </c:numRef>
          </c:val>
          <c:extLst>
            <c:ext xmlns:c16="http://schemas.microsoft.com/office/drawing/2014/chart" uri="{C3380CC4-5D6E-409C-BE32-E72D297353CC}">
              <c16:uniqueId val="{00000001-5B39-4926-A157-FE0C43D68FA3}"/>
            </c:ext>
          </c:extLst>
        </c:ser>
        <c:dLbls>
          <c:dLblPos val="outEnd"/>
          <c:showLegendKey val="0"/>
          <c:showVal val="1"/>
          <c:showCatName val="0"/>
          <c:showSerName val="0"/>
          <c:showPercent val="0"/>
          <c:showBubbleSize val="0"/>
        </c:dLbls>
        <c:gapWidth val="219"/>
        <c:overlap val="-27"/>
        <c:axId val="1281139967"/>
        <c:axId val="1281136127"/>
      </c:barChart>
      <c:catAx>
        <c:axId val="1281139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1136127"/>
        <c:crosses val="autoZero"/>
        <c:auto val="1"/>
        <c:lblAlgn val="ctr"/>
        <c:lblOffset val="100"/>
        <c:noMultiLvlLbl val="0"/>
      </c:catAx>
      <c:valAx>
        <c:axId val="128113612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1139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2023.xlsx]Härjedalen'!$V$440</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2023.xlsx]Härjedalen'!$U$441:$U$445</c:f>
              <c:strCache>
                <c:ptCount val="5"/>
                <c:pt idx="0">
                  <c:v>Röker hasch eller marjijuana</c:v>
                </c:pt>
                <c:pt idx="1">
                  <c:v>Snusar</c:v>
                </c:pt>
                <c:pt idx="2">
                  <c:v>Röker cigaretter</c:v>
                </c:pt>
                <c:pt idx="3">
                  <c:v>Dricker mig berusad</c:v>
                </c:pt>
                <c:pt idx="4">
                  <c:v>Dricker alkohol</c:v>
                </c:pt>
              </c:strCache>
            </c:strRef>
          </c:cat>
          <c:val>
            <c:numRef>
              <c:f>'[Kommuner CAN 2023.xlsx]Härjedalen'!$V$441:$V$445</c:f>
              <c:numCache>
                <c:formatCode>0</c:formatCode>
                <c:ptCount val="5"/>
                <c:pt idx="0" formatCode="General">
                  <c:v>100</c:v>
                </c:pt>
                <c:pt idx="1">
                  <c:v>77.099999999999994</c:v>
                </c:pt>
                <c:pt idx="2">
                  <c:v>100</c:v>
                </c:pt>
                <c:pt idx="3">
                  <c:v>64.599999999999994</c:v>
                </c:pt>
                <c:pt idx="4">
                  <c:v>45.8</c:v>
                </c:pt>
              </c:numCache>
            </c:numRef>
          </c:val>
          <c:extLst>
            <c:ext xmlns:c16="http://schemas.microsoft.com/office/drawing/2014/chart" uri="{C3380CC4-5D6E-409C-BE32-E72D297353CC}">
              <c16:uniqueId val="{00000000-7C9E-42EC-BAA4-06FA0B45EE7D}"/>
            </c:ext>
          </c:extLst>
        </c:ser>
        <c:ser>
          <c:idx val="1"/>
          <c:order val="1"/>
          <c:tx>
            <c:strRef>
              <c:f>'[Kommuner CAN 2023.xlsx]Härjedalen'!$W$440</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2023.xlsx]Härjedalen'!$U$441:$U$445</c:f>
              <c:strCache>
                <c:ptCount val="5"/>
                <c:pt idx="0">
                  <c:v>Röker hasch eller marjijuana</c:v>
                </c:pt>
                <c:pt idx="1">
                  <c:v>Snusar</c:v>
                </c:pt>
                <c:pt idx="2">
                  <c:v>Röker cigaretter</c:v>
                </c:pt>
                <c:pt idx="3">
                  <c:v>Dricker mig berusad</c:v>
                </c:pt>
                <c:pt idx="4">
                  <c:v>Dricker alkohol</c:v>
                </c:pt>
              </c:strCache>
            </c:strRef>
          </c:cat>
          <c:val>
            <c:numRef>
              <c:f>'[Kommuner CAN 2023.xlsx]Härjedalen'!$W$441:$W$445</c:f>
              <c:numCache>
                <c:formatCode>0</c:formatCode>
                <c:ptCount val="5"/>
                <c:pt idx="0">
                  <c:v>97.1</c:v>
                </c:pt>
                <c:pt idx="1">
                  <c:v>87</c:v>
                </c:pt>
                <c:pt idx="2">
                  <c:v>95.7</c:v>
                </c:pt>
                <c:pt idx="3">
                  <c:v>92.8</c:v>
                </c:pt>
                <c:pt idx="4">
                  <c:v>91.3</c:v>
                </c:pt>
              </c:numCache>
            </c:numRef>
          </c:val>
          <c:extLst>
            <c:ext xmlns:c16="http://schemas.microsoft.com/office/drawing/2014/chart" uri="{C3380CC4-5D6E-409C-BE32-E72D297353CC}">
              <c16:uniqueId val="{00000001-7C9E-42EC-BAA4-06FA0B45EE7D}"/>
            </c:ext>
          </c:extLst>
        </c:ser>
        <c:dLbls>
          <c:dLblPos val="outEnd"/>
          <c:showLegendKey val="0"/>
          <c:showVal val="1"/>
          <c:showCatName val="0"/>
          <c:showSerName val="0"/>
          <c:showPercent val="0"/>
          <c:showBubbleSize val="0"/>
        </c:dLbls>
        <c:gapWidth val="182"/>
        <c:axId val="1286542575"/>
        <c:axId val="1286535375"/>
      </c:barChart>
      <c:catAx>
        <c:axId val="12865425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35375"/>
        <c:crosses val="autoZero"/>
        <c:auto val="1"/>
        <c:lblAlgn val="ctr"/>
        <c:lblOffset val="100"/>
        <c:noMultiLvlLbl val="0"/>
      </c:catAx>
      <c:valAx>
        <c:axId val="128653537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4257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åk 9 respektive år 2 på gymnasiet som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Härjedalen!$K$485</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Härjedalen!$J$486:$J$489</c:f>
              <c:strCache>
                <c:ptCount val="4"/>
                <c:pt idx="0">
                  <c:v>Vanligtvis nöjd med sin hälsa</c:v>
                </c:pt>
                <c:pt idx="1">
                  <c:v>Vanligtvis nöjd med sig själv</c:v>
                </c:pt>
                <c:pt idx="2">
                  <c:v>Trivs bra i skolan</c:v>
                </c:pt>
                <c:pt idx="3">
                  <c:v>Skolkar ofta</c:v>
                </c:pt>
              </c:strCache>
            </c:strRef>
          </c:cat>
          <c:val>
            <c:numRef>
              <c:f>Härjedalen!$K$486:$K$489</c:f>
              <c:numCache>
                <c:formatCode>0</c:formatCode>
                <c:ptCount val="4"/>
                <c:pt idx="0">
                  <c:v>66.7</c:v>
                </c:pt>
                <c:pt idx="1">
                  <c:v>55.1</c:v>
                </c:pt>
                <c:pt idx="2">
                  <c:v>68.099999999999994</c:v>
                </c:pt>
                <c:pt idx="3">
                  <c:v>13</c:v>
                </c:pt>
              </c:numCache>
            </c:numRef>
          </c:val>
          <c:extLst>
            <c:ext xmlns:c16="http://schemas.microsoft.com/office/drawing/2014/chart" uri="{C3380CC4-5D6E-409C-BE32-E72D297353CC}">
              <c16:uniqueId val="{00000000-379B-4F42-AA39-D694BF8BCF54}"/>
            </c:ext>
          </c:extLst>
        </c:ser>
        <c:ser>
          <c:idx val="1"/>
          <c:order val="1"/>
          <c:tx>
            <c:strRef>
              <c:f>Härjedalen!$L$485</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Härjedalen!$J$486:$J$489</c:f>
              <c:strCache>
                <c:ptCount val="4"/>
                <c:pt idx="0">
                  <c:v>Vanligtvis nöjd med sin hälsa</c:v>
                </c:pt>
                <c:pt idx="1">
                  <c:v>Vanligtvis nöjd med sig själv</c:v>
                </c:pt>
                <c:pt idx="2">
                  <c:v>Trivs bra i skolan</c:v>
                </c:pt>
                <c:pt idx="3">
                  <c:v>Skolkar ofta</c:v>
                </c:pt>
              </c:strCache>
            </c:strRef>
          </c:cat>
          <c:val>
            <c:numRef>
              <c:f>Härjedalen!$L$486:$L$489</c:f>
              <c:numCache>
                <c:formatCode>0</c:formatCode>
                <c:ptCount val="4"/>
                <c:pt idx="0">
                  <c:v>72.900000000000006</c:v>
                </c:pt>
                <c:pt idx="1">
                  <c:v>60.4</c:v>
                </c:pt>
                <c:pt idx="2">
                  <c:v>81.3</c:v>
                </c:pt>
                <c:pt idx="3">
                  <c:v>18.8</c:v>
                </c:pt>
              </c:numCache>
            </c:numRef>
          </c:val>
          <c:extLst>
            <c:ext xmlns:c16="http://schemas.microsoft.com/office/drawing/2014/chart" uri="{C3380CC4-5D6E-409C-BE32-E72D297353CC}">
              <c16:uniqueId val="{00000001-379B-4F42-AA39-D694BF8BCF54}"/>
            </c:ext>
          </c:extLst>
        </c:ser>
        <c:dLbls>
          <c:dLblPos val="outEnd"/>
          <c:showLegendKey val="0"/>
          <c:showVal val="1"/>
          <c:showCatName val="0"/>
          <c:showSerName val="0"/>
          <c:showPercent val="0"/>
          <c:showBubbleSize val="0"/>
        </c:dLbls>
        <c:gapWidth val="219"/>
        <c:overlap val="-27"/>
        <c:axId val="1602043920"/>
        <c:axId val="1602049680"/>
      </c:barChart>
      <c:catAx>
        <c:axId val="160204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2049680"/>
        <c:crosses val="autoZero"/>
        <c:auto val="1"/>
        <c:lblAlgn val="ctr"/>
        <c:lblOffset val="100"/>
        <c:noMultiLvlLbl val="0"/>
      </c:catAx>
      <c:valAx>
        <c:axId val="1602049680"/>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2043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'Åk 9'!$P$642</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9'!$Q$641:$U$641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9'!$Q$642:$U$642</c:f>
              <c:numCache>
                <c:formatCode>0</c:formatCode>
                <c:ptCount val="5"/>
                <c:pt idx="0">
                  <c:v>24.6</c:v>
                </c:pt>
                <c:pt idx="1">
                  <c:v>52.2</c:v>
                </c:pt>
                <c:pt idx="2">
                  <c:v>24.6</c:v>
                </c:pt>
                <c:pt idx="3">
                  <c:v>79.7</c:v>
                </c:pt>
                <c:pt idx="4">
                  <c:v>87</c:v>
                </c:pt>
              </c:numCache>
            </c:numRef>
          </c:val>
          <c:extLst>
            <c:ext xmlns:c16="http://schemas.microsoft.com/office/drawing/2014/chart" uri="{C3380CC4-5D6E-409C-BE32-E72D297353CC}">
              <c16:uniqueId val="{00000000-55D7-4C31-8EFB-2A348A724B37}"/>
            </c:ext>
          </c:extLst>
        </c:ser>
        <c:ser>
          <c:idx val="1"/>
          <c:order val="1"/>
          <c:tx>
            <c:strRef>
              <c:f>'Åk 9'!$P$643</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9'!$Q$641:$U$641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9'!$Q$643:$U$643</c:f>
              <c:numCache>
                <c:formatCode>0</c:formatCode>
                <c:ptCount val="5"/>
                <c:pt idx="0">
                  <c:v>43.8</c:v>
                </c:pt>
                <c:pt idx="1">
                  <c:v>58.3</c:v>
                </c:pt>
                <c:pt idx="2">
                  <c:v>18.8</c:v>
                </c:pt>
                <c:pt idx="3">
                  <c:v>91.7</c:v>
                </c:pt>
                <c:pt idx="4">
                  <c:v>87.5</c:v>
                </c:pt>
              </c:numCache>
            </c:numRef>
          </c:val>
          <c:extLst>
            <c:ext xmlns:c16="http://schemas.microsoft.com/office/drawing/2014/chart" uri="{C3380CC4-5D6E-409C-BE32-E72D297353CC}">
              <c16:uniqueId val="{00000001-55D7-4C31-8EFB-2A348A724B37}"/>
            </c:ext>
          </c:extLst>
        </c:ser>
        <c:dLbls>
          <c:dLblPos val="outEnd"/>
          <c:showLegendKey val="0"/>
          <c:showVal val="1"/>
          <c:showCatName val="0"/>
          <c:showSerName val="0"/>
          <c:showPercent val="0"/>
          <c:showBubbleSize val="0"/>
        </c:dLbls>
        <c:gapWidth val="219"/>
        <c:overlap val="-27"/>
        <c:axId val="2001516015"/>
        <c:axId val="2001515055"/>
      </c:barChart>
      <c:catAx>
        <c:axId val="2001516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01515055"/>
        <c:crosses val="autoZero"/>
        <c:auto val="1"/>
        <c:lblAlgn val="ctr"/>
        <c:lblOffset val="100"/>
        <c:noMultiLvlLbl val="0"/>
      </c:catAx>
      <c:valAx>
        <c:axId val="20015150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01516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 9 respektive</a:t>
            </a:r>
            <a:r>
              <a:rPr lang="sv-SE" baseline="0" dirty="0"/>
              <a:t> år 2 på gymnasiet som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2023.xlsx]Härjedalen'!$U$161</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2023.xlsx]Härjedalen'!$T$162:$T$165</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'[Kommuner CAN 2023.xlsx]Härjedalen'!$U$162:$U$165</c:f>
              <c:numCache>
                <c:formatCode>0</c:formatCode>
                <c:ptCount val="4"/>
                <c:pt idx="0">
                  <c:v>5.8</c:v>
                </c:pt>
                <c:pt idx="1">
                  <c:v>1.5</c:v>
                </c:pt>
                <c:pt idx="2">
                  <c:v>0</c:v>
                </c:pt>
                <c:pt idx="3">
                  <c:v>4.3</c:v>
                </c:pt>
              </c:numCache>
            </c:numRef>
          </c:val>
          <c:extLst>
            <c:ext xmlns:c16="http://schemas.microsoft.com/office/drawing/2014/chart" uri="{C3380CC4-5D6E-409C-BE32-E72D297353CC}">
              <c16:uniqueId val="{00000000-DA6E-4EAE-9C90-3BA95699C62C}"/>
            </c:ext>
          </c:extLst>
        </c:ser>
        <c:ser>
          <c:idx val="1"/>
          <c:order val="1"/>
          <c:tx>
            <c:strRef>
              <c:f>'[Kommuner CAN 2023.xlsx]Härjedalen'!$V$161</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2023.xlsx]Härjedalen'!$T$162:$T$165</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'[Kommuner CAN 2023.xlsx]Härjedalen'!$V$162:$V$165</c:f>
              <c:numCache>
                <c:formatCode>0</c:formatCode>
                <c:ptCount val="4"/>
                <c:pt idx="0">
                  <c:v>20.8</c:v>
                </c:pt>
                <c:pt idx="1">
                  <c:v>4.3</c:v>
                </c:pt>
                <c:pt idx="2">
                  <c:v>2.1</c:v>
                </c:pt>
                <c:pt idx="3">
                  <c:v>2.1</c:v>
                </c:pt>
              </c:numCache>
            </c:numRef>
          </c:val>
          <c:extLst>
            <c:ext xmlns:c16="http://schemas.microsoft.com/office/drawing/2014/chart" uri="{C3380CC4-5D6E-409C-BE32-E72D297353CC}">
              <c16:uniqueId val="{00000001-DA6E-4EAE-9C90-3BA95699C62C}"/>
            </c:ext>
          </c:extLst>
        </c:ser>
        <c:dLbls>
          <c:dLblPos val="outEnd"/>
          <c:showLegendKey val="0"/>
          <c:showVal val="1"/>
          <c:showCatName val="0"/>
          <c:showSerName val="0"/>
          <c:showPercent val="0"/>
          <c:showBubbleSize val="0"/>
        </c:dLbls>
        <c:gapWidth val="219"/>
        <c:overlap val="-27"/>
        <c:axId val="65559456"/>
        <c:axId val="959578479"/>
      </c:barChart>
      <c:catAx>
        <c:axId val="6555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59578479"/>
        <c:crosses val="autoZero"/>
        <c:auto val="1"/>
        <c:lblAlgn val="ctr"/>
        <c:lblOffset val="100"/>
        <c:noMultiLvlLbl val="0"/>
      </c:catAx>
      <c:valAx>
        <c:axId val="95957847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5559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a:t>Andel elever som är rökare, snusare, vejpare eller vitt-snusare, </a:t>
            </a:r>
          </a:p>
          <a:p>
            <a:pPr>
              <a:defRPr/>
            </a:pPr>
            <a:r>
              <a:rPr lang="sv-SE"/>
              <a:t>fördelat på årskurs.</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2023.xlsx]Härjedalen'!$I$58</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2023.xlsx]Härjedalen'!$H$59:$H$62</c:f>
              <c:strCache>
                <c:ptCount val="4"/>
                <c:pt idx="0">
                  <c:v>Rökare</c:v>
                </c:pt>
                <c:pt idx="1">
                  <c:v>Snusare</c:v>
                </c:pt>
                <c:pt idx="2">
                  <c:v>Vejpare</c:v>
                </c:pt>
                <c:pt idx="3">
                  <c:v>Vitt-snusare</c:v>
                </c:pt>
              </c:strCache>
            </c:strRef>
          </c:cat>
          <c:val>
            <c:numRef>
              <c:f>'[Kommuner CAN 2023.xlsx]Härjedalen'!$I$59:$I$62</c:f>
              <c:numCache>
                <c:formatCode>0</c:formatCode>
                <c:ptCount val="4"/>
                <c:pt idx="0">
                  <c:v>13</c:v>
                </c:pt>
                <c:pt idx="1">
                  <c:v>13</c:v>
                </c:pt>
                <c:pt idx="2">
                  <c:v>24.6</c:v>
                </c:pt>
                <c:pt idx="3">
                  <c:v>11.6</c:v>
                </c:pt>
              </c:numCache>
            </c:numRef>
          </c:val>
          <c:extLst>
            <c:ext xmlns:c16="http://schemas.microsoft.com/office/drawing/2014/chart" uri="{C3380CC4-5D6E-409C-BE32-E72D297353CC}">
              <c16:uniqueId val="{00000000-EEE2-4B26-94A1-B889F734C058}"/>
            </c:ext>
          </c:extLst>
        </c:ser>
        <c:ser>
          <c:idx val="1"/>
          <c:order val="1"/>
          <c:tx>
            <c:strRef>
              <c:f>'[Kommuner CAN 2023.xlsx]Härjedalen'!$J$58</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2023.xlsx]Härjedalen'!$H$59:$H$62</c:f>
              <c:strCache>
                <c:ptCount val="4"/>
                <c:pt idx="0">
                  <c:v>Rökare</c:v>
                </c:pt>
                <c:pt idx="1">
                  <c:v>Snusare</c:v>
                </c:pt>
                <c:pt idx="2">
                  <c:v>Vejpare</c:v>
                </c:pt>
                <c:pt idx="3">
                  <c:v>Vitt-snusare</c:v>
                </c:pt>
              </c:strCache>
            </c:strRef>
          </c:cat>
          <c:val>
            <c:numRef>
              <c:f>'[Kommuner CAN 2023.xlsx]Härjedalen'!$J$59:$J$62</c:f>
              <c:numCache>
                <c:formatCode>0</c:formatCode>
                <c:ptCount val="4"/>
                <c:pt idx="0">
                  <c:v>20.8</c:v>
                </c:pt>
                <c:pt idx="1">
                  <c:v>37.5</c:v>
                </c:pt>
                <c:pt idx="2">
                  <c:v>33.299999999999997</c:v>
                </c:pt>
                <c:pt idx="3">
                  <c:v>27.1</c:v>
                </c:pt>
              </c:numCache>
            </c:numRef>
          </c:val>
          <c:extLst>
            <c:ext xmlns:c16="http://schemas.microsoft.com/office/drawing/2014/chart" uri="{C3380CC4-5D6E-409C-BE32-E72D297353CC}">
              <c16:uniqueId val="{00000001-EEE2-4B26-94A1-B889F734C058}"/>
            </c:ext>
          </c:extLst>
        </c:ser>
        <c:dLbls>
          <c:dLblPos val="outEnd"/>
          <c:showLegendKey val="0"/>
          <c:showVal val="1"/>
          <c:showCatName val="0"/>
          <c:showSerName val="0"/>
          <c:showPercent val="0"/>
          <c:showBubbleSize val="0"/>
        </c:dLbls>
        <c:gapWidth val="219"/>
        <c:overlap val="-27"/>
        <c:axId val="1743883679"/>
        <c:axId val="1743889919"/>
      </c:barChart>
      <c:catAx>
        <c:axId val="1743883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43889919"/>
        <c:crosses val="autoZero"/>
        <c:auto val="1"/>
        <c:lblAlgn val="ctr"/>
        <c:lblOffset val="100"/>
        <c:noMultiLvlLbl val="0"/>
      </c:catAx>
      <c:valAx>
        <c:axId val="1743889919"/>
        <c:scaling>
          <c:orientation val="minMax"/>
          <c:max val="50"/>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43883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a:t>
            </a:r>
            <a:r>
              <a:rPr lang="sv-SE" baseline="0" dirty="0"/>
              <a:t> 2015-2023</a:t>
            </a:r>
            <a:r>
              <a:rPr lang="sv-SE" dirty="0"/>
              <a:t>.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0.37346</cdr:x>
      <cdr:y>0.53682</cdr:y>
    </cdr:from>
    <cdr:to>
      <cdr:x>0.44009</cdr:x>
      <cdr:y>0.71665</cdr:y>
    </cdr:to>
    <cdr:sp macro="" textlink="">
      <cdr:nvSpPr>
        <cdr:cNvPr id="2" name="textruta 1">
          <a:extLst xmlns:a="http://schemas.openxmlformats.org/drawingml/2006/main">
            <a:ext uri="{FF2B5EF4-FFF2-40B4-BE49-F238E27FC236}">
              <a16:creationId xmlns:a16="http://schemas.microsoft.com/office/drawing/2014/main" id="{D7659FB6-D6B2-3215-AA9A-2DCDAF045784}"/>
            </a:ext>
          </a:extLst>
        </cdr:cNvPr>
        <cdr:cNvSpPr txBox="1"/>
      </cdr:nvSpPr>
      <cdr:spPr>
        <a:xfrm xmlns:a="http://schemas.openxmlformats.org/drawingml/2006/main">
          <a:off x="2447959" y="1715766"/>
          <a:ext cx="436751" cy="574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0.33031</cdr:x>
      <cdr:y>0.70781</cdr:y>
    </cdr:from>
    <cdr:to>
      <cdr:x>0.39694</cdr:x>
      <cdr:y>0.88763</cdr:y>
    </cdr:to>
    <cdr:sp macro="" textlink="">
      <cdr:nvSpPr>
        <cdr:cNvPr id="2" name="textruta 1">
          <a:extLst xmlns:a="http://schemas.openxmlformats.org/drawingml/2006/main">
            <a:ext uri="{FF2B5EF4-FFF2-40B4-BE49-F238E27FC236}">
              <a16:creationId xmlns:a16="http://schemas.microsoft.com/office/drawing/2014/main" id="{847DD63F-CCCE-B781-5B2C-7C2ABBD36F30}"/>
            </a:ext>
          </a:extLst>
        </cdr:cNvPr>
        <cdr:cNvSpPr txBox="1"/>
      </cdr:nvSpPr>
      <cdr:spPr>
        <a:xfrm xmlns:a="http://schemas.openxmlformats.org/drawingml/2006/main">
          <a:off x="2165141" y="2471078"/>
          <a:ext cx="436729" cy="6277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0.36721</cdr:x>
      <cdr:y>0.55817</cdr:y>
    </cdr:from>
    <cdr:to>
      <cdr:x>0.43384</cdr:x>
      <cdr:y>0.738</cdr:y>
    </cdr:to>
    <cdr:sp macro="" textlink="">
      <cdr:nvSpPr>
        <cdr:cNvPr id="3" name="textruta 1">
          <a:extLst xmlns:a="http://schemas.openxmlformats.org/drawingml/2006/main">
            <a:ext uri="{FF2B5EF4-FFF2-40B4-BE49-F238E27FC236}">
              <a16:creationId xmlns:a16="http://schemas.microsoft.com/office/drawing/2014/main" id="{D7659FB6-D6B2-3215-AA9A-2DCDAF045784}"/>
            </a:ext>
          </a:extLst>
        </cdr:cNvPr>
        <cdr:cNvSpPr txBox="1"/>
      </cdr:nvSpPr>
      <cdr:spPr>
        <a:xfrm xmlns:a="http://schemas.openxmlformats.org/drawingml/2006/main">
          <a:off x="2407010" y="1948672"/>
          <a:ext cx="436729" cy="6277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4.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452111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skiljer sig inte signifikant mellan de två årskurserna i kommunen gällande andel elever som spelat om pengar senaste 12 månaderna eller senaste 30 dagarna.  </a:t>
            </a:r>
          </a:p>
          <a:p>
            <a:pPr marL="171450" indent="-171450">
              <a:buFontTx/>
              <a:buChar char="-"/>
            </a:pPr>
            <a:r>
              <a:rPr lang="sv-SE" sz="1200" dirty="0"/>
              <a:t>I åk 9 i kommunen har andelen elever som spelat om pengar senaste 30 dagarna fluktuerat och är något högre igen 2023 (0 % 2012 </a:t>
            </a:r>
            <a:r>
              <a:rPr lang="sv-SE" sz="1200" dirty="0">
                <a:sym typeface="Wingdings" panose="05000000000000000000" pitchFamily="2" charset="2"/>
              </a:rPr>
              <a:t> 4 % 2015  0 % 2019  6 % 2023)</a:t>
            </a:r>
            <a:r>
              <a:rPr lang="sv-SE" sz="1200" dirty="0"/>
              <a:t>. </a:t>
            </a:r>
          </a:p>
          <a:p>
            <a:pPr marL="171450" indent="-171450">
              <a:buFontTx/>
              <a:buChar char="-"/>
            </a:pPr>
            <a:r>
              <a:rPr lang="sv-SE" sz="1200" dirty="0"/>
              <a:t>Det är en signifikant mindre andel elever i år 2 på gymnasiet i kommunen jämfört med riket (26 %) som spelat om pengar senaste 12 månaderna. </a:t>
            </a:r>
          </a:p>
          <a:p>
            <a:pPr marL="171450" indent="-171450">
              <a:buFontTx/>
              <a:buChar char="-"/>
            </a:pPr>
            <a:r>
              <a:rPr lang="sv-SE" sz="1200" dirty="0"/>
              <a:t>I övrigt inga skillnader mellan kommunen och länet eller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1466181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3 av 10 elever i åk 9 i kommun som har tidig debutålder gällande att ha druckit minst ett glas alkohol. </a:t>
            </a:r>
          </a:p>
          <a:p>
            <a:pPr marL="171450" indent="-171450">
              <a:buFontTx/>
              <a:buChar char="-"/>
            </a:pPr>
            <a:r>
              <a:rPr lang="sv-SE" sz="1200" dirty="0"/>
              <a:t>Över tid har andelen elever i kommunen som har tidig debutålder av respektive substans varit på samma nivåer.</a:t>
            </a:r>
          </a:p>
          <a:p>
            <a:pPr marL="171450" indent="-171450">
              <a:buFontTx/>
              <a:buChar char="-"/>
            </a:pPr>
            <a:r>
              <a:rPr lang="sv-SE" sz="1200" dirty="0"/>
              <a:t>Att ha tidig debutålder för att ha sniffat och att ha använt marijuana eller hasch är det 2023 inga elever i åk 9 i Härjedalen som har. Det är signifikant lägre än både länet och riket. </a:t>
            </a:r>
          </a:p>
          <a:p>
            <a:pPr marL="171450" indent="-171450">
              <a:buFontTx/>
              <a:buChar char="-"/>
            </a:pPr>
            <a:r>
              <a:rPr lang="sv-SE" sz="1200" dirty="0"/>
              <a:t>Andelen elever i kommunen som har berusningsdebut 13 år eller yngre är större i jämförelse med riket (5 %). Även att ha druckit minst ett glas alkohol är vanligare i kommunen jämfört med både länet (16 %) och riket (14 %).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3718529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Cirka 4 av 10 elever i åk 9 i kommunen kan inom 24 timmar få tag på folköl, alkohol starkare än 3,5 % och cigaretter.</a:t>
            </a:r>
          </a:p>
          <a:p>
            <a:pPr marL="171450" indent="-171450">
              <a:buFontTx/>
              <a:buChar char="-"/>
            </a:pPr>
            <a:r>
              <a:rPr lang="sv-SE" sz="1200" dirty="0"/>
              <a:t>Sedan 2019 är det en signifikant ökning av andelen elever i åk 9 i kommunen som kan få tag på cigaretter inom 24 timmar (24 %). I övrigt inga signifikanta skillnader över tid. </a:t>
            </a:r>
          </a:p>
          <a:p>
            <a:pPr marL="171450" indent="-171450">
              <a:buFontTx/>
              <a:buChar char="-"/>
            </a:pPr>
            <a:r>
              <a:rPr lang="sv-SE" sz="1200" dirty="0"/>
              <a:t>Det är en signifikant mindre andel elever i åk 9 i Härjedalen jämfört med länet och riket som kan få ta på hasch/marijuana och anabola steroider inom 24 timmar. </a:t>
            </a:r>
          </a:p>
          <a:p>
            <a:pPr marL="171450" indent="-171450">
              <a:buFontTx/>
              <a:buChar char="-"/>
            </a:pPr>
            <a:r>
              <a:rPr lang="sv-SE" sz="1200" dirty="0"/>
              <a:t>Cirka 6 av 10 elever i kommunen kan få tag på folköl, alkohol starkare än 3,5 % och cigaretter.</a:t>
            </a:r>
          </a:p>
          <a:p>
            <a:pPr marL="171450" indent="-171450">
              <a:buFontTx/>
              <a:buChar char="-"/>
            </a:pPr>
            <a:r>
              <a:rPr lang="sv-SE" sz="1200" dirty="0"/>
              <a:t>Andelen elever år 2 på gymnasiet som kan få tag på hasch/marijuana är mindre än länet och riket och även gällande anabola steroider är det en lägre andel jämfört med riket. </a:t>
            </a:r>
          </a:p>
          <a:p>
            <a:pPr marL="171450" indent="-171450">
              <a:buFontTx/>
              <a:buChar char="-"/>
            </a:pPr>
            <a:r>
              <a:rPr lang="sv-SE" sz="1200" dirty="0"/>
              <a:t>Gällande tillgänglighet inom 24 timmar av de olika substanserna är det ingen signifikant skillnad över tid bland år 2 på gymnasiet.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4290603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kern="1200" dirty="0">
                <a:solidFill>
                  <a:schemeClr val="tx1"/>
                </a:solidFill>
                <a:latin typeface="+mn-lt"/>
                <a:ea typeface="+mn-ea"/>
                <a:cs typeface="+mn-cs"/>
              </a:rPr>
              <a:t>Andel elever som upplever låg risk skiljer sig inte signifikant åt mellan de två årskurserna.</a:t>
            </a:r>
          </a:p>
          <a:p>
            <a:pPr marL="171450" indent="-171450">
              <a:buFontTx/>
              <a:buChar char="-"/>
            </a:pPr>
            <a:r>
              <a:rPr lang="sv-SE" sz="1200" dirty="0"/>
              <a:t>Det är en signifikant ökning av andel elever i åk 9 i kommunen som upplever låg risk med att prova marijuana eller hasch 1-2 gånger, från 19 % 2012 till 44 procent 2023. </a:t>
            </a:r>
          </a:p>
          <a:p>
            <a:pPr marL="171450" indent="-171450">
              <a:buFontTx/>
              <a:buChar char="-"/>
            </a:pPr>
            <a:r>
              <a:rPr lang="sv-SE" sz="1200" dirty="0"/>
              <a:t>Även gällande de övriga riskuppfattningar finns en antydan om att det är fler elever över tid i åk 9 som uppfattar låg risk men det är inte statistiskt säkerställt på kommunnivå. </a:t>
            </a:r>
            <a:r>
              <a:rPr lang="sv-SE" sz="1200" kern="1200" dirty="0">
                <a:solidFill>
                  <a:schemeClr val="tx1"/>
                </a:solidFill>
                <a:latin typeface="+mn-lt"/>
                <a:ea typeface="+mn-ea"/>
                <a:cs typeface="+mn-cs"/>
              </a:rPr>
              <a:t> </a:t>
            </a:r>
          </a:p>
          <a:p>
            <a:pPr marL="171450" indent="-171450">
              <a:buFontTx/>
              <a:buChar char="-"/>
            </a:pPr>
            <a:r>
              <a:rPr lang="sv-SE" sz="1200" dirty="0"/>
              <a:t>Andelen elever år 2 på gymnasiet I Härjedalen med låg riskuppfattning har över tid varit på samma nivå. </a:t>
            </a:r>
          </a:p>
          <a:p>
            <a:pPr marL="171450" indent="-171450">
              <a:buFontTx/>
              <a:buChar char="-"/>
            </a:pPr>
            <a:r>
              <a:rPr lang="sv-SE" sz="1200" kern="1200" dirty="0">
                <a:solidFill>
                  <a:schemeClr val="tx1"/>
                </a:solidFill>
                <a:latin typeface="+mn-lt"/>
                <a:ea typeface="+mn-ea"/>
                <a:cs typeface="+mn-cs"/>
              </a:rPr>
              <a:t>Andelen elever i åk 9 och år 2 på gymnasiet i</a:t>
            </a:r>
            <a:r>
              <a:rPr lang="sv-SE" sz="1200" dirty="0"/>
              <a:t> </a:t>
            </a:r>
            <a:r>
              <a:rPr lang="sv-SE" sz="1200" kern="1200" dirty="0">
                <a:solidFill>
                  <a:schemeClr val="tx1"/>
                </a:solidFill>
                <a:latin typeface="+mn-lt"/>
                <a:ea typeface="+mn-ea"/>
                <a:cs typeface="+mn-cs"/>
              </a:rPr>
              <a:t>Härjedalens kommun som uppfattar låg risk skiljer sig inte signifikant mot varken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1298009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Gällande alkohol, både att dricka men också att dricka sig berusad, är det en större andel elever i åk 9 jämfört med elever år 2 på gymnasiet som upplever att det inte är ok för deras föräldrar. </a:t>
            </a:r>
          </a:p>
          <a:p>
            <a:pPr marL="171450" indent="-171450">
              <a:buFontTx/>
              <a:buChar char="-"/>
            </a:pPr>
            <a:r>
              <a:rPr lang="sv-SE" sz="1200" dirty="0"/>
              <a:t>Över tid har andelen elever i de båda årskurserna i kommunen varit på samma nivå gällande deras upplevelse av sina föräldrars restriktivitet gällande alkohol, tobak och narkotika. </a:t>
            </a:r>
          </a:p>
          <a:p>
            <a:pPr marL="171450" indent="-171450">
              <a:buFontTx/>
              <a:buChar char="-"/>
            </a:pPr>
            <a:r>
              <a:rPr lang="sv-SE" sz="1200" dirty="0"/>
              <a:t>Det är 100 % av eleverna år 2 på gymnasiet i kommunen som uppger att det inte är ok för deras föräldrar om de röker cigaretter och även om de röker hasch eller marijuana, det är signifikant större andel än både länet och riket. </a:t>
            </a:r>
          </a:p>
          <a:p>
            <a:pPr marL="171450" indent="-171450">
              <a:buFontTx/>
              <a:buChar char="-"/>
            </a:pPr>
            <a:r>
              <a:rPr lang="sv-SE" sz="1200" dirty="0"/>
              <a:t>I övrigt finns inga signifikanta skillnader mellan någon årskurs i kommunen och länet eller riket. </a:t>
            </a:r>
            <a:endParaRPr lang="en-US" sz="18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823571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är det cirka 7 av 10 elever som vanligtvis är nöjd med sin hälsa medan knappa 6 av 10 elever är nöjd med sig själv. </a:t>
            </a:r>
          </a:p>
          <a:p>
            <a:pPr marL="171450" indent="-171450">
              <a:buFontTx/>
              <a:buChar char="-"/>
            </a:pPr>
            <a:r>
              <a:rPr lang="sv-SE" sz="1200" dirty="0">
                <a:solidFill>
                  <a:schemeClr val="accent2">
                    <a:lumMod val="75000"/>
                  </a:schemeClr>
                </a:solidFill>
              </a:rPr>
              <a:t>Sedan 2015 är det en signifikant mindre andel elever i åk 9 i kommunen som vanligtvis är nöjd med sig själv, en minskning från 78 % till 55 % 2023. I övrigt inga skillnader över tid i någon av årskurserna gällande hälsa och skola. </a:t>
            </a:r>
          </a:p>
          <a:p>
            <a:pPr marL="171450" indent="-171450">
              <a:buFontTx/>
              <a:buChar char="-"/>
            </a:pPr>
            <a:r>
              <a:rPr lang="sv-SE" sz="1200" dirty="0">
                <a:solidFill>
                  <a:schemeClr val="accent2">
                    <a:lumMod val="75000"/>
                  </a:schemeClr>
                </a:solidFill>
              </a:rPr>
              <a:t>Det är inga signifikanta skillnader mellan någon årskurs i kommunen och länet eller riket gällande de redovisade variablerna i diagrammet.</a:t>
            </a:r>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1193211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t>Det är inga signifikanta skillnader mellan de två årskurserna i någon av de presenterade variablerna. </a:t>
            </a:r>
          </a:p>
          <a:p>
            <a:pPr marL="171450" indent="-171450">
              <a:buFontTx/>
              <a:buChar char="-"/>
            </a:pPr>
            <a:r>
              <a:rPr lang="sv-SE" sz="1200" dirty="0"/>
              <a:t>Andelen elever som är fysisk aktiv 7 timmar eller mer ligger något lägre bland eleverna i åk 9 och något högre bland eleverna år 2 på gymnasiet, i jämförelse med länet och riket men skillnaderna är inte </a:t>
            </a:r>
            <a:r>
              <a:rPr lang="sv-SE" sz="1200" dirty="0">
                <a:solidFill>
                  <a:schemeClr val="accent2">
                    <a:lumMod val="75000"/>
                  </a:schemeClr>
                </a:solidFill>
              </a:rPr>
              <a:t>statistiskt säkerställda</a:t>
            </a:r>
            <a:r>
              <a:rPr lang="sv-SE" sz="1200" dirty="0"/>
              <a:t>. </a:t>
            </a:r>
          </a:p>
          <a:p>
            <a:pPr marL="171450" indent="-171450">
              <a:buFontTx/>
              <a:buChar char="-"/>
            </a:pPr>
            <a:r>
              <a:rPr lang="sv-SE" sz="1200" dirty="0"/>
              <a:t>I båda årskurserna är det vanligare att vara medlem i en förening som har fokus fysisk aktivitet jämfört en annan typ av förening. </a:t>
            </a:r>
          </a:p>
          <a:p>
            <a:pPr marL="171450" indent="-171450">
              <a:buFontTx/>
              <a:buChar char="-"/>
            </a:pPr>
            <a:r>
              <a:rPr lang="sv-SE" sz="1200" dirty="0"/>
              <a:t>Andelen elever i kommunen som är med i någon form av förening är på samma nivå som både länet och riket. </a:t>
            </a:r>
          </a:p>
          <a:p>
            <a:pPr marL="171450" indent="-171450">
              <a:buFontTx/>
              <a:buChar char="-"/>
            </a:pPr>
            <a:r>
              <a:rPr lang="sv-SE" sz="1200" dirty="0"/>
              <a:t>Andelen elever i kommunen som har 3 timmar eller mer skärmtid per dag, vare sig det är vardag eller helg, är på samma nivå som både länet och riket.</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3691307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Mer antal liter alkohol än länet i båda årskurserna. </a:t>
            </a:r>
          </a:p>
          <a:p>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som är snusare. </a:t>
            </a:r>
          </a:p>
          <a:p>
            <a:pPr marL="628650" lvl="1" indent="-171450">
              <a:buFont typeface="Arial" panose="020B0604020202020204" pitchFamily="34" charset="0"/>
              <a:buChar char="•"/>
            </a:pPr>
            <a:r>
              <a:rPr lang="sv-SE" sz="1200" dirty="0">
                <a:solidFill>
                  <a:schemeClr val="accent2">
                    <a:lumMod val="75000"/>
                  </a:schemeClr>
                </a:solidFill>
              </a:rPr>
              <a:t>Det är en större andel elever i kommunen som haft tidig berusningsdebut jämfört med riket. Även en större andel elever i kommunen än länet och riket som haft tidig debutålder gällande att ha druckit minst ett glas alkohol.</a:t>
            </a:r>
          </a:p>
          <a:p>
            <a:pPr marL="628650" lvl="1" indent="-171450">
              <a:buFont typeface="Arial" panose="020B0604020202020204" pitchFamily="34" charset="0"/>
              <a:buChar char="•"/>
            </a:pPr>
            <a:r>
              <a:rPr lang="sv-SE" sz="1200" dirty="0">
                <a:solidFill>
                  <a:schemeClr val="accent2">
                    <a:lumMod val="75000"/>
                  </a:schemeClr>
                </a:solidFill>
              </a:rPr>
              <a:t>Ökad andel elever åk 9 som kan få tag på cigaretter inom 24 timmar. </a:t>
            </a:r>
          </a:p>
          <a:p>
            <a:pPr marL="628650" lvl="1" indent="-171450">
              <a:buFont typeface="Arial" panose="020B0604020202020204" pitchFamily="34" charset="0"/>
              <a:buChar char="•"/>
            </a:pPr>
            <a:r>
              <a:rPr lang="sv-SE" sz="1200" dirty="0">
                <a:solidFill>
                  <a:schemeClr val="accent2">
                    <a:lumMod val="75000"/>
                  </a:schemeClr>
                </a:solidFill>
              </a:rPr>
              <a:t>Ökad andel elever åk 9 som har låg riskuppfattning gällande att prova hasch eller marijuana 1-2 gånger. </a:t>
            </a:r>
          </a:p>
          <a:p>
            <a:pPr marL="628650" lvl="1" indent="-171450">
              <a:buFont typeface="Arial" panose="020B0604020202020204" pitchFamily="34" charset="0"/>
              <a:buChar char="•"/>
            </a:pPr>
            <a:r>
              <a:rPr lang="sv-SE" sz="1200" dirty="0">
                <a:solidFill>
                  <a:schemeClr val="accent2">
                    <a:lumMod val="75000"/>
                  </a:schemeClr>
                </a:solidFill>
              </a:rPr>
              <a:t>Minskad andel i åk 9 som är nöjd med sig själv. </a:t>
            </a:r>
          </a:p>
          <a:p>
            <a:pPr marL="285750" indent="-285750">
              <a:buFont typeface="Arial" panose="020B0604020202020204" pitchFamily="34" charset="0"/>
              <a:buChar char="•"/>
            </a:pPr>
            <a:r>
              <a:rPr lang="sv-SE" sz="1600" dirty="0">
                <a:solidFill>
                  <a:schemeClr val="accent2">
                    <a:lumMod val="75000"/>
                  </a:schemeClr>
                </a:solidFill>
              </a:rPr>
              <a:t>Positivt  </a:t>
            </a:r>
          </a:p>
          <a:p>
            <a:pPr marL="628650" lvl="1" indent="-171450">
              <a:buFont typeface="Arial" panose="020B0604020202020204" pitchFamily="34" charset="0"/>
              <a:buChar char="•"/>
            </a:pPr>
            <a:r>
              <a:rPr lang="sv-SE" sz="1200" dirty="0">
                <a:solidFill>
                  <a:schemeClr val="accent2">
                    <a:lumMod val="75000"/>
                  </a:schemeClr>
                </a:solidFill>
              </a:rPr>
              <a:t>Ingen elev i åk 9 som uppger att det använt narkotika senaste 12 månaderna. </a:t>
            </a:r>
          </a:p>
          <a:p>
            <a:pPr marL="628650" lvl="1" indent="-171450">
              <a:buFont typeface="Arial" panose="020B0604020202020204" pitchFamily="34" charset="0"/>
              <a:buChar char="•"/>
            </a:pPr>
            <a:r>
              <a:rPr lang="sv-SE" sz="1200" dirty="0">
                <a:solidFill>
                  <a:schemeClr val="accent2">
                    <a:lumMod val="75000"/>
                  </a:schemeClr>
                </a:solidFill>
              </a:rPr>
              <a:t>I åk 9 är det en mindre andel elever i kommunen än länet och riket som använt narkotika senaste 12 månaderna, som blivit erbjuden att prova eller köpa narkotika och som har haft lust att prova narkotika. </a:t>
            </a:r>
          </a:p>
          <a:p>
            <a:pPr marL="628650" lvl="1" indent="-171450">
              <a:buFont typeface="Arial" panose="020B0604020202020204" pitchFamily="34" charset="0"/>
              <a:buChar char="•"/>
            </a:pPr>
            <a:r>
              <a:rPr lang="sv-SE" sz="1200" dirty="0">
                <a:solidFill>
                  <a:schemeClr val="accent2">
                    <a:lumMod val="75000"/>
                  </a:schemeClr>
                </a:solidFill>
              </a:rPr>
              <a:t>Mindre andel elever år 2 gymnasiet i kommunen än i riket som använt narkotika senaste 12 månaderna.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riket som spelat om pengar senaste 12 månaderna.  </a:t>
            </a:r>
          </a:p>
          <a:p>
            <a:pPr marL="628650" lvl="1" indent="-171450">
              <a:buFont typeface="Arial" panose="020B0604020202020204" pitchFamily="34" charset="0"/>
              <a:buChar char="•"/>
            </a:pPr>
            <a:r>
              <a:rPr lang="sv-SE" sz="1200" dirty="0">
                <a:solidFill>
                  <a:schemeClr val="accent2">
                    <a:lumMod val="75000"/>
                  </a:schemeClr>
                </a:solidFill>
              </a:rPr>
              <a:t>Det är en mindre andel i kommunen än i länet och riket som haft en tidig debutålder gällande att ha sniffat och att ha använt marijuana eller hasch. </a:t>
            </a:r>
          </a:p>
          <a:p>
            <a:pPr marL="628650" lvl="1" indent="-171450">
              <a:buFont typeface="Arial" panose="020B0604020202020204" pitchFamily="34" charset="0"/>
              <a:buChar char="•"/>
            </a:pPr>
            <a:r>
              <a:rPr lang="sv-SE" sz="1200" dirty="0">
                <a:solidFill>
                  <a:schemeClr val="accent2">
                    <a:lumMod val="75000"/>
                  </a:schemeClr>
                </a:solidFill>
              </a:rPr>
              <a:t>Mindre andel elever åk 9 i kommunen än i länet och riket som kan få tag på hasch eller marijuana och anabola steroider inom 24 timmar.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riket som kan få tag på hasch eller marijuana inom 24 timmar.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riket som kan få tag på anabola steroider inom 24 timmar. </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kommunen än i länet och riket som upplever restriktivitet från föräldrarna gällande att röka cigaretter och att röka hasch eller marijuana.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3504880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en signifikant större andel elever år 2 på gymnasiet än i åk 9 i kommunen som druckit alkohol senaste 12 månaderna. Gällande andel elever i respektive årskurs som har haft intensivkonsumtion ofta, är dock inte skillnaderna statistiskt säkerställda. </a:t>
            </a:r>
          </a:p>
          <a:p>
            <a:pPr marL="171450" indent="-171450">
              <a:buFontTx/>
              <a:buChar char="-"/>
            </a:pPr>
            <a:r>
              <a:rPr lang="sv-SE" sz="1200" dirty="0"/>
              <a:t>I åk 9 har andelen elever som har andelen elever som druckit alkohol senaste 12 månaderna och som har haft intensivkonsumtion varit på samma nivå över tid. </a:t>
            </a:r>
          </a:p>
          <a:p>
            <a:pPr marL="171450" indent="-171450">
              <a:buFontTx/>
              <a:buChar char="-"/>
            </a:pPr>
            <a:r>
              <a:rPr lang="sv-SE" sz="1200" dirty="0"/>
              <a:t>För eleverna år 2 på gymnasiet är det sedan 2019 en antydan till ökning av elever som druckit alkohol senaste 12 månaderna samtidigt som en minskning av andelen som haft intensivkonsumtion, dock är dessa skillnader inte statistiskt säkerställda. </a:t>
            </a:r>
          </a:p>
          <a:p>
            <a:pPr marL="171450" indent="-171450">
              <a:buFontTx/>
              <a:buChar char="-"/>
            </a:pPr>
            <a:r>
              <a:rPr lang="sv-SE" sz="1200" dirty="0"/>
              <a:t>Andel elever i kommunerna, oavsett årskurs, som har druckit alkohol senaste 12 månaderna eller ofta haft intensivkonsumtion, är på samma nivå som länet och riket. </a:t>
            </a:r>
          </a:p>
          <a:p>
            <a:pPr marL="171450" indent="-171450">
              <a:buFontTx/>
              <a:buChar char="-"/>
            </a:pPr>
            <a:r>
              <a:rPr lang="sv-SE" sz="1200" dirty="0"/>
              <a:t>I både åk 9 (1,55 liter) och år 2 på gymnasiet (3,18 liter) är det fler liter räknat till den totala årliga årskonsumtionen av alkohol jämfört med länet (åk 9 – 1,06 liter; år 2 – 2,62 liter). I båda årskurserna, i jämförelse med länet, framför allt vanligare att dricka starköl och blanddryck och mindre vanligt att dricka vin och folköl.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267215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Drygt 1 av 5 elever i år 2 på gymnasiet har blivit erbjuden att prova eller köpa narkotika, motsvarande andel bland eleverna i åk 9 i kommunen är drygt 1 av 20. </a:t>
            </a:r>
          </a:p>
          <a:p>
            <a:pPr marL="171450" indent="-171450">
              <a:buFontTx/>
              <a:buChar char="-"/>
            </a:pPr>
            <a:r>
              <a:rPr lang="sv-SE" sz="1200" dirty="0">
                <a:solidFill>
                  <a:schemeClr val="accent2">
                    <a:lumMod val="75000"/>
                  </a:schemeClr>
                </a:solidFill>
              </a:rPr>
              <a:t>Det skiljer sig inte signifikant mellan andelen elever i åk 9 och år 2 i kommunen gällande narkotika och läkemedel.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2023 är det ingen elev i åk 9 som uppgett att de använt narkotika senaste 12 månaderna vilket det inte har varit vid någon av de tidigare undersökningstillfällena, då har andelen varit 2-3 %.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Över tid har andelen elever år 2 på gymnasiet i kommunen varit på samma nivå gällande narkotika och läkemedel.  </a:t>
            </a:r>
          </a:p>
          <a:p>
            <a:pPr marL="171450" indent="-171450">
              <a:buFontTx/>
              <a:buChar char="-"/>
            </a:pPr>
            <a:r>
              <a:rPr lang="sv-SE" sz="1200" dirty="0">
                <a:solidFill>
                  <a:schemeClr val="accent2">
                    <a:lumMod val="75000"/>
                  </a:schemeClr>
                </a:solidFill>
              </a:rPr>
              <a:t>I åk 9 är det en mindre andel elever i kommunen än i länet (4 %) och riket (6 %) som använt narkotika senaste 12 månaderna. Även en mindre andel som blivit erbjuden att prova eller köpa narkotika i jämförelse med länet (19 %) och riket (22 %). Också att ha haft lust att prova narkotika är en signifikant lägre andel i kommunen än i länet (7 %) och riket (7 %). </a:t>
            </a:r>
          </a:p>
          <a:p>
            <a:pPr marL="171450" indent="-171450">
              <a:buFontTx/>
              <a:buChar char="-"/>
            </a:pPr>
            <a:r>
              <a:rPr lang="sv-SE" sz="1200" dirty="0">
                <a:solidFill>
                  <a:schemeClr val="accent2">
                    <a:lumMod val="75000"/>
                  </a:schemeClr>
                </a:solidFill>
              </a:rPr>
              <a:t>Bland elever år 2 på gymnasiet i kommunen är det en signifikant mindre andel som använt narkotika senaste 12 månaderna än riket (10 %).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159201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kommunen är det en signifikant större andel elever år 2 på gymnasiet än i åk 9 som är snusare.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Andelen elever som är rökare, </a:t>
            </a:r>
            <a:r>
              <a:rPr lang="sv-SE" sz="1200" dirty="0" err="1">
                <a:solidFill>
                  <a:schemeClr val="accent2">
                    <a:lumMod val="75000"/>
                  </a:schemeClr>
                </a:solidFill>
              </a:rPr>
              <a:t>vejpare</a:t>
            </a:r>
            <a:r>
              <a:rPr lang="sv-SE" sz="1200" dirty="0">
                <a:solidFill>
                  <a:schemeClr val="accent2">
                    <a:lumMod val="75000"/>
                  </a:schemeClr>
                </a:solidFill>
              </a:rPr>
              <a:t> eller snusare av vitt snus skiljer sig inte signifikant åt mellan de två årskurserna i kommunen. </a:t>
            </a:r>
          </a:p>
          <a:p>
            <a:pPr marL="171450" indent="-171450">
              <a:buFontTx/>
              <a:buChar char="-"/>
            </a:pPr>
            <a:r>
              <a:rPr lang="sv-SE" sz="1200" dirty="0">
                <a:solidFill>
                  <a:schemeClr val="accent2">
                    <a:lumMod val="75000"/>
                  </a:schemeClr>
                </a:solidFill>
              </a:rPr>
              <a:t>Sedan 2019 är det en ökning av andelen elever år 2 på gymnasiet i Härjedalen som är snusare, från 10 % 2019 till 38 % 2023.</a:t>
            </a:r>
          </a:p>
          <a:p>
            <a:pPr marL="171450" indent="-171450">
              <a:buFontTx/>
              <a:buChar char="-"/>
            </a:pPr>
            <a:r>
              <a:rPr lang="sv-SE" sz="1200" dirty="0">
                <a:solidFill>
                  <a:schemeClr val="accent2">
                    <a:lumMod val="75000"/>
                  </a:schemeClr>
                </a:solidFill>
              </a:rPr>
              <a:t>Andelen elever i kommunen som är rökare har varit på samma nivå över tid. </a:t>
            </a:r>
          </a:p>
          <a:p>
            <a:pPr marL="171450" indent="-171450">
              <a:buFontTx/>
              <a:buChar char="-"/>
            </a:pPr>
            <a:r>
              <a:rPr lang="sv-SE" sz="1200" dirty="0">
                <a:solidFill>
                  <a:schemeClr val="accent2">
                    <a:lumMod val="75000"/>
                  </a:schemeClr>
                </a:solidFill>
              </a:rPr>
              <a:t>Andelen elever i åk 9 och år 2 på gymnasiet som är rökare, snusare </a:t>
            </a:r>
            <a:r>
              <a:rPr lang="sv-SE" sz="1200" dirty="0" err="1">
                <a:solidFill>
                  <a:schemeClr val="accent2">
                    <a:lumMod val="75000"/>
                  </a:schemeClr>
                </a:solidFill>
              </a:rPr>
              <a:t>vejpare</a:t>
            </a:r>
            <a:r>
              <a:rPr lang="sv-SE" sz="1200" dirty="0">
                <a:solidFill>
                  <a:schemeClr val="accent2">
                    <a:lumMod val="75000"/>
                  </a:schemeClr>
                </a:solidFill>
              </a:rPr>
              <a:t> eller vitt-snusare skiljer sig inte signifikant mot andelen i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1589565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agneta.roberts@herjedalen.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Härjedalens kommun</a:t>
            </a:r>
          </a:p>
        </p:txBody>
      </p:sp>
      <p:sp>
        <p:nvSpPr>
          <p:cNvPr id="2" name="Rektangel 1">
            <a:extLst>
              <a:ext uri="{FF2B5EF4-FFF2-40B4-BE49-F238E27FC236}">
                <a16:creationId xmlns:a16="http://schemas.microsoft.com/office/drawing/2014/main" id="{11496B38-3E97-6137-ADB7-0055A4FE671B}"/>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C6BAFFDC-5348-277B-08EC-D841ADBE66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60" y="5890161"/>
            <a:ext cx="2004790" cy="770091"/>
          </a:xfrm>
          <a:prstGeom prst="rect">
            <a:avLst/>
          </a:prstGeom>
        </p:spPr>
      </p:pic>
      <p:pic>
        <p:nvPicPr>
          <p:cNvPr id="1026" name="Picture 2">
            <a:extLst>
              <a:ext uri="{FF2B5EF4-FFF2-40B4-BE49-F238E27FC236}">
                <a16:creationId xmlns:a16="http://schemas.microsoft.com/office/drawing/2014/main" id="{59C078B1-DD96-FB8E-284F-42B4E3EB8F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3494" y="6009568"/>
            <a:ext cx="2513356" cy="486235"/>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2D415BFD-D33B-D17B-C731-264D6814F109}"/>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Tree>
    <p:extLst>
      <p:ext uri="{BB962C8B-B14F-4D97-AF65-F5344CB8AC3E}">
        <p14:creationId xmlns:p14="http://schemas.microsoft.com/office/powerpoint/2010/main" val="3122469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312155"/>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1320335534"/>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125965456"/>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01C85453-AAB1-1B55-8935-E593C4A2037D}"/>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93644" y="208714"/>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33351" y="1250531"/>
            <a:ext cx="3850281" cy="416445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skiljer sig inte signifikant mellan de två årskurserna i kommunen gällande andel elever som spelat om pengar senaste 12 månaderna eller senaste 30 dagarna.  </a:t>
            </a:r>
          </a:p>
          <a:p>
            <a:r>
              <a:rPr lang="sv-SE" sz="1600" dirty="0">
                <a:solidFill>
                  <a:schemeClr val="accent2">
                    <a:lumMod val="75000"/>
                  </a:schemeClr>
                </a:solidFill>
              </a:rPr>
              <a:t>I åk 9 i kommunen har andelen elever som spelat om pengar senaste 30 dagarna fluktuerat och är något högre igen 2023. </a:t>
            </a:r>
          </a:p>
          <a:p>
            <a:r>
              <a:rPr lang="sv-SE" sz="1600" dirty="0">
                <a:solidFill>
                  <a:schemeClr val="accent2">
                    <a:lumMod val="75000"/>
                  </a:schemeClr>
                </a:solidFill>
              </a:rPr>
              <a:t>Det är en signifikant mindre andel elever år 2 på gymnasiet i kommunen jämfört med riket som spelat om pengar senaste 12 månaderna. </a:t>
            </a:r>
          </a:p>
          <a:p>
            <a:r>
              <a:rPr lang="sv-SE" sz="1600" dirty="0">
                <a:solidFill>
                  <a:schemeClr val="accent2">
                    <a:lumMod val="75000"/>
                  </a:schemeClr>
                </a:solidFill>
              </a:rPr>
              <a:t>I övrigt inga skillnader mellan kommunen och länet eller riket i någon av årskurserna.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78205"/>
            <a:ext cx="843572" cy="701441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graphicFrame>
        <p:nvGraphicFramePr>
          <p:cNvPr id="3" name="Diagram 2">
            <a:extLst>
              <a:ext uri="{FF2B5EF4-FFF2-40B4-BE49-F238E27FC236}">
                <a16:creationId xmlns:a16="http://schemas.microsoft.com/office/drawing/2014/main" id="{0A344DB7-BD10-F60C-320C-03D31BDA75B5}"/>
              </a:ext>
            </a:extLst>
          </p:cNvPr>
          <p:cNvGraphicFramePr>
            <a:graphicFrameLocks/>
          </p:cNvGraphicFramePr>
          <p:nvPr>
            <p:extLst>
              <p:ext uri="{D42A27DB-BD31-4B8C-83A1-F6EECF244321}">
                <p14:modId xmlns:p14="http://schemas.microsoft.com/office/powerpoint/2010/main" val="1516785153"/>
              </p:ext>
            </p:extLst>
          </p:nvPr>
        </p:nvGraphicFramePr>
        <p:xfrm>
          <a:off x="5637123" y="1043212"/>
          <a:ext cx="6131963" cy="478223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E62534F0-E33F-DB2A-77EF-6F39A5C32CE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ruta 1">
            <a:extLst>
              <a:ext uri="{FF2B5EF4-FFF2-40B4-BE49-F238E27FC236}">
                <a16:creationId xmlns:a16="http://schemas.microsoft.com/office/drawing/2014/main" id="{3F95E229-510B-1CAB-DA7B-24D547CA67B3}"/>
              </a:ext>
            </a:extLst>
          </p:cNvPr>
          <p:cNvSpPr txBox="1"/>
          <p:nvPr/>
        </p:nvSpPr>
        <p:spPr>
          <a:xfrm>
            <a:off x="7103515" y="616712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F5772DA5-1D03-DC24-0C46-F5D0A34313E3}"/>
              </a:ext>
            </a:extLst>
          </p:cNvPr>
          <p:cNvSpPr txBox="1"/>
          <p:nvPr/>
        </p:nvSpPr>
        <p:spPr>
          <a:xfrm>
            <a:off x="7321890" y="616712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26600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81" y="1274070"/>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E5F1966D-AA90-8FF4-88AC-4CB089EFC78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322971" y="109241"/>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298565"/>
            <a:ext cx="3850280" cy="4610696"/>
          </a:xfrm>
          <a:solidFill>
            <a:schemeClr val="accent2">
              <a:lumMod val="40000"/>
              <a:lumOff val="60000"/>
            </a:schemeClr>
          </a:solidFill>
        </p:spPr>
        <p:txBody>
          <a:bodyPr anchor="t">
            <a:normAutofit/>
          </a:bodyPr>
          <a:lstStyle/>
          <a:p>
            <a:r>
              <a:rPr lang="sv-SE" sz="1600" dirty="0">
                <a:solidFill>
                  <a:schemeClr val="accent2">
                    <a:lumMod val="75000"/>
                  </a:schemeClr>
                </a:solidFill>
              </a:rPr>
              <a:t>Det är 3 av 10 elever i åk 9 i kommun som har tidig debutålder gällande att ha druckit minst ett glas alkohol. </a:t>
            </a:r>
          </a:p>
          <a:p>
            <a:r>
              <a:rPr lang="sv-SE" sz="1600" dirty="0">
                <a:solidFill>
                  <a:schemeClr val="accent2">
                    <a:lumMod val="75000"/>
                  </a:schemeClr>
                </a:solidFill>
              </a:rPr>
              <a:t>Över tid har andelen elever i kommunen som har tidig debutålder av respektive substans varit på samma nivåer.</a:t>
            </a:r>
          </a:p>
          <a:p>
            <a:r>
              <a:rPr lang="sv-SE" sz="1600" dirty="0">
                <a:solidFill>
                  <a:schemeClr val="accent2">
                    <a:lumMod val="75000"/>
                  </a:schemeClr>
                </a:solidFill>
              </a:rPr>
              <a:t>Att ha tidig debutålder för att ha sniffat och att ha använt marijuana eller hasch är det 2023 inga elever i åk 9 i Härjedalen som har. Det är signifikant lägre än både länet och riket. </a:t>
            </a:r>
          </a:p>
          <a:p>
            <a:r>
              <a:rPr lang="sv-SE" sz="1600" dirty="0">
                <a:solidFill>
                  <a:schemeClr val="accent2">
                    <a:lumMod val="75000"/>
                  </a:schemeClr>
                </a:solidFill>
              </a:rPr>
              <a:t>Andelen elever i kommunen som har berusningsdebut 13 år eller yngre är större i kommunen jämfört med riket. Även att ha druckit minst ett glas alkohol är vanligare i kommunen jämfört med både länet och riket.</a:t>
            </a:r>
          </a:p>
          <a:p>
            <a:pPr marL="0" indent="0">
              <a:buNone/>
            </a:pPr>
            <a:endParaRPr lang="sv-SE" sz="1600" dirty="0"/>
          </a:p>
          <a:p>
            <a:endParaRPr lang="sv-SE" sz="2200" dirty="0"/>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72190"/>
            <a:ext cx="843572" cy="700237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graphicFrame>
        <p:nvGraphicFramePr>
          <p:cNvPr id="6" name="Diagram 5">
            <a:extLst>
              <a:ext uri="{FF2B5EF4-FFF2-40B4-BE49-F238E27FC236}">
                <a16:creationId xmlns:a16="http://schemas.microsoft.com/office/drawing/2014/main" id="{90D70225-9FD9-5E14-D922-66FC4065B224}"/>
              </a:ext>
            </a:extLst>
          </p:cNvPr>
          <p:cNvGraphicFramePr>
            <a:graphicFrameLocks/>
          </p:cNvGraphicFramePr>
          <p:nvPr>
            <p:extLst>
              <p:ext uri="{D42A27DB-BD31-4B8C-83A1-F6EECF244321}">
                <p14:modId xmlns:p14="http://schemas.microsoft.com/office/powerpoint/2010/main" val="3711566431"/>
              </p:ext>
            </p:extLst>
          </p:nvPr>
        </p:nvGraphicFramePr>
        <p:xfrm>
          <a:off x="5637123" y="1007118"/>
          <a:ext cx="6435607" cy="539368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F97E8898-FDCB-7CB3-C5A7-BBC270EAE9E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59294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342653"/>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32114"/>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F5719DCA-157B-5177-8192-F717EE9EC7F5}"/>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rundade hörn 8">
            <a:extLst>
              <a:ext uri="{FF2B5EF4-FFF2-40B4-BE49-F238E27FC236}">
                <a16:creationId xmlns:a16="http://schemas.microsoft.com/office/drawing/2014/main" id="{1C60942B-2058-37B7-5DCC-E6ACCB7312B0}"/>
              </a:ext>
            </a:extLst>
          </p:cNvPr>
          <p:cNvSpPr/>
          <p:nvPr/>
        </p:nvSpPr>
        <p:spPr>
          <a:xfrm>
            <a:off x="-1046922" y="101340"/>
            <a:ext cx="6684045" cy="6655060"/>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2466" y="253481"/>
            <a:ext cx="3429000" cy="790676"/>
          </a:xfrm>
        </p:spPr>
        <p:txBody>
          <a:bodyPr anchor="b">
            <a:normAutofit/>
          </a:bodyPr>
          <a:lstStyle/>
          <a:p>
            <a:pPr algn="ctr"/>
            <a:r>
              <a:rPr lang="sv-SE" sz="3200" dirty="0">
                <a:solidFill>
                  <a:schemeClr val="accent2">
                    <a:lumMod val="75000"/>
                  </a:schemeClr>
                </a:solidFill>
              </a:rPr>
              <a:t>Tillgänglighet </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183371" y="1196298"/>
            <a:ext cx="3900261" cy="5177053"/>
          </a:xfrm>
          <a:noFill/>
        </p:spPr>
        <p:txBody>
          <a:bodyPr anchor="t">
            <a:noAutofit/>
          </a:bodyPr>
          <a:lstStyle/>
          <a:p>
            <a:r>
              <a:rPr lang="sv-SE" sz="1600" dirty="0">
                <a:solidFill>
                  <a:schemeClr val="accent2">
                    <a:lumMod val="75000"/>
                  </a:schemeClr>
                </a:solidFill>
              </a:rPr>
              <a:t>Det är ungefär 4 av 10 elever i åk 9 i kommunen kan inom 24 timmar få tag på alkohol och cigaretter.</a:t>
            </a:r>
          </a:p>
          <a:p>
            <a:r>
              <a:rPr lang="sv-SE" sz="1600" dirty="0">
                <a:solidFill>
                  <a:schemeClr val="accent2">
                    <a:lumMod val="75000"/>
                  </a:schemeClr>
                </a:solidFill>
              </a:rPr>
              <a:t>Sedan 2019 är det en signifikant större andel av elever i åk 9 i kommunen som kan få tag på cigaretter inom 24 timmar. </a:t>
            </a:r>
          </a:p>
          <a:p>
            <a:r>
              <a:rPr lang="sv-SE" sz="1600" dirty="0">
                <a:solidFill>
                  <a:schemeClr val="accent2">
                    <a:lumMod val="75000"/>
                  </a:schemeClr>
                </a:solidFill>
              </a:rPr>
              <a:t>Det är en signifikant mindre andel elever i åk 9 i kommunen jämfört med länet och riket som kan få ta på hasch/marijuana och anabola steroider inom 24 timmar. </a:t>
            </a:r>
          </a:p>
          <a:p>
            <a:r>
              <a:rPr lang="sv-SE" sz="1600" dirty="0">
                <a:solidFill>
                  <a:schemeClr val="accent2">
                    <a:lumMod val="75000"/>
                  </a:schemeClr>
                </a:solidFill>
              </a:rPr>
              <a:t>Det är cirka 6 av 10 elever år 2 på gymnasiet i kommunen kan få tag på alkohol och cigaretter.</a:t>
            </a:r>
          </a:p>
          <a:p>
            <a:r>
              <a:rPr lang="sv-SE" sz="1600" dirty="0">
                <a:solidFill>
                  <a:schemeClr val="accent2">
                    <a:lumMod val="75000"/>
                  </a:schemeClr>
                </a:solidFill>
              </a:rPr>
              <a:t>Andelen elever år 2 på gymnasiet som kan få tag på hasch/marijuana är mindre än länet och riket och även gällande anabola steroider är det en lägre andel jämfört med riket. </a:t>
            </a:r>
          </a:p>
          <a:p>
            <a:r>
              <a:rPr lang="sv-SE" sz="1600" dirty="0">
                <a:solidFill>
                  <a:schemeClr val="accent2">
                    <a:lumMod val="75000"/>
                  </a:schemeClr>
                </a:solidFill>
              </a:rPr>
              <a:t>Gällande tillgänglighet inom 24 timmar av de olika substanserna är det ingen signifikant skillnad över tid bland år 2 på gymnasiet. </a:t>
            </a:r>
          </a:p>
        </p:txBody>
      </p:sp>
      <p:graphicFrame>
        <p:nvGraphicFramePr>
          <p:cNvPr id="7" name="Diagram 6">
            <a:extLst>
              <a:ext uri="{FF2B5EF4-FFF2-40B4-BE49-F238E27FC236}">
                <a16:creationId xmlns:a16="http://schemas.microsoft.com/office/drawing/2014/main" id="{5B169408-1390-BBC5-8A01-9A6143DB5E70}"/>
              </a:ext>
            </a:extLst>
          </p:cNvPr>
          <p:cNvGraphicFramePr>
            <a:graphicFrameLocks/>
          </p:cNvGraphicFramePr>
          <p:nvPr>
            <p:extLst>
              <p:ext uri="{D42A27DB-BD31-4B8C-83A1-F6EECF244321}">
                <p14:modId xmlns:p14="http://schemas.microsoft.com/office/powerpoint/2010/main" val="3022721666"/>
              </p:ext>
            </p:extLst>
          </p:nvPr>
        </p:nvGraphicFramePr>
        <p:xfrm>
          <a:off x="5637124" y="3366826"/>
          <a:ext cx="6554876" cy="31961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F2367958-290C-4FA2-8CB5-3DB2A7396FCE}"/>
              </a:ext>
            </a:extLst>
          </p:cNvPr>
          <p:cNvGraphicFramePr>
            <a:graphicFrameLocks/>
          </p:cNvGraphicFramePr>
          <p:nvPr>
            <p:extLst>
              <p:ext uri="{D42A27DB-BD31-4B8C-83A1-F6EECF244321}">
                <p14:modId xmlns:p14="http://schemas.microsoft.com/office/powerpoint/2010/main" val="3096767438"/>
              </p:ext>
            </p:extLst>
          </p:nvPr>
        </p:nvGraphicFramePr>
        <p:xfrm>
          <a:off x="5637125" y="18008"/>
          <a:ext cx="6554875" cy="3348818"/>
        </p:xfrm>
        <a:graphic>
          <a:graphicData uri="http://schemas.openxmlformats.org/drawingml/2006/chart">
            <c:chart xmlns:c="http://schemas.openxmlformats.org/drawingml/2006/chart" xmlns:r="http://schemas.openxmlformats.org/officeDocument/2006/relationships" r:id="rId4"/>
          </a:graphicData>
        </a:graphic>
      </p:graphicFrame>
      <p:sp>
        <p:nvSpPr>
          <p:cNvPr id="4" name="Rubrik 1">
            <a:extLst>
              <a:ext uri="{FF2B5EF4-FFF2-40B4-BE49-F238E27FC236}">
                <a16:creationId xmlns:a16="http://schemas.microsoft.com/office/drawing/2014/main" id="{4FFB1ADF-EC22-2CF7-DB6F-7FDF394CB996}"/>
              </a:ext>
            </a:extLst>
          </p:cNvPr>
          <p:cNvSpPr txBox="1">
            <a:spLocks/>
          </p:cNvSpPr>
          <p:nvPr/>
        </p:nvSpPr>
        <p:spPr>
          <a:xfrm>
            <a:off x="-31351" y="-111762"/>
            <a:ext cx="961185" cy="696976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cxnSp>
        <p:nvCxnSpPr>
          <p:cNvPr id="11" name="Rak koppling 10">
            <a:extLst>
              <a:ext uri="{FF2B5EF4-FFF2-40B4-BE49-F238E27FC236}">
                <a16:creationId xmlns:a16="http://schemas.microsoft.com/office/drawing/2014/main" id="{80399F0C-17F6-52ED-91DC-741A1461970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EFB05E06-24D1-13FC-384A-D921421E02C1}"/>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5B9BE49C-7678-3606-01F3-FB0972A1E8BA}"/>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cxnSp>
        <p:nvCxnSpPr>
          <p:cNvPr id="12" name="Rak koppling 11">
            <a:extLst>
              <a:ext uri="{FF2B5EF4-FFF2-40B4-BE49-F238E27FC236}">
                <a16:creationId xmlns:a16="http://schemas.microsoft.com/office/drawing/2014/main" id="{172FCFA4-BD81-BCD0-151F-8DFB9F3471DD}"/>
              </a:ext>
            </a:extLst>
          </p:cNvPr>
          <p:cNvCxnSpPr>
            <a:cxnSpLocks/>
          </p:cNvCxnSpPr>
          <p:nvPr/>
        </p:nvCxnSpPr>
        <p:spPr>
          <a:xfrm>
            <a:off x="5812362" y="336682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866685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8030B839-9A5E-B2B8-6733-79CE017EFCAD}"/>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9994F48F-BD3C-88A7-DC53-2C622EFF96C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1174495" y="312490"/>
            <a:ext cx="3967991" cy="730723"/>
          </a:xfrm>
        </p:spPr>
        <p:txBody>
          <a:bodyPr vert="horz" lIns="91440" tIns="45720" rIns="91440" bIns="45720" rtlCol="0" anchor="b">
            <a:normAutofit/>
          </a:bodyPr>
          <a:lstStyle/>
          <a:p>
            <a:pPr algn="ctr"/>
            <a:r>
              <a:rPr lang="en-US" sz="3200" dirty="0">
                <a:solidFill>
                  <a:schemeClr val="accent2">
                    <a:lumMod val="75000"/>
                  </a:schemeClr>
                </a:solidFill>
              </a:rPr>
              <a:t>R</a:t>
            </a:r>
            <a:r>
              <a:rPr lang="en-US" sz="3200" kern="1200" dirty="0">
                <a:solidFill>
                  <a:schemeClr val="accent2">
                    <a:lumMod val="75000"/>
                  </a:schemeClr>
                </a:solidFill>
                <a:latin typeface="+mj-lt"/>
                <a:ea typeface="+mj-ea"/>
                <a:cs typeface="+mj-cs"/>
              </a:rPr>
              <a:t>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33351" y="1297783"/>
            <a:ext cx="3833797" cy="4914450"/>
          </a:xfrm>
          <a:solidFill>
            <a:schemeClr val="accent2">
              <a:lumMod val="40000"/>
              <a:lumOff val="60000"/>
            </a:schemeClr>
          </a:solidFill>
        </p:spPr>
        <p:txBody>
          <a:bodyPr vert="horz" lIns="91440" tIns="45720" rIns="91440" bIns="45720" rtlCol="0">
            <a:normAutofit/>
          </a:bodyPr>
          <a:lstStyle/>
          <a:p>
            <a:r>
              <a:rPr lang="sv-SE" sz="1600" kern="1200" dirty="0">
                <a:solidFill>
                  <a:schemeClr val="accent2">
                    <a:lumMod val="75000"/>
                  </a:schemeClr>
                </a:solidFill>
                <a:latin typeface="+mn-lt"/>
                <a:ea typeface="+mn-ea"/>
                <a:cs typeface="+mn-cs"/>
              </a:rPr>
              <a:t>Andel elever som upplever låg risk skiljer sig inte signifikant åt mellan de två årskurserna.</a:t>
            </a:r>
          </a:p>
          <a:p>
            <a:r>
              <a:rPr lang="sv-SE" sz="1600" dirty="0">
                <a:solidFill>
                  <a:schemeClr val="accent2">
                    <a:lumMod val="75000"/>
                  </a:schemeClr>
                </a:solidFill>
              </a:rPr>
              <a:t>Det är en signifikant ökning av andel elever i åk 9 i kommunen som upplever låg risk med att prova marijuana eller hasch 1-2 gånger.</a:t>
            </a:r>
          </a:p>
          <a:p>
            <a:r>
              <a:rPr lang="sv-SE" sz="1600" dirty="0">
                <a:solidFill>
                  <a:schemeClr val="accent2">
                    <a:lumMod val="75000"/>
                  </a:schemeClr>
                </a:solidFill>
              </a:rPr>
              <a:t>Även gällande de övriga riskuppfattningar finns en antydan om att det är fler elever över tid i åk 9 som uppfattar låg risk men det är inte statistiskt säkerställt på kommunnivå. </a:t>
            </a:r>
            <a:r>
              <a:rPr lang="sv-SE" sz="1600" kern="1200" dirty="0">
                <a:solidFill>
                  <a:schemeClr val="accent2">
                    <a:lumMod val="75000"/>
                  </a:schemeClr>
                </a:solidFill>
                <a:latin typeface="+mn-lt"/>
                <a:ea typeface="+mn-ea"/>
                <a:cs typeface="+mn-cs"/>
              </a:rPr>
              <a:t> </a:t>
            </a:r>
          </a:p>
          <a:p>
            <a:r>
              <a:rPr lang="sv-SE" sz="1600" dirty="0">
                <a:solidFill>
                  <a:schemeClr val="accent2">
                    <a:lumMod val="75000"/>
                  </a:schemeClr>
                </a:solidFill>
              </a:rPr>
              <a:t>Andelen elever år 2 på gymnasiet I Härjedalen med låg riskuppfattning har över tid varit på samma nivå.</a:t>
            </a:r>
          </a:p>
          <a:p>
            <a:r>
              <a:rPr lang="sv-SE" sz="1600" kern="1200" dirty="0">
                <a:solidFill>
                  <a:schemeClr val="accent2">
                    <a:lumMod val="75000"/>
                  </a:schemeClr>
                </a:solidFill>
                <a:latin typeface="+mn-lt"/>
                <a:ea typeface="+mn-ea"/>
                <a:cs typeface="+mn-cs"/>
              </a:rPr>
              <a:t>Andelen elever i åk 9 och år 2 på gymnasiet i</a:t>
            </a:r>
            <a:r>
              <a:rPr lang="sv-SE" sz="1600" dirty="0">
                <a:solidFill>
                  <a:schemeClr val="accent2">
                    <a:lumMod val="75000"/>
                  </a:schemeClr>
                </a:solidFill>
              </a:rPr>
              <a:t> </a:t>
            </a:r>
            <a:r>
              <a:rPr lang="sv-SE" sz="1600" kern="1200" dirty="0">
                <a:solidFill>
                  <a:schemeClr val="accent2">
                    <a:lumMod val="75000"/>
                  </a:schemeClr>
                </a:solidFill>
                <a:latin typeface="+mn-lt"/>
                <a:ea typeface="+mn-ea"/>
                <a:cs typeface="+mn-cs"/>
              </a:rPr>
              <a:t>Härjedalens kommun som uppfattar låg risk skiljer sig inte signifikant mot varken länet eller riket. </a:t>
            </a:r>
          </a:p>
          <a:p>
            <a:pPr marL="0" indent="0">
              <a:buNone/>
            </a:pPr>
            <a:endParaRPr lang="sv-SE" sz="1600" kern="1200" dirty="0">
              <a:solidFill>
                <a:schemeClr val="accent2">
                  <a:lumMod val="75000"/>
                </a:schemeClr>
              </a:solidFill>
              <a:latin typeface="+mn-lt"/>
              <a:ea typeface="+mn-ea"/>
              <a:cs typeface="+mn-cs"/>
            </a:endParaRPr>
          </a:p>
        </p:txBody>
      </p:sp>
      <p:graphicFrame>
        <p:nvGraphicFramePr>
          <p:cNvPr id="3" name="Diagram 2">
            <a:extLst>
              <a:ext uri="{FF2B5EF4-FFF2-40B4-BE49-F238E27FC236}">
                <a16:creationId xmlns:a16="http://schemas.microsoft.com/office/drawing/2014/main" id="{EA54811D-F80C-06C9-028F-B527B160CE9A}"/>
              </a:ext>
            </a:extLst>
          </p:cNvPr>
          <p:cNvGraphicFramePr>
            <a:graphicFrameLocks/>
          </p:cNvGraphicFramePr>
          <p:nvPr>
            <p:extLst>
              <p:ext uri="{D42A27DB-BD31-4B8C-83A1-F6EECF244321}">
                <p14:modId xmlns:p14="http://schemas.microsoft.com/office/powerpoint/2010/main" val="1471874673"/>
              </p:ext>
            </p:extLst>
          </p:nvPr>
        </p:nvGraphicFramePr>
        <p:xfrm>
          <a:off x="5637123" y="479884"/>
          <a:ext cx="6554877" cy="6067706"/>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482522AF-E97E-3B2A-45E5-ED1AB057DEFA}"/>
              </a:ext>
            </a:extLst>
          </p:cNvPr>
          <p:cNvSpPr txBox="1">
            <a:spLocks/>
          </p:cNvSpPr>
          <p:nvPr/>
        </p:nvSpPr>
        <p:spPr>
          <a:xfrm>
            <a:off x="-44535" y="-162427"/>
            <a:ext cx="961185" cy="7182853"/>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sp>
        <p:nvSpPr>
          <p:cNvPr id="5" name="textruta 1">
            <a:extLst>
              <a:ext uri="{FF2B5EF4-FFF2-40B4-BE49-F238E27FC236}">
                <a16:creationId xmlns:a16="http://schemas.microsoft.com/office/drawing/2014/main" id="{A70B3E2A-13EA-5346-5172-A74F55114BD3}"/>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AFDD295-E6BC-657E-8511-BD8225C3488F}"/>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213424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BDAC8245-574A-2084-B335-C8CD34C44380}"/>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F222F9D6-A71E-A447-B1F7-A2444220DC6F}"/>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2E70085B-9965-9F78-3849-75130C25B87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283732"/>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33351" y="1325492"/>
            <a:ext cx="3773946" cy="4894246"/>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Gällande alkohol, både att dricka men också att dricka sig berusad, är det en större andel elever i åk 9 jämfört med elever år 2 på gymnasiet som upplever att det inte är ok för deras föräldrar. </a:t>
            </a:r>
          </a:p>
          <a:p>
            <a:r>
              <a:rPr lang="sv-SE" sz="1600" dirty="0">
                <a:solidFill>
                  <a:schemeClr val="accent2">
                    <a:lumMod val="75000"/>
                  </a:schemeClr>
                </a:solidFill>
              </a:rPr>
              <a:t>Över tid har andelen elever i de båda årskurserna i kommunen varit på samma nivå gällande deras upplevelse av sina föräldrars restriktivitet gällande alkohol, tobak och narkotika. </a:t>
            </a:r>
          </a:p>
          <a:p>
            <a:r>
              <a:rPr lang="sv-SE" sz="1600" dirty="0">
                <a:solidFill>
                  <a:schemeClr val="accent2">
                    <a:lumMod val="75000"/>
                  </a:schemeClr>
                </a:solidFill>
              </a:rPr>
              <a:t>Det är 100 % av eleverna år 2 på gymnasiet i kommunen som uppger att det inte är ok för deras föräldrar om de röker cigaretter och även om de röker hasch eller marijuana, det är signifikant större andel än både länet och riket. </a:t>
            </a:r>
          </a:p>
          <a:p>
            <a:r>
              <a:rPr lang="sv-SE" sz="1600" dirty="0">
                <a:solidFill>
                  <a:schemeClr val="accent2">
                    <a:lumMod val="75000"/>
                  </a:schemeClr>
                </a:solidFill>
              </a:rPr>
              <a:t>I övrigt finns inga signifikanta skillnader mellan någon årskurs i kommunen och länet eller riket. </a:t>
            </a:r>
            <a:endParaRPr lang="en-US" sz="1600" dirty="0">
              <a:solidFill>
                <a:schemeClr val="accent2">
                  <a:lumMod val="75000"/>
                </a:schemeClr>
              </a:solidFill>
            </a:endParaRPr>
          </a:p>
          <a:p>
            <a:endParaRPr lang="en-US" sz="1600" dirty="0">
              <a:solidFill>
                <a:schemeClr val="accent2">
                  <a:lumMod val="75000"/>
                </a:schemeClr>
              </a:solidFill>
            </a:endParaRPr>
          </a:p>
          <a:p>
            <a:endParaRPr lang="en-US" sz="1600" dirty="0">
              <a:solidFill>
                <a:schemeClr val="accent2">
                  <a:lumMod val="75000"/>
                </a:schemeClr>
              </a:solidFill>
            </a:endParaRPr>
          </a:p>
          <a:p>
            <a:endParaRPr lang="en-US" sz="1600" dirty="0">
              <a:solidFill>
                <a:schemeClr val="accent2">
                  <a:lumMod val="75000"/>
                </a:schemeClr>
              </a:solidFill>
            </a:endParaRPr>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76432" y="-108285"/>
            <a:ext cx="961185" cy="6966284"/>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graphicFrame>
        <p:nvGraphicFramePr>
          <p:cNvPr id="4" name="Diagram 3">
            <a:extLst>
              <a:ext uri="{FF2B5EF4-FFF2-40B4-BE49-F238E27FC236}">
                <a16:creationId xmlns:a16="http://schemas.microsoft.com/office/drawing/2014/main" id="{40ADFD25-DD56-E114-98FE-8916E2914377}"/>
              </a:ext>
            </a:extLst>
          </p:cNvPr>
          <p:cNvGraphicFramePr>
            <a:graphicFrameLocks/>
          </p:cNvGraphicFramePr>
          <p:nvPr>
            <p:extLst>
              <p:ext uri="{D42A27DB-BD31-4B8C-83A1-F6EECF244321}">
                <p14:modId xmlns:p14="http://schemas.microsoft.com/office/powerpoint/2010/main" val="243471176"/>
              </p:ext>
            </p:extLst>
          </p:nvPr>
        </p:nvGraphicFramePr>
        <p:xfrm>
          <a:off x="5637122" y="264901"/>
          <a:ext cx="6496467" cy="624418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ruta 1">
            <a:extLst>
              <a:ext uri="{FF2B5EF4-FFF2-40B4-BE49-F238E27FC236}">
                <a16:creationId xmlns:a16="http://schemas.microsoft.com/office/drawing/2014/main" id="{7EC55436-A349-E1C8-AB41-DE01AFE8DA67}"/>
              </a:ext>
            </a:extLst>
          </p:cNvPr>
          <p:cNvSpPr txBox="1"/>
          <p:nvPr/>
        </p:nvSpPr>
        <p:spPr>
          <a:xfrm>
            <a:off x="11696837" y="155371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49BCA12-00A5-D1EE-E528-C9CFDC04AC31}"/>
              </a:ext>
            </a:extLst>
          </p:cNvPr>
          <p:cNvSpPr txBox="1"/>
          <p:nvPr/>
        </p:nvSpPr>
        <p:spPr>
          <a:xfrm>
            <a:off x="11696838" y="253045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1" name="Rak koppling 10">
            <a:extLst>
              <a:ext uri="{FF2B5EF4-FFF2-40B4-BE49-F238E27FC236}">
                <a16:creationId xmlns:a16="http://schemas.microsoft.com/office/drawing/2014/main" id="{963B96BB-8303-4197-EDD2-7FE900C817A0}"/>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4B20613D-50AB-E90C-34E3-00F190441E29}"/>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E176806D-6C58-9A1B-AA12-9881D6DFBB40}"/>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83364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726379" y="643467"/>
            <a:ext cx="7160821"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Härjedalen svarade 69 elever från årskurs 9 och 48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dirty="0">
                <a:solidFill>
                  <a:schemeClr val="accent2">
                    <a:lumMod val="75000"/>
                  </a:schemeClr>
                </a:solidFill>
                <a:latin typeface="+mj-lt"/>
                <a:ea typeface="+mj-ea"/>
                <a:cs typeface="+mj-cs"/>
              </a:rPr>
              <a:t>Föräldrars</a:t>
            </a:r>
            <a:r>
              <a:rPr lang="sv-SE" sz="3200" b="1" kern="1200" dirty="0">
                <a:solidFill>
                  <a:schemeClr val="accent2">
                    <a:lumMod val="75000"/>
                  </a:schemeClr>
                </a:solidFill>
                <a:latin typeface="+mj-lt"/>
                <a:ea typeface="+mj-ea"/>
                <a:cs typeface="+mj-cs"/>
              </a:rPr>
              <a:t> </a:t>
            </a:r>
            <a:r>
              <a:rPr lang="sv-SE" sz="3200" kern="1200" dirty="0">
                <a:solidFill>
                  <a:schemeClr val="accent2">
                    <a:lumMod val="75000"/>
                  </a:schemeClr>
                </a:solidFill>
                <a:latin typeface="+mj-lt"/>
                <a:ea typeface="+mj-ea"/>
                <a:cs typeface="+mj-cs"/>
              </a:rPr>
              <a:t>attityder</a:t>
            </a:r>
            <a:r>
              <a:rPr lang="sv-SE" sz="3200" b="1" kern="1200" dirty="0">
                <a:solidFill>
                  <a:schemeClr val="accent2">
                    <a:lumMod val="75000"/>
                  </a:schemeClr>
                </a:solidFill>
                <a:latin typeface="+mj-lt"/>
                <a:ea typeface="+mj-ea"/>
                <a:cs typeface="+mj-cs"/>
              </a:rPr>
              <a:t> </a:t>
            </a:r>
            <a:endParaRPr lang="sv-SE" sz="3200" dirty="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75723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8AAAFD30-2BA1-568B-DA93-0EF5AA11A4E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998096" y="331345"/>
            <a:ext cx="4320789"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02268"/>
            <a:ext cx="961185" cy="7062536"/>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193234" y="1279781"/>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kommunen är det cirka 7 av 10 elever som vanligtvis är nöjd med sin hälsa medan knappa 6 av 10 elever är nöjd med sig själv. </a:t>
            </a:r>
          </a:p>
          <a:p>
            <a:r>
              <a:rPr lang="sv-SE" sz="1600" dirty="0">
                <a:solidFill>
                  <a:schemeClr val="accent2">
                    <a:lumMod val="75000"/>
                  </a:schemeClr>
                </a:solidFill>
              </a:rPr>
              <a:t>Sedan 2015 är det en signifikant mindre andel elever i åk 9 i kommunen som vanligtvis är nöjd med sig själv. I övrigt inga skillnader över tid i någon av årskurserna gällande hälsa och skola. </a:t>
            </a:r>
          </a:p>
          <a:p>
            <a:r>
              <a:rPr lang="sv-SE" sz="1600" dirty="0">
                <a:solidFill>
                  <a:schemeClr val="accent2">
                    <a:lumMod val="75000"/>
                  </a:schemeClr>
                </a:solidFill>
              </a:rPr>
              <a:t>Det är inga signifikanta skillnader mellan någon årskurs i kommunen och länet eller riket gällande de redovisade variablerna i diagrammet.</a:t>
            </a:r>
          </a:p>
        </p:txBody>
      </p:sp>
      <p:graphicFrame>
        <p:nvGraphicFramePr>
          <p:cNvPr id="2" name="Diagram 1">
            <a:extLst>
              <a:ext uri="{FF2B5EF4-FFF2-40B4-BE49-F238E27FC236}">
                <a16:creationId xmlns:a16="http://schemas.microsoft.com/office/drawing/2014/main" id="{C0B80606-4E27-78F3-0FE0-A969C35A7CD3}"/>
              </a:ext>
            </a:extLst>
          </p:cNvPr>
          <p:cNvGraphicFramePr>
            <a:graphicFrameLocks/>
          </p:cNvGraphicFramePr>
          <p:nvPr>
            <p:extLst>
              <p:ext uri="{D42A27DB-BD31-4B8C-83A1-F6EECF244321}">
                <p14:modId xmlns:p14="http://schemas.microsoft.com/office/powerpoint/2010/main" val="1026680550"/>
              </p:ext>
            </p:extLst>
          </p:nvPr>
        </p:nvGraphicFramePr>
        <p:xfrm>
          <a:off x="5637123" y="1297171"/>
          <a:ext cx="6122486" cy="426365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E9F14E78-60BF-7E98-9745-177939A0C7FF}"/>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1">
            <a:extLst>
              <a:ext uri="{FF2B5EF4-FFF2-40B4-BE49-F238E27FC236}">
                <a16:creationId xmlns:a16="http://schemas.microsoft.com/office/drawing/2014/main" id="{12FBF32B-0CA4-7C56-49EC-047DAAC2FC0D}"/>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7CAAE459-3A28-F7BC-7213-673B0347D522}"/>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890886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167858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49708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5A7A43AC-20EB-5B75-BD2C-A6832D8678EB}"/>
              </a:ext>
            </a:extLst>
          </p:cNvPr>
          <p:cNvSpPr/>
          <p:nvPr/>
        </p:nvSpPr>
        <p:spPr>
          <a:xfrm>
            <a:off x="-1156603"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998096" y="313774"/>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348914"/>
            <a:ext cx="961185" cy="7423478"/>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199073" y="1238627"/>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inga signifikanta skillnader mellan de två årskurserna i någon av de redovisade variablerna. </a:t>
            </a:r>
          </a:p>
          <a:p>
            <a:r>
              <a:rPr lang="sv-SE" sz="1600" dirty="0">
                <a:solidFill>
                  <a:schemeClr val="accent2">
                    <a:lumMod val="75000"/>
                  </a:schemeClr>
                </a:solidFill>
              </a:rPr>
              <a:t>Andelen elever som är fysisk aktiv 7 timmar eller mer ligger något lägre bland eleverna i åk 9 och något högre bland eleverna år 2 på gymnasiet, i jämförelse med länet och riket, men skillnaderna är inte statistiskt säkerställda. </a:t>
            </a:r>
          </a:p>
          <a:p>
            <a:r>
              <a:rPr lang="sv-SE" sz="1600" dirty="0">
                <a:solidFill>
                  <a:schemeClr val="accent2">
                    <a:lumMod val="75000"/>
                  </a:schemeClr>
                </a:solidFill>
              </a:rPr>
              <a:t>I båda årskurserna är det vanligare att vara medlem i en förening som har fokus fysisk aktivitet jämfört en annan typ av förening. </a:t>
            </a:r>
          </a:p>
          <a:p>
            <a:r>
              <a:rPr lang="sv-SE" sz="1600" dirty="0">
                <a:solidFill>
                  <a:schemeClr val="accent2">
                    <a:lumMod val="75000"/>
                  </a:schemeClr>
                </a:solidFill>
              </a:rPr>
              <a:t>Andelen elever i kommunen som är med i någon form av förening är på samma nivå som både länet och riket. </a:t>
            </a:r>
          </a:p>
          <a:p>
            <a:r>
              <a:rPr lang="sv-SE" sz="1600" dirty="0">
                <a:solidFill>
                  <a:schemeClr val="accent2">
                    <a:lumMod val="75000"/>
                  </a:schemeClr>
                </a:solidFill>
              </a:rPr>
              <a:t>Andelen elever i kommunen som har 3 timmar eller mer skärmtid per dag, vare sig det är vardag eller helg, är på samma nivå som både länet och riket.</a:t>
            </a:r>
          </a:p>
          <a:p>
            <a:pPr marL="285750" indent="-285750">
              <a:buFontTx/>
              <a:buChar char="-"/>
            </a:pPr>
            <a:endParaRPr lang="sv-SE" sz="1600" dirty="0">
              <a:solidFill>
                <a:schemeClr val="bg1"/>
              </a:solidFill>
            </a:endParaRPr>
          </a:p>
        </p:txBody>
      </p:sp>
      <p:graphicFrame>
        <p:nvGraphicFramePr>
          <p:cNvPr id="3" name="Diagram 2">
            <a:extLst>
              <a:ext uri="{FF2B5EF4-FFF2-40B4-BE49-F238E27FC236}">
                <a16:creationId xmlns:a16="http://schemas.microsoft.com/office/drawing/2014/main" id="{1F5EE483-D156-2B0C-B61B-7013989B431D}"/>
              </a:ext>
            </a:extLst>
          </p:cNvPr>
          <p:cNvGraphicFramePr>
            <a:graphicFrameLocks/>
          </p:cNvGraphicFramePr>
          <p:nvPr>
            <p:extLst>
              <p:ext uri="{D42A27DB-BD31-4B8C-83A1-F6EECF244321}">
                <p14:modId xmlns:p14="http://schemas.microsoft.com/office/powerpoint/2010/main" val="1074067090"/>
              </p:ext>
            </p:extLst>
          </p:nvPr>
        </p:nvGraphicFramePr>
        <p:xfrm>
          <a:off x="5527442" y="1043213"/>
          <a:ext cx="6684045" cy="5113841"/>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C97CDC91-9527-AFEE-EA2E-23F23729E72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9E37F757-B507-A4C1-27C2-BCFE159C36C5}"/>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725A5D80-8A52-491C-0208-5287AE3F2256}"/>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051438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48E30EE2-8855-535B-24A4-D19DDBB1578A}"/>
              </a:ext>
            </a:extLst>
          </p:cNvPr>
          <p:cNvSpPr/>
          <p:nvPr/>
        </p:nvSpPr>
        <p:spPr>
          <a:xfrm>
            <a:off x="961185" y="5845"/>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200821"/>
            <a:ext cx="961185" cy="7058821"/>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233351" y="1484444"/>
            <a:ext cx="4742147" cy="5108656"/>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1600" b="1" dirty="0">
                <a:solidFill>
                  <a:srgbClr val="C00000"/>
                </a:solidFill>
              </a:rPr>
              <a:t>Tobak</a:t>
            </a:r>
          </a:p>
          <a:p>
            <a:pPr marL="180975" lvl="1" indent="-180975"/>
            <a:r>
              <a:rPr lang="sv-SE" sz="1600" dirty="0">
                <a:solidFill>
                  <a:srgbClr val="C00000"/>
                </a:solidFill>
              </a:rPr>
              <a:t>Ökad andel elever som är snusare (år 2 </a:t>
            </a:r>
            <a:r>
              <a:rPr lang="sv-SE" sz="1600" dirty="0" err="1">
                <a:solidFill>
                  <a:srgbClr val="C00000"/>
                </a:solidFill>
              </a:rPr>
              <a:t>gy</a:t>
            </a:r>
            <a:r>
              <a:rPr lang="sv-SE" sz="1600" dirty="0">
                <a:solidFill>
                  <a:srgbClr val="C00000"/>
                </a:solidFill>
              </a:rPr>
              <a:t>). </a:t>
            </a:r>
          </a:p>
          <a:p>
            <a:pPr marL="0" lvl="1" indent="0">
              <a:buNone/>
            </a:pPr>
            <a:r>
              <a:rPr lang="sv-SE" sz="1600" b="1" dirty="0">
                <a:solidFill>
                  <a:srgbClr val="C00000"/>
                </a:solidFill>
              </a:rPr>
              <a:t>Tidig debutålder</a:t>
            </a:r>
          </a:p>
          <a:p>
            <a:pPr marL="180975" lvl="1" indent="-180975"/>
            <a:r>
              <a:rPr lang="sv-SE" sz="1600" dirty="0">
                <a:solidFill>
                  <a:srgbClr val="C00000"/>
                </a:solidFill>
              </a:rPr>
              <a:t>Det är en större andel elever i kommunen som haft tidig berusningsdebut jmf med riket. Även en större andel elever i kommunen än länet och riket som haft tidig debutålder gällande att ha druckit minst ett glas alkohol.</a:t>
            </a:r>
          </a:p>
          <a:p>
            <a:pPr marL="0" lvl="1" indent="0">
              <a:buNone/>
            </a:pPr>
            <a:r>
              <a:rPr lang="sv-SE" sz="1600" b="1" dirty="0">
                <a:solidFill>
                  <a:srgbClr val="C00000"/>
                </a:solidFill>
              </a:rPr>
              <a:t>Tillgänglighet</a:t>
            </a:r>
          </a:p>
          <a:p>
            <a:pPr marL="180975" lvl="1" indent="-180975"/>
            <a:r>
              <a:rPr lang="sv-SE" sz="1600" dirty="0">
                <a:solidFill>
                  <a:srgbClr val="C00000"/>
                </a:solidFill>
              </a:rPr>
              <a:t>Ökad andel som kan få tag på cigaretter inom 24 timmar (åk 9). </a:t>
            </a:r>
          </a:p>
          <a:p>
            <a:pPr marL="0" lvl="1" indent="0">
              <a:buNone/>
            </a:pPr>
            <a:r>
              <a:rPr lang="sv-SE" sz="1600" b="1" dirty="0">
                <a:solidFill>
                  <a:srgbClr val="C00000"/>
                </a:solidFill>
              </a:rPr>
              <a:t>Låg riskuppfattning</a:t>
            </a:r>
          </a:p>
          <a:p>
            <a:pPr marL="180975" lvl="1" indent="-180975"/>
            <a:r>
              <a:rPr lang="sv-SE" sz="1600" dirty="0">
                <a:solidFill>
                  <a:srgbClr val="C00000"/>
                </a:solidFill>
              </a:rPr>
              <a:t>Ökad andel som har låg riskuppfattning gällande att prova hasch eller marijuana 1-2 gånger (åk 9). </a:t>
            </a:r>
          </a:p>
          <a:p>
            <a:pPr marL="0" lvl="1" indent="0">
              <a:buNone/>
            </a:pPr>
            <a:r>
              <a:rPr lang="sv-SE" sz="1600" b="1" dirty="0">
                <a:solidFill>
                  <a:srgbClr val="C00000"/>
                </a:solidFill>
              </a:rPr>
              <a:t>Hälsa</a:t>
            </a:r>
          </a:p>
          <a:p>
            <a:pPr marL="180975" lvl="1" indent="-180975"/>
            <a:r>
              <a:rPr lang="sv-SE" sz="1600" dirty="0">
                <a:solidFill>
                  <a:srgbClr val="C00000"/>
                </a:solidFill>
              </a:rPr>
              <a:t>Minskad andel som är nöjd med sig själv (åk 9). </a:t>
            </a:r>
            <a:endParaRPr lang="sv-SE" sz="1200" dirty="0">
              <a:solidFill>
                <a:srgbClr val="C00000"/>
              </a:solidFill>
            </a:endParaRPr>
          </a:p>
          <a:p>
            <a:endParaRPr lang="sv-SE" sz="1600" dirty="0">
              <a:solidFill>
                <a:schemeClr val="accent2">
                  <a:lumMod val="75000"/>
                </a:schemeClr>
              </a:solidFill>
            </a:endParaRPr>
          </a:p>
        </p:txBody>
      </p:sp>
      <p:pic>
        <p:nvPicPr>
          <p:cNvPr id="3" name="Bild 2" descr="Tummen upp kontur">
            <a:extLst>
              <a:ext uri="{FF2B5EF4-FFF2-40B4-BE49-F238E27FC236}">
                <a16:creationId xmlns:a16="http://schemas.microsoft.com/office/drawing/2014/main" id="{99C78371-30DC-73DE-B326-9BFC33B1F0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433269"/>
            <a:ext cx="1051175" cy="1051175"/>
          </a:xfrm>
          <a:prstGeom prst="rect">
            <a:avLst/>
          </a:prstGeom>
        </p:spPr>
      </p:pic>
      <p:pic>
        <p:nvPicPr>
          <p:cNvPr id="9" name="Bild 8" descr="Tummen ned kontur">
            <a:extLst>
              <a:ext uri="{FF2B5EF4-FFF2-40B4-BE49-F238E27FC236}">
                <a16:creationId xmlns:a16="http://schemas.microsoft.com/office/drawing/2014/main" id="{7DF83969-EAC7-357B-07F9-7182FE5556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10" name="textruta 9">
            <a:extLst>
              <a:ext uri="{FF2B5EF4-FFF2-40B4-BE49-F238E27FC236}">
                <a16:creationId xmlns:a16="http://schemas.microsoft.com/office/drawing/2014/main" id="{7430915B-F0E1-29FF-5073-F1285085799B}"/>
              </a:ext>
            </a:extLst>
          </p:cNvPr>
          <p:cNvSpPr txBox="1"/>
          <p:nvPr/>
        </p:nvSpPr>
        <p:spPr>
          <a:xfrm>
            <a:off x="7113319" y="1450780"/>
            <a:ext cx="5209815" cy="5599995"/>
          </a:xfrm>
          <a:prstGeom prst="rect">
            <a:avLst/>
          </a:prstGeom>
          <a:noFill/>
        </p:spPr>
        <p:txBody>
          <a:bodyPr wrap="square" rtlCol="0">
            <a:spAutoFit/>
          </a:bodyPr>
          <a:lstStyle/>
          <a:p>
            <a:pPr marL="0" lvl="1">
              <a:lnSpc>
                <a:spcPct val="90000"/>
              </a:lnSpc>
              <a:spcBef>
                <a:spcPts val="500"/>
              </a:spcBef>
            </a:pPr>
            <a:r>
              <a:rPr lang="sv-SE" sz="1600" b="1" dirty="0">
                <a:solidFill>
                  <a:schemeClr val="accent2">
                    <a:lumMod val="75000"/>
                  </a:schemeClr>
                </a:solidFill>
              </a:rPr>
              <a:t>Narkotika</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Ingen elev som uppger att det använt narkotika senaste 12 månaderna. Vilket är lägre nivå än länet och riket, även att ha blivit erbjuden att prova eller köpa narkotika och som har haft lust att prova narkotika är lägre jmf med länet och riket (åk 9).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jmf med riket att ha använt narkotika senaste 12 månaderna (år 2 </a:t>
            </a:r>
            <a:r>
              <a:rPr lang="sv-SE" sz="1600" dirty="0" err="1">
                <a:solidFill>
                  <a:schemeClr val="accent2">
                    <a:lumMod val="75000"/>
                  </a:schemeClr>
                </a:solidFill>
              </a:rPr>
              <a:t>gy</a:t>
            </a:r>
            <a:r>
              <a:rPr lang="sv-SE" sz="1600" dirty="0">
                <a:solidFill>
                  <a:schemeClr val="accent2">
                    <a:lumMod val="75000"/>
                  </a:schemeClr>
                </a:solidFill>
              </a:rPr>
              <a:t>).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Det är en mindre andel i kommunen än i länet och riket som haft en </a:t>
            </a:r>
            <a:r>
              <a:rPr lang="sv-SE" sz="1600" b="1" dirty="0">
                <a:solidFill>
                  <a:schemeClr val="accent2">
                    <a:lumMod val="75000"/>
                  </a:schemeClr>
                </a:solidFill>
              </a:rPr>
              <a:t>tidig debutålder </a:t>
            </a:r>
            <a:r>
              <a:rPr lang="sv-SE" sz="1600" dirty="0">
                <a:solidFill>
                  <a:schemeClr val="accent2">
                    <a:lumMod val="75000"/>
                  </a:schemeClr>
                </a:solidFill>
              </a:rPr>
              <a:t>i fråga om att ha använt marijuana eller hasch och att ha sniffat. </a:t>
            </a:r>
          </a:p>
          <a:p>
            <a:pPr marL="0" lvl="2">
              <a:lnSpc>
                <a:spcPct val="90000"/>
              </a:lnSpc>
              <a:spcBef>
                <a:spcPts val="500"/>
              </a:spcBef>
            </a:pPr>
            <a:r>
              <a:rPr lang="sv-SE" sz="1600" b="1" dirty="0">
                <a:solidFill>
                  <a:schemeClr val="accent2">
                    <a:lumMod val="75000"/>
                  </a:schemeClr>
                </a:solidFill>
              </a:rPr>
              <a:t>Tillgänglighet</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jmf med länet och/eller riket att få tag på hasch och marijuana och anabola steroider (åk 9). </a:t>
            </a:r>
          </a:p>
          <a:p>
            <a:pPr marL="0" lvl="1">
              <a:lnSpc>
                <a:spcPct val="90000"/>
              </a:lnSpc>
              <a:spcBef>
                <a:spcPts val="500"/>
              </a:spcBef>
            </a:pPr>
            <a:r>
              <a:rPr lang="sv-SE" sz="1600" b="1" dirty="0">
                <a:solidFill>
                  <a:schemeClr val="accent2">
                    <a:lumMod val="75000"/>
                  </a:schemeClr>
                </a:solidFill>
              </a:rPr>
              <a:t>Spel om pengar</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jmf med riket att ha spelat om pengar (år 2 </a:t>
            </a:r>
            <a:r>
              <a:rPr lang="sv-SE" sz="1600" dirty="0" err="1">
                <a:solidFill>
                  <a:schemeClr val="accent2">
                    <a:lumMod val="75000"/>
                  </a:schemeClr>
                </a:solidFill>
              </a:rPr>
              <a:t>gy</a:t>
            </a:r>
            <a:r>
              <a:rPr lang="sv-SE" sz="1600" dirty="0">
                <a:solidFill>
                  <a:schemeClr val="accent2">
                    <a:lumMod val="75000"/>
                  </a:schemeClr>
                </a:solidFill>
              </a:rPr>
              <a:t>).  </a:t>
            </a:r>
          </a:p>
          <a:p>
            <a:pPr marL="0" lvl="1">
              <a:lnSpc>
                <a:spcPct val="90000"/>
              </a:lnSpc>
              <a:spcBef>
                <a:spcPts val="500"/>
              </a:spcBef>
            </a:pPr>
            <a:r>
              <a:rPr lang="sv-SE" sz="1600" b="1" dirty="0">
                <a:solidFill>
                  <a:schemeClr val="accent2">
                    <a:lumMod val="75000"/>
                  </a:schemeClr>
                </a:solidFill>
              </a:rPr>
              <a:t>Föräldrars attityder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Vanligare i kommunen jmf med länet och riket </a:t>
            </a:r>
            <a:r>
              <a:rPr lang="sv-SE" sz="1600">
                <a:solidFill>
                  <a:schemeClr val="accent2">
                    <a:lumMod val="75000"/>
                  </a:schemeClr>
                </a:solidFill>
              </a:rPr>
              <a:t>att uppleva </a:t>
            </a:r>
            <a:r>
              <a:rPr lang="sv-SE" sz="1600" dirty="0">
                <a:solidFill>
                  <a:schemeClr val="accent2">
                    <a:lumMod val="75000"/>
                  </a:schemeClr>
                </a:solidFill>
              </a:rPr>
              <a:t>restriktivitet från föräldrarna gällande att röka cigaretter och att röka hasch eller marijuana (år 2 </a:t>
            </a:r>
            <a:r>
              <a:rPr lang="sv-SE" sz="1600" dirty="0" err="1">
                <a:solidFill>
                  <a:schemeClr val="accent2">
                    <a:lumMod val="75000"/>
                  </a:schemeClr>
                </a:solidFill>
              </a:rPr>
              <a:t>gy</a:t>
            </a:r>
            <a:r>
              <a:rPr lang="sv-SE" sz="1600" dirty="0">
                <a:solidFill>
                  <a:schemeClr val="accent2">
                    <a:lumMod val="75000"/>
                  </a:schemeClr>
                </a:solidFill>
              </a:rPr>
              <a:t>). </a:t>
            </a:r>
          </a:p>
          <a:p>
            <a:endParaRPr lang="sv-SE" dirty="0"/>
          </a:p>
        </p:txBody>
      </p:sp>
      <p:cxnSp>
        <p:nvCxnSpPr>
          <p:cNvPr id="13" name="Rak koppling 12">
            <a:extLst>
              <a:ext uri="{FF2B5EF4-FFF2-40B4-BE49-F238E27FC236}">
                <a16:creationId xmlns:a16="http://schemas.microsoft.com/office/drawing/2014/main" id="{00D09107-21D1-8325-3F18-BF721AB3B346}"/>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Rubrik 1">
            <a:extLst>
              <a:ext uri="{FF2B5EF4-FFF2-40B4-BE49-F238E27FC236}">
                <a16:creationId xmlns:a16="http://schemas.microsoft.com/office/drawing/2014/main" id="{DB255B96-BB23-AFFD-622E-527ECFC466DC}"/>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509672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993703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300786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agneta.roberts@herjedalen.se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49E038BC-215F-987D-B6A2-34E31AB7566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1264554" y="365328"/>
            <a:ext cx="4095540" cy="630758"/>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01477" y="1182023"/>
            <a:ext cx="4019879" cy="5155270"/>
          </a:xfrm>
          <a:solidFill>
            <a:schemeClr val="accent2">
              <a:lumMod val="40000"/>
              <a:lumOff val="60000"/>
            </a:schemeClr>
          </a:solidFill>
        </p:spPr>
        <p:txBody>
          <a:bodyPr>
            <a:noAutofit/>
          </a:bodyPr>
          <a:lstStyle/>
          <a:p>
            <a:r>
              <a:rPr lang="sv-SE" sz="1600" dirty="0">
                <a:solidFill>
                  <a:schemeClr val="accent2">
                    <a:lumMod val="75000"/>
                  </a:schemeClr>
                </a:solidFill>
              </a:rPr>
              <a:t>Det är en signifikant större andel elever år 2 på gymnasiet än i åk 9 i kommunen som druckit alkohol senaste 12 månaderna. </a:t>
            </a:r>
          </a:p>
          <a:p>
            <a:r>
              <a:rPr lang="sv-SE" sz="1600" dirty="0">
                <a:solidFill>
                  <a:schemeClr val="accent2">
                    <a:lumMod val="75000"/>
                  </a:schemeClr>
                </a:solidFill>
              </a:rPr>
              <a:t>I åk 9 har andelen elever varit på samma nivå över tid gällande de redovisade variablerna. </a:t>
            </a:r>
          </a:p>
          <a:p>
            <a:r>
              <a:rPr lang="sv-SE" sz="1600" dirty="0">
                <a:solidFill>
                  <a:schemeClr val="accent2">
                    <a:lumMod val="75000"/>
                  </a:schemeClr>
                </a:solidFill>
              </a:rPr>
              <a:t>För eleverna år 2 på gymnasiet är det sedan 2019 en antydan till ökning av elever som druckit alkohol senaste 12 månaderna samtidigt som en minskning av andelen som haft intensivkonsumtion, dock är dessa skillnader inte statistiskt säkerställda. </a:t>
            </a:r>
          </a:p>
          <a:p>
            <a:r>
              <a:rPr lang="sv-SE" sz="1600" dirty="0">
                <a:solidFill>
                  <a:schemeClr val="accent2">
                    <a:lumMod val="75000"/>
                  </a:schemeClr>
                </a:solidFill>
              </a:rPr>
              <a:t>Andel elever i båda årskurserna, som har druckit alkohol senaste 12 månaderna eller ofta haft intensivkonsumtion, är på samma nivå som länet och riket. </a:t>
            </a:r>
          </a:p>
          <a:p>
            <a:r>
              <a:rPr lang="sv-SE" sz="1600" dirty="0">
                <a:solidFill>
                  <a:schemeClr val="accent2">
                    <a:lumMod val="75000"/>
                  </a:schemeClr>
                </a:solidFill>
              </a:rPr>
              <a:t>I både åk 9 och år 2 på gymnasiet är det fler liter räknat till den totala årliga årskonsumtionen av alkohol jämfört med länet. I båda årskurserna är det, i jämförelse med länet, framför allt vanligare att dricka starköl och blanddryck och mindre vanligt att dricka vin och folköl. </a:t>
            </a:r>
          </a:p>
        </p:txBody>
      </p:sp>
      <p:graphicFrame>
        <p:nvGraphicFramePr>
          <p:cNvPr id="7" name="Diagram 6">
            <a:extLst>
              <a:ext uri="{FF2B5EF4-FFF2-40B4-BE49-F238E27FC236}">
                <a16:creationId xmlns:a16="http://schemas.microsoft.com/office/drawing/2014/main" id="{6FFFC9AB-3C5C-2BDB-F48A-DB6B5B551649}"/>
              </a:ext>
            </a:extLst>
          </p:cNvPr>
          <p:cNvGraphicFramePr>
            <a:graphicFrameLocks/>
          </p:cNvGraphicFramePr>
          <p:nvPr>
            <p:extLst>
              <p:ext uri="{D42A27DB-BD31-4B8C-83A1-F6EECF244321}">
                <p14:modId xmlns:p14="http://schemas.microsoft.com/office/powerpoint/2010/main" val="1944175005"/>
              </p:ext>
            </p:extLst>
          </p:nvPr>
        </p:nvGraphicFramePr>
        <p:xfrm>
          <a:off x="5637123" y="4014317"/>
          <a:ext cx="6554877" cy="2843683"/>
        </p:xfrm>
        <a:graphic>
          <a:graphicData uri="http://schemas.openxmlformats.org/drawingml/2006/chart">
            <c:chart xmlns:c="http://schemas.openxmlformats.org/drawingml/2006/chart" xmlns:r="http://schemas.openxmlformats.org/officeDocument/2006/relationships" r:id="rId3"/>
          </a:graphicData>
        </a:graphic>
      </p:graphicFrame>
      <p:sp>
        <p:nvSpPr>
          <p:cNvPr id="5" name="Rubrik 1">
            <a:extLst>
              <a:ext uri="{FF2B5EF4-FFF2-40B4-BE49-F238E27FC236}">
                <a16:creationId xmlns:a16="http://schemas.microsoft.com/office/drawing/2014/main" id="{5A6B897F-B0D7-FF0C-9B46-8C9D23FFF8B5}"/>
              </a:ext>
            </a:extLst>
          </p:cNvPr>
          <p:cNvSpPr txBox="1">
            <a:spLocks/>
          </p:cNvSpPr>
          <p:nvPr/>
        </p:nvSpPr>
        <p:spPr>
          <a:xfrm>
            <a:off x="43650" y="-162560"/>
            <a:ext cx="961185" cy="702055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graphicFrame>
        <p:nvGraphicFramePr>
          <p:cNvPr id="8" name="Diagram 7">
            <a:extLst>
              <a:ext uri="{FF2B5EF4-FFF2-40B4-BE49-F238E27FC236}">
                <a16:creationId xmlns:a16="http://schemas.microsoft.com/office/drawing/2014/main" id="{E64D475D-2CCE-BAE9-1FC9-876A5FA0D235}"/>
              </a:ext>
            </a:extLst>
          </p:cNvPr>
          <p:cNvGraphicFramePr>
            <a:graphicFrameLocks/>
          </p:cNvGraphicFramePr>
          <p:nvPr>
            <p:extLst>
              <p:ext uri="{D42A27DB-BD31-4B8C-83A1-F6EECF244321}">
                <p14:modId xmlns:p14="http://schemas.microsoft.com/office/powerpoint/2010/main" val="2198622934"/>
              </p:ext>
            </p:extLst>
          </p:nvPr>
        </p:nvGraphicFramePr>
        <p:xfrm>
          <a:off x="5619813" y="116774"/>
          <a:ext cx="6379147" cy="3404032"/>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Rak koppling 9">
            <a:extLst>
              <a:ext uri="{FF2B5EF4-FFF2-40B4-BE49-F238E27FC236}">
                <a16:creationId xmlns:a16="http://schemas.microsoft.com/office/drawing/2014/main" id="{32862673-9672-3A71-5E4C-90BDCA38107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textruta 1">
            <a:extLst>
              <a:ext uri="{FF2B5EF4-FFF2-40B4-BE49-F238E27FC236}">
                <a16:creationId xmlns:a16="http://schemas.microsoft.com/office/drawing/2014/main" id="{7BBA3543-42F8-DC24-4487-4EB9E3C6E8D4}"/>
              </a:ext>
            </a:extLst>
          </p:cNvPr>
          <p:cNvSpPr txBox="1"/>
          <p:nvPr/>
        </p:nvSpPr>
        <p:spPr>
          <a:xfrm>
            <a:off x="7298140" y="68070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4" name="textruta 1">
            <a:extLst>
              <a:ext uri="{FF2B5EF4-FFF2-40B4-BE49-F238E27FC236}">
                <a16:creationId xmlns:a16="http://schemas.microsoft.com/office/drawing/2014/main" id="{4DA40764-9078-E8F6-AEC8-FC66224C3DE1}"/>
              </a:ext>
            </a:extLst>
          </p:cNvPr>
          <p:cNvSpPr txBox="1"/>
          <p:nvPr/>
        </p:nvSpPr>
        <p:spPr>
          <a:xfrm>
            <a:off x="6727695" y="352080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6" name="textruta 5">
            <a:extLst>
              <a:ext uri="{FF2B5EF4-FFF2-40B4-BE49-F238E27FC236}">
                <a16:creationId xmlns:a16="http://schemas.microsoft.com/office/drawing/2014/main" id="{460583E3-F5B5-7306-AE05-CBB4A7009170}"/>
              </a:ext>
            </a:extLst>
          </p:cNvPr>
          <p:cNvSpPr txBox="1"/>
          <p:nvPr/>
        </p:nvSpPr>
        <p:spPr>
          <a:xfrm>
            <a:off x="6946070" y="352080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cxnSp>
        <p:nvCxnSpPr>
          <p:cNvPr id="12" name="Rak koppling 11">
            <a:extLst>
              <a:ext uri="{FF2B5EF4-FFF2-40B4-BE49-F238E27FC236}">
                <a16:creationId xmlns:a16="http://schemas.microsoft.com/office/drawing/2014/main" id="{87602B06-A942-1FD1-753B-7D66B19EE578}"/>
              </a:ext>
            </a:extLst>
          </p:cNvPr>
          <p:cNvCxnSpPr>
            <a:cxnSpLocks/>
          </p:cNvCxnSpPr>
          <p:nvPr/>
        </p:nvCxnSpPr>
        <p:spPr>
          <a:xfrm>
            <a:off x="5828044" y="3913693"/>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41064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58C6290D-C1FD-1047-7C4F-EC82ABD3052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524242" y="155630"/>
            <a:ext cx="5411973" cy="1325563"/>
          </a:xfrm>
        </p:spPr>
        <p:txBody>
          <a:bodyPr>
            <a:normAutofit/>
          </a:bodyPr>
          <a:lstStyle/>
          <a:p>
            <a:pPr algn="ctr"/>
            <a:r>
              <a:rPr lang="sv-SE" sz="3200" dirty="0">
                <a:solidFill>
                  <a:schemeClr val="accent2">
                    <a:lumMod val="75000"/>
                  </a:schemeClr>
                </a:solidFill>
              </a:rPr>
              <a:t>Narkotika och läkemedel* </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041556" y="1197198"/>
            <a:ext cx="4233869" cy="4948906"/>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skiljer sig inte signifikant mellan andelen elever i åk 9 och år 2 i kommunen gällande narkotika och läkemedel. </a:t>
            </a:r>
          </a:p>
          <a:p>
            <a:r>
              <a:rPr lang="sv-SE" sz="1600" dirty="0">
                <a:solidFill>
                  <a:schemeClr val="accent2">
                    <a:lumMod val="75000"/>
                  </a:schemeClr>
                </a:solidFill>
              </a:rPr>
              <a:t>2023 är det ingen elev i åk 9 som uppgett att de använt narkotika senaste 12 månaderna vilket det inte har varit vid någon av de tidigare undersökningstillfällena. </a:t>
            </a:r>
          </a:p>
          <a:p>
            <a:r>
              <a:rPr lang="sv-SE" sz="1600" dirty="0">
                <a:solidFill>
                  <a:schemeClr val="accent2">
                    <a:lumMod val="75000"/>
                  </a:schemeClr>
                </a:solidFill>
              </a:rPr>
              <a:t>Över tid har andelen elever år 2 på gymnasiet i kommunen varit på samma nivå gällande narkotika och läkemedel.  </a:t>
            </a:r>
          </a:p>
          <a:p>
            <a:r>
              <a:rPr lang="sv-SE" sz="1600" dirty="0">
                <a:solidFill>
                  <a:schemeClr val="accent2">
                    <a:lumMod val="75000"/>
                  </a:schemeClr>
                </a:solidFill>
              </a:rPr>
              <a:t>I åk 9 är det en mindre andel elever i kommunen än i länet och riket som använt narkotika senaste 12 månaderna, som blivit erbjuden att prova eller köpa narkotika och som har haft lust att prova narkotika. </a:t>
            </a:r>
          </a:p>
          <a:p>
            <a:r>
              <a:rPr lang="sv-SE" sz="1600" dirty="0">
                <a:solidFill>
                  <a:schemeClr val="accent2">
                    <a:lumMod val="75000"/>
                  </a:schemeClr>
                </a:solidFill>
              </a:rPr>
              <a:t>Bland elever år 2 på gymnasiet i kommunen är det en signifikant mindre andel som använt narkotika senaste 12 månaderna än riket. </a:t>
            </a:r>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HÄRJEDALEN</a:t>
            </a:r>
          </a:p>
        </p:txBody>
      </p:sp>
      <p:graphicFrame>
        <p:nvGraphicFramePr>
          <p:cNvPr id="3" name="Diagram 2">
            <a:extLst>
              <a:ext uri="{FF2B5EF4-FFF2-40B4-BE49-F238E27FC236}">
                <a16:creationId xmlns:a16="http://schemas.microsoft.com/office/drawing/2014/main" id="{235C0D26-5D21-1323-39C9-5EE24EAF3BBC}"/>
              </a:ext>
            </a:extLst>
          </p:cNvPr>
          <p:cNvGraphicFramePr>
            <a:graphicFrameLocks/>
          </p:cNvGraphicFramePr>
          <p:nvPr>
            <p:extLst>
              <p:ext uri="{D42A27DB-BD31-4B8C-83A1-F6EECF244321}">
                <p14:modId xmlns:p14="http://schemas.microsoft.com/office/powerpoint/2010/main" val="275010696"/>
              </p:ext>
            </p:extLst>
          </p:nvPr>
        </p:nvGraphicFramePr>
        <p:xfrm>
          <a:off x="5637122" y="1043213"/>
          <a:ext cx="6511227" cy="514527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1CDCBC12-2138-5D82-B94C-7915CC96B7F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DEE76F4A-6F29-AC8C-3CC7-C693E618E6D2}"/>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6" name="textruta 5">
            <a:extLst>
              <a:ext uri="{FF2B5EF4-FFF2-40B4-BE49-F238E27FC236}">
                <a16:creationId xmlns:a16="http://schemas.microsoft.com/office/drawing/2014/main" id="{F5204035-DE94-7651-A123-D64645FF2825}"/>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
        <p:nvSpPr>
          <p:cNvPr id="10" name="textruta 9">
            <a:extLst>
              <a:ext uri="{FF2B5EF4-FFF2-40B4-BE49-F238E27FC236}">
                <a16:creationId xmlns:a16="http://schemas.microsoft.com/office/drawing/2014/main" id="{85E69C44-89A2-D316-72C1-1FD453F60B9D}"/>
              </a:ext>
            </a:extLst>
          </p:cNvPr>
          <p:cNvSpPr txBox="1"/>
          <p:nvPr/>
        </p:nvSpPr>
        <p:spPr>
          <a:xfrm>
            <a:off x="799179" y="6517704"/>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546525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634226" y="6569720"/>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a:extLst>
              <a:ext uri="{FF2B5EF4-FFF2-40B4-BE49-F238E27FC236}">
                <a16:creationId xmlns:a16="http://schemas.microsoft.com/office/drawing/2014/main" id="{BAB1E471-7AC0-D2B9-BA87-5977DEC3A7F3}"/>
              </a:ext>
            </a:extLst>
          </p:cNvPr>
          <p:cNvGraphicFramePr>
            <a:graphicFrameLocks/>
          </p:cNvGraphicFramePr>
          <p:nvPr>
            <p:extLst>
              <p:ext uri="{D42A27DB-BD31-4B8C-83A1-F6EECF244321}">
                <p14:modId xmlns:p14="http://schemas.microsoft.com/office/powerpoint/2010/main" val="99881486"/>
              </p:ext>
            </p:extLst>
          </p:nvPr>
        </p:nvGraphicFramePr>
        <p:xfrm>
          <a:off x="5631781" y="1043213"/>
          <a:ext cx="6351672" cy="4900385"/>
        </p:xfrm>
        <a:graphic>
          <a:graphicData uri="http://schemas.openxmlformats.org/drawingml/2006/chart">
            <c:chart xmlns:c="http://schemas.openxmlformats.org/drawingml/2006/chart" xmlns:r="http://schemas.openxmlformats.org/officeDocument/2006/relationships" r:id="rId3"/>
          </a:graphicData>
        </a:graphic>
      </p:graphicFrame>
      <p:sp>
        <p:nvSpPr>
          <p:cNvPr id="7" name="Rektangel: rundade hörn 6">
            <a:extLst>
              <a:ext uri="{FF2B5EF4-FFF2-40B4-BE49-F238E27FC236}">
                <a16:creationId xmlns:a16="http://schemas.microsoft.com/office/drawing/2014/main" id="{7B72D7CF-2CB2-A206-DA6A-B457E934F01A}"/>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174823" y="2564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74823" y="1235734"/>
            <a:ext cx="3908809" cy="4386530"/>
          </a:xfrm>
          <a:solidFill>
            <a:schemeClr val="accent2">
              <a:lumMod val="40000"/>
              <a:lumOff val="60000"/>
            </a:schemeClr>
          </a:solidFill>
        </p:spPr>
        <p:txBody>
          <a:bodyPr anchor="t">
            <a:normAutofit/>
          </a:bodyPr>
          <a:lstStyle/>
          <a:p>
            <a:r>
              <a:rPr lang="sv-SE" sz="1600" dirty="0">
                <a:solidFill>
                  <a:schemeClr val="accent2">
                    <a:lumMod val="75000"/>
                  </a:schemeClr>
                </a:solidFill>
              </a:rPr>
              <a:t>I kommunen är det en signifikant större andel elever år 2 på gymnasiet än i åk 9 som är snusare. </a:t>
            </a:r>
          </a:p>
          <a:p>
            <a:r>
              <a:rPr lang="sv-SE" sz="1600" dirty="0">
                <a:solidFill>
                  <a:schemeClr val="accent2">
                    <a:lumMod val="75000"/>
                  </a:schemeClr>
                </a:solidFill>
              </a:rPr>
              <a:t>Andelen elever som är rökare, </a:t>
            </a:r>
            <a:r>
              <a:rPr lang="sv-SE" sz="1600" dirty="0" err="1">
                <a:solidFill>
                  <a:schemeClr val="accent2">
                    <a:lumMod val="75000"/>
                  </a:schemeClr>
                </a:solidFill>
              </a:rPr>
              <a:t>vejpare</a:t>
            </a:r>
            <a:r>
              <a:rPr lang="sv-SE" sz="1600" dirty="0">
                <a:solidFill>
                  <a:schemeClr val="accent2">
                    <a:lumMod val="75000"/>
                  </a:schemeClr>
                </a:solidFill>
              </a:rPr>
              <a:t> eller snusare av vitt snus skiljer sig inte signifikant åt mellan de två årskurserna i kommunen. </a:t>
            </a:r>
          </a:p>
          <a:p>
            <a:r>
              <a:rPr lang="sv-SE" sz="1600" dirty="0">
                <a:solidFill>
                  <a:schemeClr val="accent2">
                    <a:lumMod val="75000"/>
                  </a:schemeClr>
                </a:solidFill>
              </a:rPr>
              <a:t>Sedan 2019 är det en ökning av andelen elever år 2 på gymnasiet i Härjedalen som är snusare.</a:t>
            </a:r>
          </a:p>
          <a:p>
            <a:r>
              <a:rPr lang="sv-SE" sz="1600" dirty="0">
                <a:solidFill>
                  <a:schemeClr val="accent2">
                    <a:lumMod val="75000"/>
                  </a:schemeClr>
                </a:solidFill>
              </a:rPr>
              <a:t>Andelen elever i kommunen som är rökare har varit på samma nivå över tid. </a:t>
            </a:r>
          </a:p>
          <a:p>
            <a:r>
              <a:rPr lang="sv-SE" sz="1600" dirty="0">
                <a:solidFill>
                  <a:schemeClr val="accent2">
                    <a:lumMod val="75000"/>
                  </a:schemeClr>
                </a:solidFill>
              </a:rPr>
              <a:t>Andelen elever i åk 9 och år 2 på gymnasiet som är rökare, snusare </a:t>
            </a:r>
            <a:r>
              <a:rPr lang="sv-SE" sz="1600" dirty="0" err="1">
                <a:solidFill>
                  <a:schemeClr val="accent2">
                    <a:lumMod val="75000"/>
                  </a:schemeClr>
                </a:solidFill>
              </a:rPr>
              <a:t>vejpare</a:t>
            </a:r>
            <a:r>
              <a:rPr lang="sv-SE" sz="1600" dirty="0">
                <a:solidFill>
                  <a:schemeClr val="accent2">
                    <a:lumMod val="75000"/>
                  </a:schemeClr>
                </a:solidFill>
              </a:rPr>
              <a:t> eller vitt-snusare skiljer sig inte signifikant mot andelen i länet eller riket. </a:t>
            </a:r>
          </a:p>
          <a:p>
            <a:endParaRPr lang="sv-SE" sz="1600" dirty="0">
              <a:solidFill>
                <a:schemeClr val="accent2">
                  <a:lumMod val="75000"/>
                </a:schemeClr>
              </a:solidFill>
            </a:endParaRPr>
          </a:p>
        </p:txBody>
      </p:sp>
      <p:sp>
        <p:nvSpPr>
          <p:cNvPr id="6" name="Rubrik 1">
            <a:extLst>
              <a:ext uri="{FF2B5EF4-FFF2-40B4-BE49-F238E27FC236}">
                <a16:creationId xmlns:a16="http://schemas.microsoft.com/office/drawing/2014/main" id="{38D5893F-C3E2-42DB-8F17-C9024764190B}"/>
              </a:ext>
            </a:extLst>
          </p:cNvPr>
          <p:cNvSpPr txBox="1">
            <a:spLocks/>
          </p:cNvSpPr>
          <p:nvPr/>
        </p:nvSpPr>
        <p:spPr>
          <a:xfrm>
            <a:off x="0" y="-120087"/>
            <a:ext cx="843572" cy="7374867"/>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HÄRJEDALEN</a:t>
            </a:r>
          </a:p>
        </p:txBody>
      </p:sp>
      <p:cxnSp>
        <p:nvCxnSpPr>
          <p:cNvPr id="9" name="Rak koppling 8">
            <a:extLst>
              <a:ext uri="{FF2B5EF4-FFF2-40B4-BE49-F238E27FC236}">
                <a16:creationId xmlns:a16="http://schemas.microsoft.com/office/drawing/2014/main" id="{1E34C54A-A7FE-FDF6-6844-53068C5C9BC6}"/>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00F1B265-673F-5140-B9AD-08B8DCABC49B}"/>
              </a:ext>
            </a:extLst>
          </p:cNvPr>
          <p:cNvSpPr txBox="1"/>
          <p:nvPr/>
        </p:nvSpPr>
        <p:spPr>
          <a:xfrm>
            <a:off x="8155161" y="21124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8A462119-5C42-F73E-343A-E2B16AD7D5FF}"/>
              </a:ext>
            </a:extLst>
          </p:cNvPr>
          <p:cNvSpPr txBox="1"/>
          <p:nvPr/>
        </p:nvSpPr>
        <p:spPr>
          <a:xfrm>
            <a:off x="7103515" y="616712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185655B3-6B8D-9AE9-D2B9-2C71A639E5B0}"/>
              </a:ext>
            </a:extLst>
          </p:cNvPr>
          <p:cNvSpPr txBox="1"/>
          <p:nvPr/>
        </p:nvSpPr>
        <p:spPr>
          <a:xfrm>
            <a:off x="7321890" y="616712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293647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customXml/itemProps3.xml><?xml version="1.0" encoding="utf-8"?>
<ds:datastoreItem xmlns:ds="http://schemas.openxmlformats.org/officeDocument/2006/customXml" ds:itemID="{06184D5D-FA0E-436A-A309-2AC6BC79A5F1}">
  <ds:schemaRefs>
    <ds:schemaRef ds:uri="http://schemas.microsoft.com/sharepoint/v3/contenttype/fo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9172</Words>
  <Application>Microsoft Office PowerPoint</Application>
  <PresentationFormat>Bredbild</PresentationFormat>
  <Paragraphs>667</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PowerPoint-presentation</vt:lpstr>
      <vt:lpstr>BAKGRUND  &amp;  SVARSFREKVENS</vt:lpstr>
      <vt:lpstr>RESULTAT- REDOVISNING - tolkning och begränsningar</vt:lpstr>
      <vt:lpstr>Alkohol</vt:lpstr>
      <vt:lpstr>PowerPoint-presentation</vt:lpstr>
      <vt:lpstr>Narkotika och läkemedel* </vt:lpstr>
      <vt:lpstr>LÄNSNIVÅ</vt:lpstr>
      <vt:lpstr>Tobak och nikotin</vt:lpstr>
      <vt:lpstr>LÄNSNIVÅ</vt:lpstr>
      <vt:lpstr>LÄNSNIVÅ</vt:lpstr>
      <vt:lpstr>Spel om pengar</vt:lpstr>
      <vt:lpstr>Spel om pengar</vt:lpstr>
      <vt:lpstr>Tidig debutålder</vt:lpstr>
      <vt:lpstr>Tidig debutålder</vt:lpstr>
      <vt:lpstr>Tillgänglighet </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3</cp:revision>
  <dcterms:created xsi:type="dcterms:W3CDTF">2024-04-10T10:53:49Z</dcterms:created>
  <dcterms:modified xsi:type="dcterms:W3CDTF">2024-09-13T12:36:43Z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