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315" r:id="rId6"/>
    <p:sldId id="316" r:id="rId7"/>
    <p:sldId id="309" r:id="rId8"/>
    <p:sldId id="259" r:id="rId9"/>
    <p:sldId id="260" r:id="rId10"/>
    <p:sldId id="317" r:id="rId11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C37"/>
    <a:srgbClr val="98C2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8CFD3-B08A-47D6-B0B7-EE0E89A86E4C}" type="datetimeFigureOut">
              <a:rPr lang="sv-SE" smtClean="0"/>
              <a:t>2024-07-09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FA44B-6BEA-46D5-8F12-8FC1FC4988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4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jh.se/rest-api/centuri/document/64926" TargetMode="External"/><Relationship Id="rId2" Type="http://schemas.openxmlformats.org/officeDocument/2006/relationships/hyperlink" Target="https://www.regionjh.se/rest-api/centuri/document/60685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egionjh.se/rest-api/centuri/document/78686?srcformat=true" TargetMode="External"/><Relationship Id="rId4" Type="http://schemas.openxmlformats.org/officeDocument/2006/relationships/hyperlink" Target="https://regionjh.se/rest-api/centuri/document/3716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77" y="384858"/>
            <a:ext cx="12049446" cy="648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sv-SE"/>
              <a:t>Checklista vaccinationer</a:t>
            </a:r>
          </a:p>
        </p:txBody>
      </p:sp>
      <p:graphicFrame>
        <p:nvGraphicFramePr>
          <p:cNvPr id="11" name="Tabell 11">
            <a:extLst>
              <a:ext uri="{FF2B5EF4-FFF2-40B4-BE49-F238E27FC236}">
                <a16:creationId xmlns:a16="http://schemas.microsoft.com/office/drawing/2014/main" id="{DC7E9848-24FA-4B13-973D-7744AAB63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38469"/>
              </p:ext>
            </p:extLst>
          </p:nvPr>
        </p:nvGraphicFramePr>
        <p:xfrm>
          <a:off x="71277" y="1043448"/>
          <a:ext cx="3820785" cy="431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785">
                  <a:extLst>
                    <a:ext uri="{9D8B030D-6E8A-4147-A177-3AD203B41FA5}">
                      <a16:colId xmlns:a16="http://schemas.microsoft.com/office/drawing/2014/main" val="411709389"/>
                    </a:ext>
                  </a:extLst>
                </a:gridCol>
              </a:tblGrid>
              <a:tr h="51881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800" b="1">
                          <a:cs typeface="Arial"/>
                        </a:rPr>
                        <a:t>COVID -19 VACCIN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03756"/>
                  </a:ext>
                </a:extLst>
              </a:tr>
              <a:tr h="2344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 individer 5 år och äldre gäller en dos som primärvaccination sedan 1 oktober 2023, med undantag för individer med allvarligt nedsatt immunförsvar.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Rutin: </a:t>
                      </a:r>
                      <a:r>
                        <a:rPr lang="sv-SE" sz="1200" dirty="0">
                          <a:hlinkClick r:id="rId2"/>
                        </a:rPr>
                        <a:t>https://www.regionjh.se/rest-api/centuri/document/60685</a:t>
                      </a:r>
                      <a:r>
                        <a:rPr lang="sv-SE" sz="1200" dirty="0"/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46"/>
                  </a:ext>
                </a:extLst>
              </a:tr>
              <a:tr h="1449521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400" b="1" dirty="0">
                          <a:cs typeface="Arial"/>
                        </a:rPr>
                        <a:t>Ålder på patienten </a:t>
                      </a:r>
                      <a:endParaRPr lang="sv-SE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12 - 30 år - ge </a:t>
                      </a:r>
                      <a:r>
                        <a:rPr lang="sv-SE" sz="12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endast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Pfizer Comirnaty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31 år och äldre– alla Covid-19 vaccin kan användas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Personalvaccination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Ingår inte i rekommenderade grupper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8650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944B4BA1-1AB0-41BF-BD00-E0A401DDF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4247"/>
              </p:ext>
            </p:extLst>
          </p:nvPr>
        </p:nvGraphicFramePr>
        <p:xfrm>
          <a:off x="3963339" y="1043447"/>
          <a:ext cx="4087446" cy="449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446">
                  <a:extLst>
                    <a:ext uri="{9D8B030D-6E8A-4147-A177-3AD203B41FA5}">
                      <a16:colId xmlns:a16="http://schemas.microsoft.com/office/drawing/2014/main" val="411709389"/>
                    </a:ext>
                  </a:extLst>
                </a:gridCol>
              </a:tblGrid>
              <a:tr h="472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>
                          <a:cs typeface="Arial"/>
                        </a:rPr>
                        <a:t>INFLUENSA VACCIN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03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Rätt målgrupp enligt Folkhälsomyndighetens      rekommendationer ?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Finns ordination? 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8650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Ska vaccinationen faktureras?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sv-SE" sz="1200" dirty="0"/>
                        <a:t>Vaccination mot </a:t>
                      </a:r>
                      <a:r>
                        <a:rPr lang="sv-SE" sz="1200" u="sng" dirty="0"/>
                        <a:t>säsongsinfluensa</a:t>
                      </a:r>
                      <a:r>
                        <a:rPr lang="sv-SE" sz="1200" dirty="0"/>
                        <a:t> är kostnadsfri för riskgrupper som rekommenderats vaccination </a:t>
                      </a:r>
                      <a:r>
                        <a:rPr lang="sv-SE" sz="1200" dirty="0" err="1"/>
                        <a:t>enl</a:t>
                      </a:r>
                      <a:r>
                        <a:rPr lang="sv-SE" sz="1200" dirty="0"/>
                        <a:t> </a:t>
                      </a:r>
                      <a:r>
                        <a:rPr lang="sv-SE" sz="1200" dirty="0" err="1"/>
                        <a:t>FOHMs</a:t>
                      </a:r>
                      <a:r>
                        <a:rPr lang="sv-SE" sz="1200" dirty="0"/>
                        <a:t> riktlinjer inklusive hushållskontakter till personer med kraftigt nedsatt immunförsvar. 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sv-SE" sz="1200" dirty="0"/>
                        <a:t>Patienter som inte tillhör riskgrupp och är yngre än 65 år faktureras i efterhand. Utomlänspatienter faktureras hemlandstinget.</a:t>
                      </a: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sv-SE" sz="1200" dirty="0"/>
                    </a:p>
                    <a:p>
                      <a:r>
                        <a:rPr lang="sv-SE" sz="1200" dirty="0"/>
                        <a:t>Rutin: </a:t>
                      </a:r>
                      <a:r>
                        <a:rPr lang="sv-SE" sz="1200" dirty="0">
                          <a:hlinkClick r:id="rId3"/>
                        </a:rPr>
                        <a:t>https://www.regionjh.se/rest-api/centuri/document/64926</a:t>
                      </a:r>
                      <a:r>
                        <a:rPr lang="sv-SE" sz="1200" dirty="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45566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Personalvaccination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Kommunerna faktureras i efterhand utifrån givna vaccinationer. Kostnadsfritt region/kommunanställd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93696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0E338066-A6E5-191D-966B-33F4B1893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488043"/>
              </p:ext>
            </p:extLst>
          </p:nvPr>
        </p:nvGraphicFramePr>
        <p:xfrm>
          <a:off x="8122062" y="1043445"/>
          <a:ext cx="3998661" cy="434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661">
                  <a:extLst>
                    <a:ext uri="{9D8B030D-6E8A-4147-A177-3AD203B41FA5}">
                      <a16:colId xmlns:a16="http://schemas.microsoft.com/office/drawing/2014/main" val="411709389"/>
                    </a:ext>
                  </a:extLst>
                </a:gridCol>
              </a:tblGrid>
              <a:tr h="479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>
                          <a:solidFill>
                            <a:schemeClr val="tx1"/>
                          </a:solidFill>
                          <a:cs typeface="Arial"/>
                        </a:rPr>
                        <a:t>PNEUMOKOCK VACCIN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03756"/>
                  </a:ext>
                </a:extLst>
              </a:tr>
              <a:tr h="508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Rätt målgrupp enligt Folkhälsomyndighetens      rekommendationer?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46"/>
                  </a:ext>
                </a:extLst>
              </a:tr>
              <a:tr h="344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Finns ordination? 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8650"/>
                  </a:ext>
                </a:extLst>
              </a:tr>
              <a:tr h="2321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Ska vaccinationen faktureras?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dirty="0"/>
                        <a:t>Vaccination mot </a:t>
                      </a:r>
                      <a:r>
                        <a:rPr lang="sv-SE" sz="1200" u="sng" dirty="0"/>
                        <a:t>pneumokocker</a:t>
                      </a:r>
                      <a:r>
                        <a:rPr lang="sv-SE" sz="1200" dirty="0"/>
                        <a:t> är kostnadsfri för riskgrupper som rekommenderats vaccination enl. </a:t>
                      </a:r>
                      <a:r>
                        <a:rPr lang="sv-SE" sz="1200" dirty="0" err="1"/>
                        <a:t>FOHMs</a:t>
                      </a:r>
                      <a:r>
                        <a:rPr lang="sv-SE" sz="1200" dirty="0"/>
                        <a:t> riktlinjer.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sv-SE" sz="1200" dirty="0"/>
                        <a:t>Patienter som inte tillhör riskgrupp och är yngre än 65 år faktureras i efterhand. Utomlänspatienter faktureras hemlandstinget.</a:t>
                      </a: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sv-SE" sz="1200" dirty="0"/>
                    </a:p>
                    <a:p>
                      <a:r>
                        <a:rPr lang="sv-SE" sz="1200" dirty="0"/>
                        <a:t>Rutin: </a:t>
                      </a:r>
                      <a:r>
                        <a:rPr lang="sv-SE" sz="1200" dirty="0">
                          <a:hlinkClick r:id="rId4"/>
                        </a:rPr>
                        <a:t>https://regionjh.se/rest-api/centuri/document/37168</a:t>
                      </a:r>
                      <a:r>
                        <a:rPr lang="sv-SE" sz="1200" dirty="0"/>
                        <a:t> 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45566"/>
                  </a:ext>
                </a:extLst>
              </a:tr>
              <a:tr h="6586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Personalvaccination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Ingår inte i rekommenderade grupper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93696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702AF5C3-7ABC-7DEC-88E6-D1DBA2831928}"/>
              </a:ext>
            </a:extLst>
          </p:cNvPr>
          <p:cNvSpPr txBox="1"/>
          <p:nvPr/>
        </p:nvSpPr>
        <p:spPr>
          <a:xfrm>
            <a:off x="71277" y="5573164"/>
            <a:ext cx="5867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linkClick r:id="rId5"/>
              </a:rPr>
              <a:t>https://www.regionjh.se/rest-api/centuri/document/78686?srcformat=true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9CF809-2F24-1090-E54B-8F69209C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365125"/>
            <a:ext cx="10515600" cy="582831"/>
          </a:xfrm>
        </p:spPr>
        <p:txBody>
          <a:bodyPr>
            <a:normAutofit/>
          </a:bodyPr>
          <a:lstStyle/>
          <a:p>
            <a:r>
              <a:rPr lang="sv-SE" sz="1800" b="1" dirty="0"/>
              <a:t>Folkhälsomyndighetens rekommendation 2024 gällande Covid-19 och Influensa 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B9EA97B-52B7-0179-09E9-0E1CEA53B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884127"/>
              </p:ext>
            </p:extLst>
          </p:nvPr>
        </p:nvGraphicFramePr>
        <p:xfrm>
          <a:off x="830511" y="729293"/>
          <a:ext cx="10523286" cy="38003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6589">
                  <a:extLst>
                    <a:ext uri="{9D8B030D-6E8A-4147-A177-3AD203B41FA5}">
                      <a16:colId xmlns:a16="http://schemas.microsoft.com/office/drawing/2014/main" val="872670445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498099148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4151570824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434925953"/>
                    </a:ext>
                  </a:extLst>
                </a:gridCol>
              </a:tblGrid>
              <a:tr h="53795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Covidvaccin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Minsta tid sedan senaste 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Influensavaccin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058076"/>
                  </a:ext>
                </a:extLst>
              </a:tr>
              <a:tr h="435484">
                <a:tc>
                  <a:txBody>
                    <a:bodyPr/>
                    <a:lstStyle/>
                    <a:p>
                      <a:r>
                        <a:rPr lang="sv-SE" sz="1400" b="1" dirty="0"/>
                        <a:t>80 år och äldre samt boende SÄBO/hemsjukvård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 mån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 </a:t>
                      </a:r>
                      <a:r>
                        <a:rPr lang="sv-SE" sz="1600" dirty="0"/>
                        <a:t>(Fluad tetra SÄBO/hemsjukvård)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73545"/>
                  </a:ext>
                </a:extLst>
              </a:tr>
              <a:tr h="435484">
                <a:tc>
                  <a:txBody>
                    <a:bodyPr/>
                    <a:lstStyle/>
                    <a:p>
                      <a:r>
                        <a:rPr lang="sv-SE" sz="1400" b="1" dirty="0"/>
                        <a:t>65-79 år samt personer18-64 med riskfaktor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 mån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564657"/>
                  </a:ext>
                </a:extLst>
              </a:tr>
              <a:tr h="417045">
                <a:tc>
                  <a:txBody>
                    <a:bodyPr/>
                    <a:lstStyle/>
                    <a:p>
                      <a:r>
                        <a:rPr lang="sv-SE" sz="1400" b="1" dirty="0"/>
                        <a:t>Gravida efter graviditetsvecka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 mån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65523"/>
                  </a:ext>
                </a:extLst>
              </a:tr>
              <a:tr h="435484">
                <a:tc>
                  <a:txBody>
                    <a:bodyPr/>
                    <a:lstStyle/>
                    <a:p>
                      <a:r>
                        <a:rPr lang="sv-SE" sz="1400" b="1" dirty="0"/>
                        <a:t>50-64 år samt 18-49 år med hypertoni som enda riskfaktor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Endast om ovaccinerad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 mån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 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394822"/>
                  </a:ext>
                </a:extLst>
              </a:tr>
              <a:tr h="417045">
                <a:tc>
                  <a:txBody>
                    <a:bodyPr/>
                    <a:lstStyle/>
                    <a:p>
                      <a:r>
                        <a:rPr lang="sv-SE" sz="1400" b="1" dirty="0"/>
                        <a:t>18-49 år utan riskfaktor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 mån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 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61415"/>
                  </a:ext>
                </a:extLst>
              </a:tr>
              <a:tr h="20140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374663"/>
                  </a:ext>
                </a:extLst>
              </a:tr>
            </a:tbl>
          </a:graphicData>
        </a:graphic>
      </p:graphicFrame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68F43559-8B37-31F0-669F-704C2E2A6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76712"/>
              </p:ext>
            </p:extLst>
          </p:nvPr>
        </p:nvGraphicFramePr>
        <p:xfrm>
          <a:off x="830511" y="4621696"/>
          <a:ext cx="9337304" cy="408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304">
                  <a:extLst>
                    <a:ext uri="{9D8B030D-6E8A-4147-A177-3AD203B41FA5}">
                      <a16:colId xmlns:a16="http://schemas.microsoft.com/office/drawing/2014/main" val="2069320524"/>
                    </a:ext>
                  </a:extLst>
                </a:gridCol>
              </a:tblGrid>
              <a:tr h="24956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612601"/>
                  </a:ext>
                </a:extLst>
              </a:tr>
              <a:tr h="39609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912846"/>
                  </a:ext>
                </a:extLst>
              </a:tr>
              <a:tr h="39609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640067"/>
                  </a:ext>
                </a:extLst>
              </a:tr>
              <a:tr h="39609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247502"/>
                  </a:ext>
                </a:extLst>
              </a:tr>
              <a:tr h="39609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097854"/>
                  </a:ext>
                </a:extLst>
              </a:tr>
            </a:tbl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0D082432-DF12-EFE1-0B52-74A54D9AA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002" y="729293"/>
            <a:ext cx="11203619" cy="42300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CDBD21F-96F5-64C6-5B75-8063ED33C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7" y="5126061"/>
            <a:ext cx="9735909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8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E9269E-FF9B-2FAD-E033-6209F1AE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pPr algn="ctr"/>
            <a:r>
              <a:rPr lang="sv-SE" sz="2000" b="1" dirty="0"/>
              <a:t>Riskfaktor för att bli svårt sjuk av influensa och/eller covid-19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3A49BE2A-1987-8D8D-43E2-544BDA41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83668"/>
              </p:ext>
            </p:extLst>
          </p:nvPr>
        </p:nvGraphicFramePr>
        <p:xfrm>
          <a:off x="838200" y="922790"/>
          <a:ext cx="10515600" cy="5388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6289485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94586551"/>
                    </a:ext>
                  </a:extLst>
                </a:gridCol>
              </a:tblGrid>
              <a:tr h="51079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18946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Kronisk hjärt-kärlsjukdom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 ex kärlkramp, tidigare hjärtinfarkt, stroke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08044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Kronisk lungsjukdom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 ex KOL, svår/instabil astma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74638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Nedsatt lungfunktion, försämrad hostkraft, sekretstagnation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 ex extrem fetma, neuromuskulära sjukdomar, flerfunktionshinder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362920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Kronisk njur- leversvikt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69574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Diabetes mellitus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Typ 1 eller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27084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Nedsatt immunförsvar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Pga sjukdom eller behandling tex Downs syndrom, behandling med TNF-alfahämmare, höga doser kortison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13640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Allmän sjuklighet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Skörhet/generellt nedsatt fysik, hälsa </a:t>
                      </a:r>
                      <a:r>
                        <a:rPr lang="sv-SE" dirty="0" err="1"/>
                        <a:t>pga</a:t>
                      </a:r>
                      <a:r>
                        <a:rPr lang="sv-SE" dirty="0"/>
                        <a:t> demens, psykisk sjukdom eller missbruk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724193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r>
                        <a:rPr lang="sv-SE" dirty="0"/>
                        <a:t>Hypertoni*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*Denna riskfaktor gäller för Covid-19 men ej influensa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10689"/>
                  </a:ext>
                </a:extLst>
              </a:tr>
            </a:tbl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F4675FD2-05FE-EE55-85ED-1F47A72F2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2144" y="66206"/>
            <a:ext cx="10794830" cy="624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42D5F110-448E-48AB-98CF-8A3AE50A1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32749"/>
              </p:ext>
            </p:extLst>
          </p:nvPr>
        </p:nvGraphicFramePr>
        <p:xfrm>
          <a:off x="359508" y="148492"/>
          <a:ext cx="11128509" cy="629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8509">
                  <a:extLst>
                    <a:ext uri="{9D8B030D-6E8A-4147-A177-3AD203B41FA5}">
                      <a16:colId xmlns:a16="http://schemas.microsoft.com/office/drawing/2014/main" val="858942300"/>
                    </a:ext>
                  </a:extLst>
                </a:gridCol>
              </a:tblGrid>
              <a:tr h="935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>
                          <a:solidFill>
                            <a:schemeClr val="tx1"/>
                          </a:solidFill>
                        </a:rPr>
                        <a:t>Rekommenderade grupper - Pneumokocker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>
                          <a:solidFill>
                            <a:schemeClr val="tx1"/>
                          </a:solidFill>
                          <a:ea typeface="+mn-lt"/>
                          <a:cs typeface="+mn-lt"/>
                        </a:rPr>
                        <a:t>Vaccination av vuxna och barn över 2 år med </a:t>
                      </a:r>
                      <a:r>
                        <a:rPr lang="sv-SE" sz="2000" b="1" u="sng">
                          <a:solidFill>
                            <a:schemeClr val="tx1"/>
                          </a:solidFill>
                          <a:ea typeface="+mn-lt"/>
                          <a:cs typeface="+mn-lt"/>
                        </a:rPr>
                        <a:t>ökad risk</a:t>
                      </a:r>
                      <a:r>
                        <a:rPr lang="sv-SE" sz="2000" b="1">
                          <a:solidFill>
                            <a:schemeClr val="tx1"/>
                          </a:solidFill>
                          <a:ea typeface="+mn-lt"/>
                          <a:cs typeface="+mn-lt"/>
                        </a:rPr>
                        <a:t> för pneumokockinfektion</a:t>
                      </a:r>
                      <a:endParaRPr lang="sv-SE" sz="2000" b="1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900644"/>
                  </a:ext>
                </a:extLst>
              </a:tr>
              <a:tr h="536408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Personer 65 år och äldre (födda 1959 eller tidigare)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Vuxna och barn över 2 år med vissa kroniska sjukdomar: </a:t>
                      </a:r>
                    </a:p>
                    <a:p>
                      <a:pPr marL="628650" lvl="1" indent="-171450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sv-SE" sz="1600" dirty="0"/>
                        <a:t>kronisk hjärtsjukdom</a:t>
                      </a:r>
                      <a:endParaRPr lang="sv-SE" sz="1600" dirty="0">
                        <a:highlight>
                          <a:srgbClr val="FFFF00"/>
                        </a:highlight>
                      </a:endParaRPr>
                    </a:p>
                    <a:p>
                      <a:pPr marL="628650" lvl="1" indent="-171450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sv-SE" sz="1600" dirty="0"/>
                        <a:t>kronisk lungsjukdom (exempelvis KOL och svår astma)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v-SE" sz="1600" dirty="0">
                          <a:ea typeface="+mn-lt"/>
                          <a:cs typeface="+mn-lt"/>
                        </a:rPr>
                        <a:t>tillstånd som leder till nedsatt lungfunktion eller försämrad </a:t>
                      </a:r>
                      <a:r>
                        <a:rPr lang="sv-SE" sz="1600" dirty="0" err="1">
                          <a:ea typeface="+mn-lt"/>
                          <a:cs typeface="+mn-lt"/>
                        </a:rPr>
                        <a:t>hostkraft</a:t>
                      </a:r>
                      <a:r>
                        <a:rPr lang="sv-SE" sz="1600" dirty="0">
                          <a:ea typeface="+mn-lt"/>
                          <a:cs typeface="+mn-lt"/>
                        </a:rPr>
                        <a:t> med sekretstagnation (exempelvis vissa kroniska neurologiska sjukdomar eller extrem fetma)</a:t>
                      </a:r>
                      <a:endParaRPr lang="sv-SE" sz="1600" dirty="0">
                        <a:cs typeface="Arial"/>
                      </a:endParaRPr>
                    </a:p>
                    <a:p>
                      <a:pPr marL="628650" lvl="1" indent="-171450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sv-SE" sz="1600" dirty="0"/>
                        <a:t>kronisk leversjukdom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sv-SE" sz="1600" dirty="0"/>
                        <a:t>kronisk njursvikt </a:t>
                      </a:r>
                      <a:r>
                        <a:rPr lang="sv-SE" sz="1600" dirty="0">
                          <a:ea typeface="+mn-lt"/>
                          <a:cs typeface="+mn-lt"/>
                        </a:rPr>
                        <a:t>(exempelvis </a:t>
                      </a:r>
                      <a:r>
                        <a:rPr lang="sv-SE" sz="1600" dirty="0" err="1">
                          <a:ea typeface="+mn-lt"/>
                          <a:cs typeface="+mn-lt"/>
                        </a:rPr>
                        <a:t>nefrotiskt</a:t>
                      </a:r>
                      <a:r>
                        <a:rPr lang="sv-SE" sz="1600" dirty="0">
                          <a:ea typeface="+mn-lt"/>
                          <a:cs typeface="+mn-lt"/>
                        </a:rPr>
                        <a:t> syndrom) </a:t>
                      </a:r>
                      <a:endParaRPr lang="sv-SE" sz="1600" dirty="0"/>
                    </a:p>
                    <a:p>
                      <a:pPr marL="628650" lvl="1" indent="-171450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sv-SE" sz="1600" dirty="0"/>
                        <a:t>diabetes </a:t>
                      </a:r>
                      <a:r>
                        <a:rPr lang="sv-SE" sz="1600" dirty="0" err="1"/>
                        <a:t>mellitus</a:t>
                      </a:r>
                      <a:endParaRPr lang="sv-SE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dirty="0">
                          <a:ea typeface="+mn-lt"/>
                          <a:cs typeface="+mn-lt"/>
                        </a:rPr>
                        <a:t>Svetsare (exempelvis svetsare utsatta för toxisk rök i arbetet)</a:t>
                      </a:r>
                      <a:endParaRPr lang="sv-SE" sz="1600" dirty="0">
                        <a:cs typeface="Arial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dirty="0">
                          <a:ea typeface="+mn-lt"/>
                          <a:cs typeface="+mn-lt"/>
                        </a:rPr>
                        <a:t>Rökare</a:t>
                      </a:r>
                      <a:endParaRPr lang="sv-SE" sz="1600" dirty="0">
                        <a:cs typeface="Arial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dirty="0">
                          <a:ea typeface="+mn-lt"/>
                          <a:cs typeface="+mn-lt"/>
                        </a:rPr>
                        <a:t>Personer med alkohol- eller drogmissbruk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600" dirty="0">
                        <a:ea typeface="+mn-lt"/>
                        <a:cs typeface="+mn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dirty="0">
                          <a:ea typeface="+mn-lt"/>
                          <a:cs typeface="+mn-lt"/>
                        </a:rPr>
                        <a:t>REVACCINATION EFTER 5 ÅR för personer i riskgrupp och alla över 65 år</a:t>
                      </a:r>
                      <a:endParaRPr lang="sv-SE" sz="1600" dirty="0"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836477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81035F41-E4E4-4A2C-D729-4259F58F4C20}"/>
              </a:ext>
            </a:extLst>
          </p:cNvPr>
          <p:cNvSpPr txBox="1"/>
          <p:nvPr/>
        </p:nvSpPr>
        <p:spPr>
          <a:xfrm>
            <a:off x="8238826" y="1802003"/>
            <a:ext cx="30572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v-SE"/>
              <a:t>https://centuri/RegNo/37168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FE3CE2A-A0AF-4B38-2C6A-5BE539005E33}"/>
              </a:ext>
            </a:extLst>
          </p:cNvPr>
          <p:cNvSpPr txBox="1"/>
          <p:nvPr/>
        </p:nvSpPr>
        <p:spPr>
          <a:xfrm>
            <a:off x="6299200" y="1155672"/>
            <a:ext cx="499687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/>
              <a:t>Dessa grupper erhåller kostnadsfri vaccination + övriga grupper kostnadsfria - se stora rutinen</a:t>
            </a:r>
          </a:p>
        </p:txBody>
      </p:sp>
    </p:spTree>
    <p:extLst>
      <p:ext uri="{BB962C8B-B14F-4D97-AF65-F5344CB8AC3E}">
        <p14:creationId xmlns:p14="http://schemas.microsoft.com/office/powerpoint/2010/main" val="381544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B0B5B25-2C74-19EC-0B4E-DE62135F380E}"/>
              </a:ext>
            </a:extLst>
          </p:cNvPr>
          <p:cNvSpPr txBox="1"/>
          <p:nvPr/>
        </p:nvSpPr>
        <p:spPr>
          <a:xfrm>
            <a:off x="622668" y="4397627"/>
            <a:ext cx="1070523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/>
              <a:t>Man bör helst undvika ge både vaccin mot covid-19, influensa och pneumokock vid samma tillfälle för att bättre kunna bedöma eventuella biverkningar.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1434" y="341627"/>
            <a:ext cx="11494534" cy="648000"/>
          </a:xfrm>
        </p:spPr>
        <p:txBody>
          <a:bodyPr/>
          <a:lstStyle/>
          <a:p>
            <a:r>
              <a:rPr lang="sv-SE" dirty="0"/>
              <a:t>Kombinerad vaccination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0F10B8B-890D-4B6C-B3E6-50D523A26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18135"/>
              </p:ext>
            </p:extLst>
          </p:nvPr>
        </p:nvGraphicFramePr>
        <p:xfrm>
          <a:off x="441431" y="966041"/>
          <a:ext cx="11266461" cy="5101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730">
                  <a:extLst>
                    <a:ext uri="{9D8B030D-6E8A-4147-A177-3AD203B41FA5}">
                      <a16:colId xmlns:a16="http://schemas.microsoft.com/office/drawing/2014/main" val="2063441178"/>
                    </a:ext>
                  </a:extLst>
                </a:gridCol>
                <a:gridCol w="7942731">
                  <a:extLst>
                    <a:ext uri="{9D8B030D-6E8A-4147-A177-3AD203B41FA5}">
                      <a16:colId xmlns:a16="http://schemas.microsoft.com/office/drawing/2014/main" val="2946090057"/>
                    </a:ext>
                  </a:extLst>
                </a:gridCol>
              </a:tblGrid>
              <a:tr h="627513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Vaccin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Det går kombinera flera vacciner, men fler än två bör inte ges till gravida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36061"/>
                  </a:ext>
                </a:extLst>
              </a:tr>
              <a:tr h="1165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Vaxigrip</a:t>
                      </a:r>
                      <a:r>
                        <a:rPr lang="sv-SE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Tetra®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(Influensavaccin)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Standarddos influensavaccin (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VaxigripTetra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®) och vaccin mot covid-19 Comirnaty kan ges till vuxna (inklusive gravida) vid samma tillfälle. Vaccinerna ges då på olika injektionsställen, helst andra armen eller benet.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är också möjligt att ge Pneumokockvaccin samtidigt som de andra två, då ska de vacciner som ges i samma arm ges med minst 2 cm mellanrum.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OBS: för gravida och sköra patienter högst 2 vacciner vid samma tillfälle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20253"/>
                  </a:ext>
                </a:extLst>
              </a:tr>
              <a:tr h="986093">
                <a:tc>
                  <a:txBody>
                    <a:bodyPr/>
                    <a:lstStyle/>
                    <a:p>
                      <a:r>
                        <a:rPr lang="sv-SE" sz="12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Pneumovax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®, Prevenar13®, </a:t>
                      </a:r>
                      <a:r>
                        <a:rPr lang="sv-SE" sz="12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Prevenar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 eller </a:t>
                      </a:r>
                      <a:r>
                        <a:rPr lang="sv-SE" sz="12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Apexxnar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(Vaccin mot pneumokocker)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 ges samtidigt som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Vaxigrip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Tetra och/eller samtidigt med vaccination mot covid-19 med mRNA-vacciner (Comirnaty eller Spikevax) till vuxna vid samma tillfälle. Se ovan.​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OBS: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Nuvaxovid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Bimervax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kan ges samtidigt som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Pneumovax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Övriga pneumokockvacciner separeras från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Nuvaxovid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Bimervax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minst 7 dagar.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31960"/>
                  </a:ext>
                </a:extLst>
              </a:tr>
              <a:tr h="1165382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2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Efluelda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Tetra ®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(Förstärkt Influensavaccin)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 på SÄBO och i hemsjukvården till 65+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Förstärkt influensavaccin och vaccination mot covid-19 med Comirnaty kan ges till vuxna vid samma tillfälle. Förstärkt influensavaccin kan också ges tillsammans med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Pneumovax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Fler än två vacciner samtidigt riskerar att ge mer biverkningar och detta ska särskilt beaktas hos sköra och äldre.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OBS: 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Undantaget covid-19-vaccinerna 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Nuvaxovid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v-SE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Bimervax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där det behöver separeras med minst 7 dagar.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283420"/>
                  </a:ext>
                </a:extLst>
              </a:tr>
              <a:tr h="895586">
                <a:tc>
                  <a:txBody>
                    <a:bodyPr/>
                    <a:lstStyle/>
                    <a:p>
                      <a:r>
                        <a:rPr lang="sv-S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Fluenz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Tetra</a:t>
                      </a:r>
                      <a:r>
                        <a:rPr lang="sv-S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endParaRPr lang="sv-S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(Influensavaccin, nasal administration)</a:t>
                      </a:r>
                    </a:p>
                    <a:p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 till barn äldre än 24 månader där behandlande läkare ordinerar.</a:t>
                      </a:r>
                      <a:r>
                        <a:rPr lang="sv-SE" sz="12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Levande försvagat vaccin.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Vaccination mot covid-19 och influensa separeras för barn med 7 dagar.</a:t>
                      </a:r>
                      <a:endParaRPr lang="sv-SE" sz="12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65355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2C19C6A-F7B9-3FCB-23EA-365B904B6C8D}"/>
              </a:ext>
            </a:extLst>
          </p:cNvPr>
          <p:cNvSpPr txBox="1"/>
          <p:nvPr/>
        </p:nvSpPr>
        <p:spPr>
          <a:xfrm>
            <a:off x="484105" y="6086176"/>
            <a:ext cx="11409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sv-SE" sz="1800" dirty="0">
              <a:effectLst/>
              <a:latin typeface="Arial Narrow" panose="020B0606020202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3CE6D-C8B1-4709-8EED-39123D62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19999"/>
            <a:ext cx="10465200" cy="67113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v-SE" sz="3200"/>
              <a:t>Vaccination med Covid-19 när tidigare given dos skett i annat 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82979D-245F-423A-A8B8-0E86CC490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10465200" cy="4876237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Vacciner godkända av WHO som inte är registrerade inom EU (Sinovac/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Coronavac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Sinopharm,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Covishield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och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Covaxin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  <a:endParaRPr lang="sv-S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En person som fått en dos av ett vaccin 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godkänt av WHO men inte registrerat inom EU erbjuds </a:t>
            </a:r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komplettering med en dos mRNA-vaccin eller </a:t>
            </a:r>
            <a:r>
              <a:rPr lang="sv-SE" sz="1800" b="1" i="1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Nuvaxovid</a:t>
            </a:r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i 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Sverige. Vid vaccination av personer som är 30 år eller yngre används </a:t>
            </a:r>
            <a:r>
              <a:rPr lang="sv-SE" sz="1800" b="0" i="1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Comirnaty 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. Den kompletterande dosen dokumenteras som dos 2.</a:t>
            </a:r>
            <a:endParaRPr lang="sv-S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Personer som är</a:t>
            </a:r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vaccinerade med två doser av inaktiverade vacciner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sv-SE" sz="1800" b="0" i="1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Sinovac/</a:t>
            </a:r>
            <a:r>
              <a:rPr lang="sv-SE" sz="1800" b="0" i="1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Coronavac</a:t>
            </a:r>
            <a:r>
              <a:rPr lang="sv-SE" sz="1800" b="0" i="0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eller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sv-SE" sz="1800" b="0" i="1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Sinopharm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rekommenderas kompletterande vaccination med en dos mRNA-vaccin eller </a:t>
            </a:r>
            <a:r>
              <a:rPr lang="sv-SE" sz="1800" b="1" i="1" dirty="0" err="1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Nuvaxovid</a:t>
            </a:r>
            <a:r>
              <a:rPr lang="sv-SE" sz="1800" b="1" dirty="0">
                <a:solidFill>
                  <a:srgbClr val="333333"/>
                </a:solidFill>
                <a:latin typeface="Tahoma" panose="020B0604030504040204" pitchFamily="34" charset="0"/>
              </a:rPr>
              <a:t> utifrån ålder.</a:t>
            </a:r>
            <a:r>
              <a:rPr lang="sv-SE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Dosen ges med minst 8 veckors intervall från föregående dos. Den kompletterande dosen registreras som dos 2.”</a:t>
            </a:r>
          </a:p>
          <a:p>
            <a:pPr marL="0" indent="0" algn="l" fontAlgn="base">
              <a:buNone/>
            </a:pPr>
            <a:endParaRPr lang="sv-SE" sz="1800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algn="l" fontAlgn="base"/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Vid osäkerhet om tidigare antal </a:t>
            </a:r>
            <a:r>
              <a:rPr lang="sv-SE" sz="1800" dirty="0">
                <a:solidFill>
                  <a:srgbClr val="333333"/>
                </a:solidFill>
                <a:latin typeface="Tahoma" panose="020B0604030504040204" pitchFamily="34" charset="0"/>
              </a:rPr>
              <a:t>doser: R</a:t>
            </a:r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egistrera påfyllnadsdos som dos 4. </a:t>
            </a:r>
          </a:p>
          <a:p>
            <a:pPr algn="l" fontAlgn="base"/>
            <a:r>
              <a:rPr lang="sv-SE" sz="1800" b="0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En dos räknas nu som grundvaccinering utom för barn 6 månader upp till och med 4 år</a:t>
            </a:r>
            <a:r>
              <a:rPr lang="sv-SE" sz="1800" dirty="0">
                <a:solidFill>
                  <a:srgbClr val="333333"/>
                </a:solidFill>
                <a:latin typeface="Tahoma" panose="020B0604030504040204" pitchFamily="34" charset="0"/>
              </a:rPr>
              <a:t> samt personer med allvarligt nedsatt immunförsvar.</a:t>
            </a:r>
            <a:endParaRPr lang="sv-SE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508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27039CF-4087-0E68-5B05-21A735ED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98" y="720000"/>
            <a:ext cx="4645847" cy="1069975"/>
          </a:xfrm>
        </p:spPr>
        <p:txBody>
          <a:bodyPr/>
          <a:lstStyle/>
          <a:p>
            <a:r>
              <a:rPr lang="en-US" sz="2800" dirty="0" err="1">
                <a:latin typeface="+mn-lt"/>
              </a:rPr>
              <a:t>Dosera</a:t>
            </a:r>
            <a:r>
              <a:rPr lang="en-US" sz="2800" dirty="0">
                <a:latin typeface="+mn-lt"/>
              </a:rPr>
              <a:t> Comirnaty &gt;12 </a:t>
            </a:r>
            <a:r>
              <a:rPr lang="en-US" sz="2800" dirty="0" err="1">
                <a:latin typeface="+mn-lt"/>
              </a:rPr>
              <a:t>år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från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vialer</a:t>
            </a:r>
            <a:r>
              <a:rPr lang="en-US" sz="2800" dirty="0">
                <a:latin typeface="+mn-lt"/>
              </a:rPr>
              <a:t> (6 </a:t>
            </a:r>
            <a:r>
              <a:rPr lang="en-US" sz="2800" dirty="0" err="1">
                <a:latin typeface="+mn-lt"/>
              </a:rPr>
              <a:t>doser</a:t>
            </a:r>
            <a:r>
              <a:rPr lang="en-US" sz="2800" dirty="0">
                <a:latin typeface="+mn-lt"/>
              </a:rPr>
              <a:t>/vial). </a:t>
            </a:r>
          </a:p>
        </p:txBody>
      </p:sp>
      <p:pic>
        <p:nvPicPr>
          <p:cNvPr id="6" name="Platshållare för bild 5" descr="En bild som visar skiss, rita, vit, Linjekonst&#10;&#10;Automatiskt genererad beskrivning">
            <a:extLst>
              <a:ext uri="{FF2B5EF4-FFF2-40B4-BE49-F238E27FC236}">
                <a16:creationId xmlns:a16="http://schemas.microsoft.com/office/drawing/2014/main" id="{A0F36182-9352-1DB7-30AD-248B5B7D478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" b="1358"/>
          <a:stretch>
            <a:fillRect/>
          </a:stretch>
        </p:blipFill>
        <p:spPr>
          <a:xfrm>
            <a:off x="5183188" y="720725"/>
            <a:ext cx="6172200" cy="5003800"/>
          </a:xfr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3960C43-324C-3E2E-4F6B-E7C7BC535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sv-S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OBSERVERA att detta är Pfizers Comirnaty för &gt;12 år. Andra doseringar gäller för barnvacciner och </a:t>
            </a:r>
            <a:r>
              <a:rPr lang="sv-SE" sz="1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Nuvaxovid</a:t>
            </a:r>
            <a:r>
              <a:rPr lang="sv-SE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Vissa vacciner ska spädas.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sv-SE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Vänd ampullen sakta 10 gånger.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Använd aseptisk teknik för att rengöra injektionsflaskans propp med en antiseptisk servett för engångsbruk. </a:t>
            </a:r>
            <a:endParaRPr lang="sv-SE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 upp 0,3 ml Comirnaty. Varje dos måste innehålla 0,3 ml vaccin. </a:t>
            </a:r>
            <a:endParaRPr lang="sv-SE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 kvarvarande mängd vaccin i injektionsflaskan inte räcker till en full dos på 0,3 ml, kassera injektionsflaskan och resterande volym. </a:t>
            </a:r>
            <a:endParaRPr lang="sv-SE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Anteckna tillämpligt datum och tillämplig tidpunkt. Kassera allt oanvänt vaccin inom 12 timmar efter första punktion.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sv-SE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 hämtning av vialer/ampuller får kylkedjan aldrig brytas om ni inte använder vialerna inom 12 h. Om vaccinet inte ska användas inom 12 h ska det fraktas med kylväska med kylklamp. </a:t>
            </a:r>
            <a:endParaRPr lang="sv-SE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36833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b70dde-e3fc-47f4-99e9-d5a625ad21ce" xsi:nil="true"/>
    <lcf76f155ced4ddcb4097134ff3c332f xmlns="a339e61a-ff6d-412d-b4c8-6c0e4eb086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DBB9610C5D3A4E88132DEE9FD58C6C" ma:contentTypeVersion="12" ma:contentTypeDescription="Skapa ett nytt dokument." ma:contentTypeScope="" ma:versionID="3f2475b8ddd428c5bfbb3cae31d23eec">
  <xsd:schema xmlns:xsd="http://www.w3.org/2001/XMLSchema" xmlns:xs="http://www.w3.org/2001/XMLSchema" xmlns:p="http://schemas.microsoft.com/office/2006/metadata/properties" xmlns:ns2="a339e61a-ff6d-412d-b4c8-6c0e4eb086ad" xmlns:ns3="e0b70dde-e3fc-47f4-99e9-d5a625ad21ce" targetNamespace="http://schemas.microsoft.com/office/2006/metadata/properties" ma:root="true" ma:fieldsID="8c80be2d81f6500700ec57a1c5c4f3e6" ns2:_="" ns3:_="">
    <xsd:import namespace="a339e61a-ff6d-412d-b4c8-6c0e4eb086ad"/>
    <xsd:import namespace="e0b70dde-e3fc-47f4-99e9-d5a625ad2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9e61a-ff6d-412d-b4c8-6c0e4eb08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26c6efaf-3aea-4086-b426-6b001a179c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70dde-e3fc-47f4-99e9-d5a625ad2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3feb0c7-5917-4a65-9dc5-e1160b1e973d}" ma:internalName="TaxCatchAll" ma:showField="CatchAllData" ma:web="e0b70dde-e3fc-47f4-99e9-d5a625ad21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25DA0-D281-418B-A780-C9C24A26B9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39e61a-ff6d-412d-b4c8-6c0e4eb086ad"/>
    <ds:schemaRef ds:uri="http://purl.org/dc/elements/1.1/"/>
    <ds:schemaRef ds:uri="http://schemas.microsoft.com/office/2006/metadata/properties"/>
    <ds:schemaRef ds:uri="http://schemas.microsoft.com/office/infopath/2007/PartnerControls"/>
    <ds:schemaRef ds:uri="e0b70dde-e3fc-47f4-99e9-d5a625ad21c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C16D9B-9B15-4999-9530-06ADF8AA03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60023B-B868-45EF-9884-19EE27024494}">
  <ds:schemaRefs>
    <ds:schemaRef ds:uri="a339e61a-ff6d-412d-b4c8-6c0e4eb086ad"/>
    <ds:schemaRef ds:uri="e0b70dde-e3fc-47f4-99e9-d5a625ad21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d3b4cf3a-ca77-4a02-aefa-f4398591468f}" enabled="0" method="" siteId="{d3b4cf3a-ca77-4a02-aefa-f439859146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749</TotalTime>
  <Words>1203</Words>
  <Application>Microsoft Office PowerPoint</Application>
  <PresentationFormat>Bredbild</PresentationFormat>
  <Paragraphs>145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7" baseType="lpstr">
      <vt:lpstr>Arial</vt:lpstr>
      <vt:lpstr>Arial Narrow</vt:lpstr>
      <vt:lpstr>Calibri</vt:lpstr>
      <vt:lpstr>Courier New</vt:lpstr>
      <vt:lpstr>Segoe UI</vt:lpstr>
      <vt:lpstr>Symbol</vt:lpstr>
      <vt:lpstr>Tahoma</vt:lpstr>
      <vt:lpstr>Verdana</vt:lpstr>
      <vt:lpstr>Wingdings</vt:lpstr>
      <vt:lpstr>RJH</vt:lpstr>
      <vt:lpstr>Checklista vaccinationer</vt:lpstr>
      <vt:lpstr>Folkhälsomyndighetens rekommendation 2024 gällande Covid-19 och Influensa </vt:lpstr>
      <vt:lpstr>Riskfaktor för att bli svårt sjuk av influensa och/eller covid-19</vt:lpstr>
      <vt:lpstr>PowerPoint-presentation</vt:lpstr>
      <vt:lpstr>Kombinerad vaccination</vt:lpstr>
      <vt:lpstr>Vaccination med Covid-19 när tidigare given dos skett i annat land</vt:lpstr>
      <vt:lpstr>Dosera Comirnaty &gt;12 år från vialer (6 doser/vial).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Checklista vaccination</dc:title>
  <dc:creator>Sara Nilsson</dc:creator>
  <cp:lastModifiedBy>Anna Eriksson</cp:lastModifiedBy>
  <cp:revision>12</cp:revision>
  <cp:lastPrinted>2023-09-19T10:42:00Z</cp:lastPrinted>
  <dcterms:created xsi:type="dcterms:W3CDTF">2021-11-15T12:57:43Z</dcterms:created>
  <dcterms:modified xsi:type="dcterms:W3CDTF">2024-07-09T09:51:46Z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0x01010079DBB9610C5D3A4E88132DEE9FD58C6C</vt:lpwstr>
  </property>
  <property fmtid="{D5CDD505-2E9C-101B-9397-08002B2CF9AE}" pid="3" name="MediaServiceImageTags">
    <vt:lpwstr/>
  </property>
</Properties>
</file>