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132" y="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Särskilt boende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Kalkylen framtagen i samråd mellan Ann-Christine Hjelm, Ekonom vid Vård och omsorgsförvaltningen, Östersunds kommun och Lars Gunnar Björk, ekonom inom Region J/H.</a:t>
            </a:r>
          </a:p>
          <a:p>
            <a:r>
              <a:rPr lang="sv-SE" dirty="0" smtClean="0"/>
              <a:t>Kostnader för boendet är baserat på </a:t>
            </a:r>
            <a:r>
              <a:rPr lang="sv-SE" dirty="0" smtClean="0"/>
              <a:t>”Förslag boende för särskilt vårdkrävande” </a:t>
            </a:r>
            <a:r>
              <a:rPr lang="sv-SE" dirty="0" smtClean="0"/>
              <a:t>som Håkan Gadd gjort på uppdrag av ”Fredagsgruppen”.</a:t>
            </a:r>
          </a:p>
          <a:p>
            <a:r>
              <a:rPr lang="sv-SE" dirty="0" smtClean="0"/>
              <a:t>Kostnadsförändringar för Region J/H:s psykiatri avdelning baseras på uppgifter från Chefsöverläkare Sverker Svensson, samt priser för psykiatrisk vård enligt gällande prislista för Regionvård 2017.</a:t>
            </a:r>
          </a:p>
          <a:p>
            <a:r>
              <a:rPr lang="sv-SE" dirty="0" smtClean="0"/>
              <a:t>Kostnadsförändringar för kommuner baseras på uppgifter rörande kostnader för LSS boende inom Östersunds kommun.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Särskilt boende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finns i nuläget 54 patienter med tvångsvård alternativt rättspsykiatrisk tvångsvård.</a:t>
            </a:r>
          </a:p>
          <a:p>
            <a:r>
              <a:rPr lang="sv-SE" dirty="0" smtClean="0"/>
              <a:t>Det finns i nuläget 6 patienter med psykiatrisk tvångsvård.</a:t>
            </a:r>
          </a:p>
          <a:p>
            <a:r>
              <a:rPr lang="sv-SE" dirty="0" smtClean="0"/>
              <a:t>Kalkylen visar upp 7 typfall av patienter som kan vara i behov av ett särskilt boende.</a:t>
            </a:r>
          </a:p>
          <a:p>
            <a:r>
              <a:rPr lang="sv-SE" dirty="0" smtClean="0"/>
              <a:t>I kalkylen har inga hänsyn tagits avseende kostnader för andra </a:t>
            </a:r>
            <a:r>
              <a:rPr lang="sv-SE" dirty="0" smtClean="0"/>
              <a:t>samhälleliga </a:t>
            </a:r>
            <a:r>
              <a:rPr lang="sv-SE" dirty="0" smtClean="0"/>
              <a:t>resurser som Polis, Ambulans, Brandkår etc.</a:t>
            </a:r>
          </a:p>
          <a:p>
            <a:r>
              <a:rPr lang="sv-SE" dirty="0" smtClean="0"/>
              <a:t>Kalkylen tar inte heller upp effekter av psykiskt lidande för patienter, anhöriga, grannar, personal etc.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83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Boende för </a:t>
            </a:r>
            <a:r>
              <a:rPr lang="sv-SE" smtClean="0"/>
              <a:t>särskilt vårdkrävande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Kostnaden för driften av ett boende uppskattas till 8,7 </a:t>
            </a:r>
            <a:r>
              <a:rPr lang="sv-SE" dirty="0" err="1" smtClean="0"/>
              <a:t>Msek</a:t>
            </a:r>
            <a:r>
              <a:rPr lang="sv-SE" dirty="0" smtClean="0"/>
              <a:t> per år.</a:t>
            </a:r>
          </a:p>
          <a:p>
            <a:r>
              <a:rPr lang="sv-SE" dirty="0" smtClean="0"/>
              <a:t>Investeringen i bostäder uppskattas till 10,9 </a:t>
            </a:r>
            <a:r>
              <a:rPr lang="sv-SE" dirty="0" err="1" smtClean="0"/>
              <a:t>Msek</a:t>
            </a:r>
            <a:r>
              <a:rPr lang="sv-SE" dirty="0" smtClean="0"/>
              <a:t> som engångskostnad.</a:t>
            </a:r>
          </a:p>
          <a:p>
            <a:r>
              <a:rPr lang="sv-SE" dirty="0" smtClean="0"/>
              <a:t>Kostnaden för avskrivningar och internräntor uppskattas till 1,2 </a:t>
            </a:r>
            <a:r>
              <a:rPr lang="sv-SE" dirty="0" err="1" smtClean="0"/>
              <a:t>Msek</a:t>
            </a:r>
            <a:r>
              <a:rPr lang="sv-SE" dirty="0" smtClean="0"/>
              <a:t> per år.</a:t>
            </a:r>
          </a:p>
          <a:p>
            <a:r>
              <a:rPr lang="sv-SE" dirty="0" smtClean="0"/>
              <a:t>Kostnadsminskningen för Psykiatri uppskattas till 3,5 </a:t>
            </a:r>
            <a:r>
              <a:rPr lang="sv-SE" dirty="0" err="1" smtClean="0"/>
              <a:t>Msek</a:t>
            </a:r>
            <a:r>
              <a:rPr lang="sv-SE" dirty="0" smtClean="0"/>
              <a:t> per år.</a:t>
            </a:r>
          </a:p>
          <a:p>
            <a:r>
              <a:rPr lang="sv-SE" dirty="0" smtClean="0"/>
              <a:t>Kostnadsminskningen för kommunerna uppskattas till 6,4 </a:t>
            </a:r>
            <a:r>
              <a:rPr lang="sv-SE" dirty="0" err="1" smtClean="0"/>
              <a:t>Msek</a:t>
            </a:r>
            <a:r>
              <a:rPr lang="sv-SE" dirty="0" smtClean="0"/>
              <a:t> per år.</a:t>
            </a:r>
          </a:p>
          <a:p>
            <a:r>
              <a:rPr lang="sv-SE" dirty="0" smtClean="0"/>
              <a:t>Resultateffekten totalt uppskattas till knappt 0,1 </a:t>
            </a:r>
            <a:r>
              <a:rPr lang="sv-SE" dirty="0" err="1" smtClean="0"/>
              <a:t>Msek</a:t>
            </a:r>
            <a:r>
              <a:rPr lang="sv-SE" dirty="0" smtClean="0"/>
              <a:t> per år.</a:t>
            </a:r>
          </a:p>
          <a:p>
            <a:r>
              <a:rPr lang="sv-SE" dirty="0" smtClean="0"/>
              <a:t>Kassaflödet bedöms ge en positiv effekt på cirka 1,3 </a:t>
            </a:r>
            <a:r>
              <a:rPr lang="sv-SE" dirty="0" err="1" smtClean="0"/>
              <a:t>Msek</a:t>
            </a:r>
            <a:r>
              <a:rPr lang="sv-SE" dirty="0" smtClean="0"/>
              <a:t> </a:t>
            </a:r>
            <a:r>
              <a:rPr lang="sv-SE" smtClean="0"/>
              <a:t>per år.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4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</TotalTime>
  <Words>254</Words>
  <Application>Microsoft Office PowerPoint</Application>
  <PresentationFormat>Bredbild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Verdana</vt:lpstr>
      <vt:lpstr>Wingdings</vt:lpstr>
      <vt:lpstr>RJH</vt:lpstr>
      <vt:lpstr>Särskilt boende</vt:lpstr>
      <vt:lpstr>Särskilt boende</vt:lpstr>
      <vt:lpstr>Boende för särskilt vårdkrävande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Särskilt boende</dc:title>
  <dc:creator>man_user</dc:creator>
  <cp:lastModifiedBy>man_user</cp:lastModifiedBy>
  <cp:revision>6</cp:revision>
  <dcterms:created xsi:type="dcterms:W3CDTF">2017-05-05T07:52:35Z</dcterms:created>
  <dcterms:modified xsi:type="dcterms:W3CDTF">2017-05-12T13:37:37Z</dcterms:modified>
</cp:coreProperties>
</file>