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79" r:id="rId5"/>
    <p:sldId id="679" r:id="rId6"/>
    <p:sldId id="674" r:id="rId7"/>
    <p:sldId id="317" r:id="rId8"/>
    <p:sldId id="355" r:id="rId9"/>
    <p:sldId id="359" r:id="rId10"/>
    <p:sldId id="358" r:id="rId11"/>
    <p:sldId id="347" r:id="rId12"/>
    <p:sldId id="354" r:id="rId13"/>
    <p:sldId id="678" r:id="rId14"/>
    <p:sldId id="334" r:id="rId15"/>
    <p:sldId id="340" r:id="rId16"/>
    <p:sldId id="335" r:id="rId17"/>
    <p:sldId id="344" r:id="rId18"/>
    <p:sldId id="345" r:id="rId19"/>
    <p:sldId id="336" r:id="rId20"/>
    <p:sldId id="343" r:id="rId21"/>
    <p:sldId id="337" r:id="rId22"/>
    <p:sldId id="342" r:id="rId23"/>
    <p:sldId id="272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C200"/>
    <a:srgbClr val="16DC37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78864" autoAdjust="0"/>
  </p:normalViewPr>
  <p:slideViewPr>
    <p:cSldViewPr snapToGrid="0">
      <p:cViewPr varScale="1">
        <p:scale>
          <a:sx n="67" d="100"/>
          <a:sy n="67" d="100"/>
        </p:scale>
        <p:origin x="43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Blad1!$D$17</c:f>
              <c:strCache>
                <c:ptCount val="1"/>
                <c:pt idx="0">
                  <c:v>Antal positiva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A16-4E7D-BB6C-12D41BC21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Blad1!$A$30:$A$54</c:f>
              <c:strCache>
                <c:ptCount val="25"/>
                <c:pt idx="0">
                  <c:v>v38</c:v>
                </c:pt>
                <c:pt idx="1">
                  <c:v>v39</c:v>
                </c:pt>
                <c:pt idx="2">
                  <c:v>v40</c:v>
                </c:pt>
                <c:pt idx="3">
                  <c:v>v41</c:v>
                </c:pt>
                <c:pt idx="4">
                  <c:v>v42</c:v>
                </c:pt>
                <c:pt idx="5">
                  <c:v>v43</c:v>
                </c:pt>
                <c:pt idx="6">
                  <c:v>v44</c:v>
                </c:pt>
                <c:pt idx="7">
                  <c:v>v45</c:v>
                </c:pt>
                <c:pt idx="8">
                  <c:v>v46</c:v>
                </c:pt>
                <c:pt idx="9">
                  <c:v>v47</c:v>
                </c:pt>
                <c:pt idx="10">
                  <c:v>v48</c:v>
                </c:pt>
                <c:pt idx="11">
                  <c:v>v49</c:v>
                </c:pt>
                <c:pt idx="12">
                  <c:v>v50</c:v>
                </c:pt>
                <c:pt idx="13">
                  <c:v>v51</c:v>
                </c:pt>
                <c:pt idx="14">
                  <c:v>v52</c:v>
                </c:pt>
                <c:pt idx="15">
                  <c:v>v53</c:v>
                </c:pt>
                <c:pt idx="16">
                  <c:v>v1</c:v>
                </c:pt>
                <c:pt idx="17">
                  <c:v>v2</c:v>
                </c:pt>
                <c:pt idx="18">
                  <c:v>v3</c:v>
                </c:pt>
                <c:pt idx="19">
                  <c:v>v4</c:v>
                </c:pt>
                <c:pt idx="20">
                  <c:v>v5</c:v>
                </c:pt>
                <c:pt idx="21">
                  <c:v>v6</c:v>
                </c:pt>
                <c:pt idx="22">
                  <c:v>v7</c:v>
                </c:pt>
                <c:pt idx="23">
                  <c:v>v8</c:v>
                </c:pt>
                <c:pt idx="24">
                  <c:v>v9</c:v>
                </c:pt>
              </c:strCache>
            </c:strRef>
          </c:cat>
          <c:val>
            <c:numRef>
              <c:f>Blad1!$D$30:$D$54</c:f>
              <c:numCache>
                <c:formatCode>General</c:formatCode>
                <c:ptCount val="25"/>
                <c:pt idx="0">
                  <c:v>18</c:v>
                </c:pt>
                <c:pt idx="1">
                  <c:v>27</c:v>
                </c:pt>
                <c:pt idx="2">
                  <c:v>57</c:v>
                </c:pt>
                <c:pt idx="3">
                  <c:v>124</c:v>
                </c:pt>
                <c:pt idx="4">
                  <c:v>106</c:v>
                </c:pt>
                <c:pt idx="5">
                  <c:v>86</c:v>
                </c:pt>
                <c:pt idx="6">
                  <c:v>70</c:v>
                </c:pt>
                <c:pt idx="7">
                  <c:v>138</c:v>
                </c:pt>
                <c:pt idx="8">
                  <c:v>300</c:v>
                </c:pt>
                <c:pt idx="9">
                  <c:v>404</c:v>
                </c:pt>
                <c:pt idx="10">
                  <c:v>364</c:v>
                </c:pt>
                <c:pt idx="11">
                  <c:v>319</c:v>
                </c:pt>
                <c:pt idx="12">
                  <c:v>357</c:v>
                </c:pt>
                <c:pt idx="13">
                  <c:v>391</c:v>
                </c:pt>
                <c:pt idx="14">
                  <c:v>340</c:v>
                </c:pt>
                <c:pt idx="15">
                  <c:v>388</c:v>
                </c:pt>
                <c:pt idx="16">
                  <c:v>397</c:v>
                </c:pt>
                <c:pt idx="17">
                  <c:v>296</c:v>
                </c:pt>
                <c:pt idx="18">
                  <c:v>188</c:v>
                </c:pt>
                <c:pt idx="19">
                  <c:v>207</c:v>
                </c:pt>
                <c:pt idx="20">
                  <c:v>243</c:v>
                </c:pt>
                <c:pt idx="21">
                  <c:v>205</c:v>
                </c:pt>
                <c:pt idx="22">
                  <c:v>255</c:v>
                </c:pt>
                <c:pt idx="23">
                  <c:v>322</c:v>
                </c:pt>
                <c:pt idx="24">
                  <c:v>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16-4E7D-BB6C-12D41BC21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6359304"/>
        <c:axId val="746356680"/>
      </c:barChart>
      <c:lineChart>
        <c:grouping val="standard"/>
        <c:varyColors val="0"/>
        <c:ser>
          <c:idx val="1"/>
          <c:order val="1"/>
          <c:tx>
            <c:strRef>
              <c:f>Blad1!$H$17</c:f>
              <c:strCache>
                <c:ptCount val="1"/>
                <c:pt idx="0">
                  <c:v>Andel positiva totalt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Blad1!$H$30:$H$54</c:f>
              <c:numCache>
                <c:formatCode>0.0%</c:formatCode>
                <c:ptCount val="25"/>
                <c:pt idx="0">
                  <c:v>6.3313401336616247E-3</c:v>
                </c:pt>
                <c:pt idx="1">
                  <c:v>8.0669256050194208E-3</c:v>
                </c:pt>
                <c:pt idx="2">
                  <c:v>1.7751479289940829E-2</c:v>
                </c:pt>
                <c:pt idx="3">
                  <c:v>3.3916849015317288E-2</c:v>
                </c:pt>
                <c:pt idx="4">
                  <c:v>2.8702951529921472E-2</c:v>
                </c:pt>
                <c:pt idx="5">
                  <c:v>2.4002232765838682E-2</c:v>
                </c:pt>
                <c:pt idx="6">
                  <c:v>2.5426807119505995E-2</c:v>
                </c:pt>
                <c:pt idx="7">
                  <c:v>3.9060288706481747E-2</c:v>
                </c:pt>
                <c:pt idx="8">
                  <c:v>6.25E-2</c:v>
                </c:pt>
                <c:pt idx="9">
                  <c:v>7.6442762535477771E-2</c:v>
                </c:pt>
                <c:pt idx="10">
                  <c:v>6.3315359192903112E-2</c:v>
                </c:pt>
                <c:pt idx="11">
                  <c:v>6.6444490731097691E-2</c:v>
                </c:pt>
                <c:pt idx="12">
                  <c:v>7.0109976433621365E-2</c:v>
                </c:pt>
                <c:pt idx="13">
                  <c:v>7.2166851236618673E-2</c:v>
                </c:pt>
                <c:pt idx="14">
                  <c:v>8.9473684210526316E-2</c:v>
                </c:pt>
                <c:pt idx="15">
                  <c:v>0.11338398597311514</c:v>
                </c:pt>
                <c:pt idx="16">
                  <c:v>0.10823336968375136</c:v>
                </c:pt>
                <c:pt idx="17">
                  <c:v>8.0697928026172303E-2</c:v>
                </c:pt>
                <c:pt idx="18">
                  <c:v>5.8403230817023921E-2</c:v>
                </c:pt>
                <c:pt idx="19">
                  <c:v>5.9534081104400345E-2</c:v>
                </c:pt>
                <c:pt idx="20">
                  <c:v>6.8412162162162157E-2</c:v>
                </c:pt>
                <c:pt idx="21">
                  <c:v>5.7390817469204929E-2</c:v>
                </c:pt>
                <c:pt idx="22">
                  <c:v>6.8474758324382379E-2</c:v>
                </c:pt>
                <c:pt idx="23">
                  <c:v>7.9525808841689305E-2</c:v>
                </c:pt>
                <c:pt idx="24">
                  <c:v>7.1167532217734183E-2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16-4E7D-BB6C-12D41BC21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6361600"/>
        <c:axId val="746353400"/>
      </c:lineChart>
      <c:catAx>
        <c:axId val="74635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6356680"/>
        <c:crosses val="autoZero"/>
        <c:auto val="1"/>
        <c:lblAlgn val="ctr"/>
        <c:lblOffset val="100"/>
        <c:noMultiLvlLbl val="0"/>
      </c:catAx>
      <c:valAx>
        <c:axId val="74635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6359304"/>
        <c:crosses val="autoZero"/>
        <c:crossBetween val="between"/>
      </c:valAx>
      <c:valAx>
        <c:axId val="746353400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46361600"/>
        <c:crosses val="max"/>
        <c:crossBetween val="between"/>
      </c:valAx>
      <c:catAx>
        <c:axId val="746361600"/>
        <c:scaling>
          <c:orientation val="minMax"/>
        </c:scaling>
        <c:delete val="1"/>
        <c:axPos val="b"/>
        <c:majorTickMark val="none"/>
        <c:minorTickMark val="none"/>
        <c:tickLblPos val="nextTo"/>
        <c:crossAx val="746353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Blad3!$A$24</c:f>
              <c:strCache>
                <c:ptCount val="1"/>
                <c:pt idx="0">
                  <c:v>Berg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76-40BD-8A31-F5890E2CF30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76-40BD-8A31-F5890E2CF30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76-40BD-8A31-F5890E2CF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Blad3!$B$24:$D$24</c:f>
              <c:numCache>
                <c:formatCode>General</c:formatCode>
                <c:ptCount val="3"/>
                <c:pt idx="0">
                  <c:v>162</c:v>
                </c:pt>
                <c:pt idx="1">
                  <c:v>180</c:v>
                </c:pt>
                <c:pt idx="2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6-40BD-8A31-F5890E2CF30E}"/>
            </c:ext>
          </c:extLst>
        </c:ser>
        <c:ser>
          <c:idx val="1"/>
          <c:order val="1"/>
          <c:tx>
            <c:strRef>
              <c:f>Blad3!$A$25</c:f>
              <c:strCache>
                <c:ptCount val="1"/>
                <c:pt idx="0">
                  <c:v>Bräcke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Blad3!$B$25:$D$25</c:f>
              <c:numCache>
                <c:formatCode>General</c:formatCode>
                <c:ptCount val="3"/>
                <c:pt idx="0">
                  <c:v>56</c:v>
                </c:pt>
                <c:pt idx="1">
                  <c:v>70</c:v>
                </c:pt>
                <c:pt idx="2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76-40BD-8A31-F5890E2CF30E}"/>
            </c:ext>
          </c:extLst>
        </c:ser>
        <c:ser>
          <c:idx val="2"/>
          <c:order val="2"/>
          <c:tx>
            <c:strRef>
              <c:f>Blad3!$A$26</c:f>
              <c:strCache>
                <c:ptCount val="1"/>
                <c:pt idx="0">
                  <c:v>Härjedalen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Blad3!$B$26:$D$26</c:f>
              <c:numCache>
                <c:formatCode>General</c:formatCode>
                <c:ptCount val="3"/>
                <c:pt idx="0">
                  <c:v>310</c:v>
                </c:pt>
                <c:pt idx="1">
                  <c:v>417</c:v>
                </c:pt>
                <c:pt idx="2">
                  <c:v>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76-40BD-8A31-F5890E2CF30E}"/>
            </c:ext>
          </c:extLst>
        </c:ser>
        <c:ser>
          <c:idx val="3"/>
          <c:order val="3"/>
          <c:tx>
            <c:strRef>
              <c:f>Blad3!$A$27</c:f>
              <c:strCache>
                <c:ptCount val="1"/>
                <c:pt idx="0">
                  <c:v>Krokom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Blad3!$B$27:$D$27</c:f>
              <c:numCache>
                <c:formatCode>General</c:formatCode>
                <c:ptCount val="3"/>
                <c:pt idx="0">
                  <c:v>240</c:v>
                </c:pt>
                <c:pt idx="1">
                  <c:v>312</c:v>
                </c:pt>
                <c:pt idx="2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76-40BD-8A31-F5890E2CF30E}"/>
            </c:ext>
          </c:extLst>
        </c:ser>
        <c:ser>
          <c:idx val="4"/>
          <c:order val="4"/>
          <c:tx>
            <c:strRef>
              <c:f>Blad3!$A$28</c:f>
              <c:strCache>
                <c:ptCount val="1"/>
                <c:pt idx="0">
                  <c:v>Ragunda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Blad3!$B$28:$D$28</c:f>
              <c:numCache>
                <c:formatCode>General</c:formatCode>
                <c:ptCount val="3"/>
                <c:pt idx="0">
                  <c:v>59</c:v>
                </c:pt>
                <c:pt idx="1">
                  <c:v>121</c:v>
                </c:pt>
                <c:pt idx="2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76-40BD-8A31-F5890E2CF30E}"/>
            </c:ext>
          </c:extLst>
        </c:ser>
        <c:ser>
          <c:idx val="5"/>
          <c:order val="5"/>
          <c:tx>
            <c:strRef>
              <c:f>Blad3!$A$29</c:f>
              <c:strCache>
                <c:ptCount val="1"/>
                <c:pt idx="0">
                  <c:v>Strömsund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Blad3!$B$29:$D$29</c:f>
              <c:numCache>
                <c:formatCode>General</c:formatCode>
                <c:ptCount val="3"/>
                <c:pt idx="0">
                  <c:v>190</c:v>
                </c:pt>
                <c:pt idx="1">
                  <c:v>189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76-40BD-8A31-F5890E2CF30E}"/>
            </c:ext>
          </c:extLst>
        </c:ser>
        <c:ser>
          <c:idx val="6"/>
          <c:order val="6"/>
          <c:tx>
            <c:strRef>
              <c:f>Blad3!$A$30</c:f>
              <c:strCache>
                <c:ptCount val="1"/>
                <c:pt idx="0">
                  <c:v>Åre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Blad3!$B$30:$D$30</c:f>
              <c:numCache>
                <c:formatCode>General</c:formatCode>
                <c:ptCount val="3"/>
                <c:pt idx="0">
                  <c:v>889</c:v>
                </c:pt>
                <c:pt idx="1">
                  <c:v>871</c:v>
                </c:pt>
                <c:pt idx="2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76-40BD-8A31-F5890E2CF30E}"/>
            </c:ext>
          </c:extLst>
        </c:ser>
        <c:ser>
          <c:idx val="7"/>
          <c:order val="7"/>
          <c:tx>
            <c:strRef>
              <c:f>Blad3!$A$31</c:f>
              <c:strCache>
                <c:ptCount val="1"/>
                <c:pt idx="0">
                  <c:v>Östersund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Blad3!$B$23:$D$23</c:f>
              <c:strCache>
                <c:ptCount val="3"/>
                <c:pt idx="0">
                  <c:v>v7</c:v>
                </c:pt>
                <c:pt idx="1">
                  <c:v>v8</c:v>
                </c:pt>
                <c:pt idx="2">
                  <c:v>v9</c:v>
                </c:pt>
              </c:strCache>
            </c:strRef>
          </c:cat>
          <c:val>
            <c:numRef>
              <c:f>Blad3!$B$31:$D$31</c:f>
              <c:numCache>
                <c:formatCode>General</c:formatCode>
                <c:ptCount val="3"/>
                <c:pt idx="0">
                  <c:v>1312</c:v>
                </c:pt>
                <c:pt idx="1">
                  <c:v>1432</c:v>
                </c:pt>
                <c:pt idx="2">
                  <c:v>1801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76-40BD-8A31-F5890E2CF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432536"/>
        <c:axId val="502425648"/>
      </c:barChart>
      <c:catAx>
        <c:axId val="50243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2425648"/>
        <c:crosses val="autoZero"/>
        <c:auto val="1"/>
        <c:lblAlgn val="ctr"/>
        <c:lblOffset val="100"/>
        <c:noMultiLvlLbl val="0"/>
      </c:catAx>
      <c:valAx>
        <c:axId val="50242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2432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Blad3!$A$47</c:f>
              <c:strCache>
                <c:ptCount val="1"/>
                <c:pt idx="0">
                  <c:v>Härjedalen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Blad3!$B$47:$J$47</c:f>
              <c:numCache>
                <c:formatCode>General</c:formatCode>
                <c:ptCount val="9"/>
                <c:pt idx="0">
                  <c:v>45</c:v>
                </c:pt>
                <c:pt idx="1">
                  <c:v>12</c:v>
                </c:pt>
                <c:pt idx="2">
                  <c:v>3</c:v>
                </c:pt>
                <c:pt idx="3">
                  <c:v>11</c:v>
                </c:pt>
                <c:pt idx="4">
                  <c:v>25</c:v>
                </c:pt>
                <c:pt idx="5">
                  <c:v>10</c:v>
                </c:pt>
                <c:pt idx="6">
                  <c:v>12</c:v>
                </c:pt>
                <c:pt idx="7">
                  <c:v>7</c:v>
                </c:pt>
                <c:pt idx="8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AF-40B6-ADA7-6E55870D9F9C}"/>
            </c:ext>
          </c:extLst>
        </c:ser>
        <c:ser>
          <c:idx val="1"/>
          <c:order val="1"/>
          <c:tx>
            <c:strRef>
              <c:f>Blad3!$A$51</c:f>
              <c:strCache>
                <c:ptCount val="1"/>
                <c:pt idx="0">
                  <c:v>Åre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Blad3!$B$51:$J$51</c:f>
              <c:numCache>
                <c:formatCode>General</c:formatCode>
                <c:ptCount val="9"/>
                <c:pt idx="0">
                  <c:v>28</c:v>
                </c:pt>
                <c:pt idx="1">
                  <c:v>19</c:v>
                </c:pt>
                <c:pt idx="2">
                  <c:v>11</c:v>
                </c:pt>
                <c:pt idx="3">
                  <c:v>11</c:v>
                </c:pt>
                <c:pt idx="4">
                  <c:v>22</c:v>
                </c:pt>
                <c:pt idx="5">
                  <c:v>7</c:v>
                </c:pt>
                <c:pt idx="6">
                  <c:v>42</c:v>
                </c:pt>
                <c:pt idx="7">
                  <c:v>89</c:v>
                </c:pt>
                <c:pt idx="8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AF-40B6-ADA7-6E55870D9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590968"/>
        <c:axId val="489588672"/>
      </c:lineChart>
      <c:catAx>
        <c:axId val="48959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89588672"/>
        <c:crosses val="autoZero"/>
        <c:auto val="1"/>
        <c:lblAlgn val="ctr"/>
        <c:lblOffset val="100"/>
        <c:noMultiLvlLbl val="0"/>
      </c:catAx>
      <c:valAx>
        <c:axId val="48958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89590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EAC78-40D1-42DD-8500-5DBCFAD19CE6}" type="datetimeFigureOut">
              <a:rPr lang="sv-SE" smtClean="0"/>
              <a:t>2021-03-10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21BB-02BC-4DBC-9892-3DCC44D1CD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2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E2E68-A8F4-401B-9D1A-0B45ACCD4810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9168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2800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4545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99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693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351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78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7771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201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6589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15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927" y="4778721"/>
            <a:ext cx="5439410" cy="4889153"/>
          </a:xfrm>
        </p:spPr>
        <p:txBody>
          <a:bodyPr/>
          <a:lstStyle/>
          <a:p>
            <a:pPr>
              <a:tabLst>
                <a:tab pos="5200650" algn="l"/>
              </a:tabLst>
            </a:pPr>
            <a:endParaRPr lang="sv-SE" sz="1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37151-3987-4E0E-A4D3-113B3DEC7B3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97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ande sid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8EE42B0-40C2-4A08-B5D7-E8945B1CDD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357191"/>
          </a:xfrm>
          <a:prstGeom prst="rect">
            <a:avLst/>
          </a:pr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2F2F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263F0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5" name="Platshållare för rubrik 1">
            <a:extLst>
              <a:ext uri="{FF2B5EF4-FFF2-40B4-BE49-F238E27FC236}">
                <a16:creationId xmlns:a16="http://schemas.microsoft.com/office/drawing/2014/main" id="{5F48E044-19D2-4746-A4C6-A0FFD4A78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0000" y="991517"/>
            <a:ext cx="9673200" cy="366861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>
              <a:defRPr sz="1800"/>
            </a:lvl1pPr>
          </a:lstStyle>
          <a:p>
            <a:r>
              <a:rPr lang="sv-SE"/>
              <a:t>Skriv in </a:t>
            </a:r>
            <a:r>
              <a:rPr lang="sv-SE" err="1"/>
              <a:t>ev</a:t>
            </a:r>
            <a:r>
              <a:rPr lang="sv-SE"/>
              <a:t> hänvisningar för mer information </a:t>
            </a:r>
            <a:br>
              <a:rPr lang="sv-SE"/>
            </a:br>
            <a:r>
              <a:rPr lang="sv-SE"/>
              <a:t>eller tacka för uppmärksamheten av ditt föredrag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4011B16-6046-4ADB-80C0-47BA9E7C7606}"/>
              </a:ext>
            </a:extLst>
          </p:cNvPr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1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8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2021-03-10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  <p:sldLayoutId id="214748367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1500809"/>
            <a:ext cx="12192000" cy="3882831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33019" y="1776955"/>
            <a:ext cx="5726522" cy="4757997"/>
          </a:xfrm>
          <a:prstGeom prst="rect">
            <a:avLst/>
          </a:prstGeom>
        </p:spPr>
      </p:pic>
      <p:sp>
        <p:nvSpPr>
          <p:cNvPr id="8" name="Rubrik 1"/>
          <p:cNvSpPr txBox="1">
            <a:spLocks/>
          </p:cNvSpPr>
          <p:nvPr/>
        </p:nvSpPr>
        <p:spPr>
          <a:xfrm>
            <a:off x="406800" y="5548950"/>
            <a:ext cx="5823312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endParaRPr lang="sv-SE" sz="2200" dirty="0"/>
          </a:p>
        </p:txBody>
      </p:sp>
      <p:pic>
        <p:nvPicPr>
          <p:cNvPr id="18" name="Bildobjekt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606" y="139740"/>
            <a:ext cx="3829050" cy="146685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B0D34E-A546-4D1D-8C13-BC6BF08C5E40}"/>
              </a:ext>
            </a:extLst>
          </p:cNvPr>
          <p:cNvSpPr txBox="1"/>
          <p:nvPr/>
        </p:nvSpPr>
        <p:spPr>
          <a:xfrm>
            <a:off x="406800" y="5674407"/>
            <a:ext cx="5959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Livesändning</a:t>
            </a:r>
            <a:br>
              <a:rPr lang="sv-SE" sz="2000" dirty="0">
                <a:latin typeface="+mj-lt"/>
              </a:rPr>
            </a:br>
            <a:r>
              <a:rPr lang="sv-SE" sz="1600" dirty="0">
                <a:latin typeface="+mj-lt"/>
              </a:rPr>
              <a:t>10 mars 2021</a:t>
            </a:r>
          </a:p>
        </p:txBody>
      </p:sp>
    </p:spTree>
    <p:extLst>
      <p:ext uri="{BB962C8B-B14F-4D97-AF65-F5344CB8AC3E}">
        <p14:creationId xmlns:p14="http://schemas.microsoft.com/office/powerpoint/2010/main" val="78993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6494063" cy="648000"/>
          </a:xfrm>
        </p:spPr>
        <p:txBody>
          <a:bodyPr/>
          <a:lstStyle/>
          <a:p>
            <a:r>
              <a:rPr lang="sv-SE" dirty="0"/>
              <a:t>Status gällande vaccinering mot covid-19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42090AB-CB83-441D-B3D9-94C8D5CDF8A5}"/>
              </a:ext>
            </a:extLst>
          </p:cNvPr>
          <p:cNvSpPr txBox="1">
            <a:spLocks/>
          </p:cNvSpPr>
          <p:nvPr/>
        </p:nvSpPr>
        <p:spPr>
          <a:xfrm>
            <a:off x="864000" y="2039758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Urban tirén</a:t>
            </a:r>
          </a:p>
        </p:txBody>
      </p:sp>
    </p:spTree>
    <p:extLst>
      <p:ext uri="{BB962C8B-B14F-4D97-AF65-F5344CB8AC3E}">
        <p14:creationId xmlns:p14="http://schemas.microsoft.com/office/powerpoint/2010/main" val="307534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263" y="942975"/>
            <a:ext cx="6836963" cy="4180612"/>
          </a:xfrm>
        </p:spPr>
        <p:txBody>
          <a:bodyPr>
            <a:noAutofit/>
          </a:bodyPr>
          <a:lstStyle/>
          <a:p>
            <a:r>
              <a:rPr lang="sv-SE" dirty="0"/>
              <a:t>Aktuell statistik Jämtlands Län</a:t>
            </a:r>
          </a:p>
          <a:p>
            <a:r>
              <a:rPr lang="sv-SE" dirty="0"/>
              <a:t>Nytt godkännande av vaccin 11 mars. Covid-19-vaccine Janssen</a:t>
            </a:r>
          </a:p>
          <a:p>
            <a:r>
              <a:rPr lang="sv-SE" dirty="0"/>
              <a:t>Fram till idag tre bra vacciner i bruk i Sverige</a:t>
            </a:r>
          </a:p>
          <a:p>
            <a:pPr lvl="1"/>
            <a:r>
              <a:rPr lang="sv-SE" sz="2200" dirty="0"/>
              <a:t>Pfizer </a:t>
            </a:r>
            <a:r>
              <a:rPr lang="sv-SE" sz="2200" dirty="0" err="1"/>
              <a:t>BioNTech</a:t>
            </a:r>
            <a:r>
              <a:rPr lang="sv-SE" sz="2200" dirty="0"/>
              <a:t>, </a:t>
            </a:r>
            <a:r>
              <a:rPr lang="sv-SE" sz="2200" dirty="0" err="1"/>
              <a:t>Comirnaty</a:t>
            </a:r>
            <a:endParaRPr lang="sv-SE" sz="2200" dirty="0"/>
          </a:p>
          <a:p>
            <a:pPr lvl="1"/>
            <a:r>
              <a:rPr lang="sv-SE" sz="2200" dirty="0"/>
              <a:t>Modernas vaccin </a:t>
            </a:r>
          </a:p>
          <a:p>
            <a:pPr lvl="1"/>
            <a:r>
              <a:rPr lang="sv-SE" sz="2200" dirty="0"/>
              <a:t>AstraZenecas vaccin</a:t>
            </a:r>
          </a:p>
          <a:p>
            <a:r>
              <a:rPr lang="sv-SE" dirty="0"/>
              <a:t>Effekt av vaccinerna på befolkningsnivå</a:t>
            </a:r>
          </a:p>
          <a:p>
            <a:pPr lvl="1"/>
            <a:r>
              <a:rPr lang="sv-SE" sz="2200" dirty="0"/>
              <a:t>Nya data från Skottland</a:t>
            </a:r>
          </a:p>
          <a:p>
            <a:r>
              <a:rPr lang="sv-SE" dirty="0"/>
              <a:t>Biverkningar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5283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31658"/>
            <a:ext cx="10465200" cy="648000"/>
          </a:xfrm>
        </p:spPr>
        <p:txBody>
          <a:bodyPr/>
          <a:lstStyle/>
          <a:p>
            <a:r>
              <a:rPr lang="sv-SE" sz="2400" b="1" dirty="0"/>
              <a:t>Lite aktuell statistik Jämtlands Län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757239"/>
            <a:ext cx="10857712" cy="5380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/>
              <a:t>Hittills levererat till och fördelat i Jämtlands Län, </a:t>
            </a:r>
          </a:p>
          <a:p>
            <a:pPr marL="0" indent="0">
              <a:buNone/>
            </a:pPr>
            <a:r>
              <a:rPr lang="sv-SE" dirty="0"/>
              <a:t>till och med vecka 10</a:t>
            </a:r>
          </a:p>
          <a:p>
            <a:r>
              <a:rPr lang="sv-SE" dirty="0"/>
              <a:t>Pfizer </a:t>
            </a:r>
            <a:r>
              <a:rPr lang="sv-SE" dirty="0" err="1"/>
              <a:t>BioNTech</a:t>
            </a:r>
            <a:r>
              <a:rPr lang="sv-SE" dirty="0"/>
              <a:t> </a:t>
            </a:r>
            <a:r>
              <a:rPr lang="sv-SE" dirty="0" err="1"/>
              <a:t>Comirnaty</a:t>
            </a:r>
            <a:r>
              <a:rPr lang="sv-SE" dirty="0"/>
              <a:t> 14.600 doser</a:t>
            </a:r>
          </a:p>
          <a:p>
            <a:r>
              <a:rPr lang="sv-SE" dirty="0"/>
              <a:t>Modernas vaccin 1800 doser</a:t>
            </a:r>
          </a:p>
          <a:p>
            <a:r>
              <a:rPr lang="sv-SE" dirty="0"/>
              <a:t>AstraZeneca 4200 </a:t>
            </a:r>
          </a:p>
          <a:p>
            <a:endParaRPr lang="sv-SE" dirty="0"/>
          </a:p>
          <a:p>
            <a:r>
              <a:rPr lang="sv-SE" b="1" dirty="0"/>
              <a:t>Veckorna 10 och 11 vaccineras bl.a.</a:t>
            </a:r>
          </a:p>
          <a:p>
            <a:pPr lvl="1"/>
            <a:r>
              <a:rPr lang="sv-SE" sz="2200" dirty="0"/>
              <a:t>80 år och äldre. Patientnära personal i Region JH och kommunerna.</a:t>
            </a:r>
          </a:p>
          <a:p>
            <a:pPr lvl="1"/>
            <a:r>
              <a:rPr lang="sv-SE" sz="2200" dirty="0"/>
              <a:t>Vissa riskgrupper. Personer som genomgått organtransplantation, </a:t>
            </a:r>
            <a:r>
              <a:rPr lang="sv-SE" sz="2200" dirty="0" err="1"/>
              <a:t>dialysbeh</a:t>
            </a:r>
            <a:r>
              <a:rPr lang="sv-SE" sz="2200" dirty="0"/>
              <a:t>., personer som behandlas med immunmoduleraren </a:t>
            </a:r>
            <a:r>
              <a:rPr lang="sv-SE" sz="2200" dirty="0" err="1"/>
              <a:t>Rituximab</a:t>
            </a:r>
            <a:r>
              <a:rPr lang="sv-SE" sz="2200" dirty="0"/>
              <a:t>. </a:t>
            </a:r>
          </a:p>
          <a:p>
            <a:pPr lvl="1"/>
            <a:r>
              <a:rPr lang="sv-SE" sz="2200" dirty="0"/>
              <a:t>KTC 980 personal vecka 9-10 och 800 personal vecka 11.</a:t>
            </a:r>
          </a:p>
          <a:p>
            <a:r>
              <a:rPr lang="sv-SE" b="1" dirty="0"/>
              <a:t>Från och med vecka 12 styrs mer AstraZeneca-vaccin över till äldre personer. </a:t>
            </a:r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6342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13" y="1194821"/>
            <a:ext cx="6608363" cy="648000"/>
          </a:xfrm>
        </p:spPr>
        <p:txBody>
          <a:bodyPr/>
          <a:lstStyle/>
          <a:p>
            <a:r>
              <a:rPr lang="sv-SE" sz="2400" b="1" dirty="0"/>
              <a:t>Nästa vaccin i tur för godkännande i EU. 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989120"/>
            <a:ext cx="10843425" cy="4148880"/>
          </a:xfrm>
        </p:spPr>
        <p:txBody>
          <a:bodyPr>
            <a:noAutofit/>
          </a:bodyPr>
          <a:lstStyle/>
          <a:p>
            <a:r>
              <a:rPr lang="sv-SE" dirty="0"/>
              <a:t>Covid-19 </a:t>
            </a:r>
            <a:r>
              <a:rPr lang="sv-SE" dirty="0" err="1"/>
              <a:t>vaccine</a:t>
            </a:r>
            <a:r>
              <a:rPr lang="sv-SE" dirty="0"/>
              <a:t> Janssen från Janssen-</a:t>
            </a:r>
            <a:r>
              <a:rPr lang="sv-SE" dirty="0" err="1"/>
              <a:t>Cilag</a:t>
            </a:r>
            <a:endParaRPr lang="sv-SE" dirty="0"/>
          </a:p>
          <a:p>
            <a:r>
              <a:rPr lang="sv-SE" dirty="0"/>
              <a:t>Besked väntas från EMA, </a:t>
            </a:r>
            <a:r>
              <a:rPr lang="sv-SE" dirty="0" err="1"/>
              <a:t>European</a:t>
            </a:r>
            <a:r>
              <a:rPr lang="sv-SE" dirty="0"/>
              <a:t> </a:t>
            </a:r>
            <a:r>
              <a:rPr lang="sv-SE" dirty="0" err="1"/>
              <a:t>Medicines</a:t>
            </a:r>
            <a:r>
              <a:rPr lang="sv-SE" dirty="0"/>
              <a:t> Agency, torsdag 11 mars. </a:t>
            </a:r>
          </a:p>
          <a:p>
            <a:r>
              <a:rPr lang="sv-SE" dirty="0" err="1"/>
              <a:t>Endos</a:t>
            </a:r>
            <a:endParaRPr lang="sv-SE" dirty="0"/>
          </a:p>
          <a:p>
            <a:r>
              <a:rPr lang="sv-SE" dirty="0"/>
              <a:t>Ca 55 miljoner doser till EU under andra kvartalet. </a:t>
            </a:r>
          </a:p>
          <a:p>
            <a:r>
              <a:rPr lang="sv-SE" dirty="0"/>
              <a:t>Risker för leveransproblem.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295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25537"/>
            <a:ext cx="7095744" cy="1538567"/>
          </a:xfrm>
        </p:spPr>
        <p:txBody>
          <a:bodyPr/>
          <a:lstStyle/>
          <a:p>
            <a:r>
              <a:rPr lang="sv-SE" sz="2400" b="1" dirty="0"/>
              <a:t>Redan historia: Godkännandet av Pfizers, Modernas och AstraZenecas vacciner. </a:t>
            </a:r>
            <a:br>
              <a:rPr lang="sv-SE" sz="2400" b="1" dirty="0"/>
            </a:br>
            <a:r>
              <a:rPr lang="sv-SE" sz="2400" dirty="0"/>
              <a:t>Alla tre visade mycket god effekt på att minska svår sjukdom och död. </a:t>
            </a:r>
            <a:br>
              <a:rPr lang="sv-SE" sz="2400" dirty="0"/>
            </a:br>
            <a:r>
              <a:rPr lang="sv-SE" sz="2400" dirty="0"/>
              <a:t>Alla tre visade god säkerhetsprofil</a:t>
            </a:r>
            <a:br>
              <a:rPr lang="sv-SE" sz="2400" dirty="0"/>
            </a:br>
            <a:br>
              <a:rPr lang="sv-SE" sz="2400" dirty="0"/>
            </a:br>
            <a:br>
              <a:rPr lang="sv-SE" sz="2400" b="1" dirty="0"/>
            </a:br>
            <a:br>
              <a:rPr lang="sv-SE" sz="2400" b="1" dirty="0"/>
            </a:br>
            <a:br>
              <a:rPr lang="sv-SE" sz="2400" b="1" dirty="0"/>
            </a:br>
            <a:endParaRPr lang="sv-SE" sz="24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76" y="2474976"/>
            <a:ext cx="10204704" cy="3663024"/>
          </a:xfrm>
        </p:spPr>
        <p:txBody>
          <a:bodyPr>
            <a:noAutofit/>
          </a:bodyPr>
          <a:lstStyle/>
          <a:p>
            <a:r>
              <a:rPr lang="sv-SE" b="1" dirty="0"/>
              <a:t>Pfizer </a:t>
            </a:r>
            <a:r>
              <a:rPr lang="sv-SE" b="1" dirty="0" err="1"/>
              <a:t>BioNTech</a:t>
            </a:r>
            <a:r>
              <a:rPr lang="sv-SE" b="1" dirty="0"/>
              <a:t>. </a:t>
            </a:r>
            <a:r>
              <a:rPr lang="sv-SE" b="1" dirty="0" err="1"/>
              <a:t>Comirnaty</a:t>
            </a:r>
            <a:r>
              <a:rPr lang="sv-SE" dirty="0"/>
              <a:t>. Godkänt av EMA 21 december 2020.Studie på 44.000 personer. </a:t>
            </a:r>
          </a:p>
          <a:p>
            <a:r>
              <a:rPr lang="sv-SE" b="1" dirty="0"/>
              <a:t>Moderna. </a:t>
            </a:r>
            <a:r>
              <a:rPr lang="sv-SE" dirty="0"/>
              <a:t>Godkänt av EMA 6 januari 2021. Studie på 30.351 personer. Minskning av antalet med fall med </a:t>
            </a:r>
            <a:r>
              <a:rPr lang="sv-SE" dirty="0" err="1"/>
              <a:t>symtomgivande</a:t>
            </a:r>
            <a:r>
              <a:rPr lang="sv-SE" dirty="0"/>
              <a:t> infektion med 94,5 %</a:t>
            </a:r>
          </a:p>
          <a:p>
            <a:r>
              <a:rPr lang="sv-SE" b="1" dirty="0"/>
              <a:t>AstraZeneca. </a:t>
            </a:r>
            <a:r>
              <a:rPr lang="sv-SE" dirty="0"/>
              <a:t>Godkänt av EMA den 29 januari 2021.Godkännandet baserades på 4 kombinerade studier med totalt 24.000 deltagare i Storbritannien, Brasilien och Sydafrika. Minskning av antalet fall med </a:t>
            </a:r>
            <a:r>
              <a:rPr lang="sv-SE" dirty="0" err="1"/>
              <a:t>symtomgivande</a:t>
            </a:r>
            <a:r>
              <a:rPr lang="sv-SE" dirty="0"/>
              <a:t> infektion ca 60 %</a:t>
            </a:r>
          </a:p>
        </p:txBody>
      </p:sp>
    </p:spTree>
    <p:extLst>
      <p:ext uri="{BB962C8B-B14F-4D97-AF65-F5344CB8AC3E}">
        <p14:creationId xmlns:p14="http://schemas.microsoft.com/office/powerpoint/2010/main" val="285168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13" y="870821"/>
            <a:ext cx="6608363" cy="648000"/>
          </a:xfrm>
        </p:spPr>
        <p:txBody>
          <a:bodyPr/>
          <a:lstStyle/>
          <a:p>
            <a:r>
              <a:rPr lang="sv-SE" sz="2400" b="1" dirty="0"/>
              <a:t>Vilka resultat ser man då vid vaccination av en hel befolkning? </a:t>
            </a:r>
            <a:br>
              <a:rPr lang="sv-SE" sz="2400" b="1" dirty="0"/>
            </a:br>
            <a:endParaRPr lang="sv-SE" sz="24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989120"/>
            <a:ext cx="10843425" cy="4148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/>
              <a:t>Resultat från Skottland</a:t>
            </a:r>
          </a:p>
          <a:p>
            <a:r>
              <a:rPr lang="sv-SE" dirty="0"/>
              <a:t>Första dosen av Pfizer </a:t>
            </a:r>
            <a:r>
              <a:rPr lang="sv-SE" dirty="0" err="1"/>
              <a:t>BioNTechs</a:t>
            </a:r>
            <a:r>
              <a:rPr lang="sv-SE" dirty="0"/>
              <a:t> vaccin 650.000 personer. </a:t>
            </a:r>
          </a:p>
          <a:p>
            <a:r>
              <a:rPr lang="sv-SE" dirty="0"/>
              <a:t>Första dosen av Astra Zenecas vaccin 490.000 personer. Majoriteten var personer över 80 år. </a:t>
            </a:r>
          </a:p>
          <a:p>
            <a:r>
              <a:rPr lang="sv-SE" dirty="0"/>
              <a:t>4 veckor efter första dosen hade risken för sjukhusinläggningar minskat med 85 % efter Pfizers vaccin och med 94 % efter Astra Zenecas vaccin. </a:t>
            </a:r>
          </a:p>
          <a:p>
            <a:endParaRPr lang="sv-SE" dirty="0"/>
          </a:p>
          <a:p>
            <a:r>
              <a:rPr lang="sv-SE" dirty="0"/>
              <a:t>Resultaten gör att man nu utökar indikationen för AstraZenecas vaccin till alla personer 18 år äldre i Sverige.</a:t>
            </a:r>
          </a:p>
          <a:p>
            <a:pPr marL="0" indent="0">
              <a:buNone/>
            </a:pPr>
            <a:r>
              <a:rPr lang="sv-SE" sz="1800" b="1" dirty="0"/>
              <a:t>Covid-19: </a:t>
            </a:r>
            <a:r>
              <a:rPr lang="sv-SE" sz="1800" b="1" dirty="0" err="1"/>
              <a:t>First</a:t>
            </a:r>
            <a:r>
              <a:rPr lang="sv-SE" sz="1800" b="1" dirty="0"/>
              <a:t> </a:t>
            </a:r>
            <a:r>
              <a:rPr lang="sv-SE" sz="1800" b="1" dirty="0" err="1"/>
              <a:t>doses</a:t>
            </a:r>
            <a:r>
              <a:rPr lang="sv-SE" sz="1800" b="1" dirty="0"/>
              <a:t> of </a:t>
            </a:r>
            <a:r>
              <a:rPr lang="sv-SE" sz="1800" b="1" dirty="0" err="1"/>
              <a:t>vaccines</a:t>
            </a:r>
            <a:r>
              <a:rPr lang="sv-SE" sz="1800" b="1" dirty="0"/>
              <a:t> in Scotland led to a </a:t>
            </a:r>
            <a:r>
              <a:rPr lang="sv-SE" sz="1800" b="1" dirty="0" err="1"/>
              <a:t>substantial</a:t>
            </a:r>
            <a:r>
              <a:rPr lang="sv-SE" sz="1800" b="1" dirty="0"/>
              <a:t> fall in hospital </a:t>
            </a:r>
            <a:r>
              <a:rPr lang="sv-SE" sz="1800" b="1" dirty="0" err="1"/>
              <a:t>admissions</a:t>
            </a:r>
            <a:r>
              <a:rPr lang="sv-SE" sz="1800" b="1" dirty="0"/>
              <a:t>. Ingrid </a:t>
            </a:r>
            <a:r>
              <a:rPr lang="sv-SE" sz="1800" b="1" dirty="0" err="1"/>
              <a:t>Torjeson</a:t>
            </a:r>
            <a:r>
              <a:rPr lang="sv-SE" sz="1800" b="1" dirty="0"/>
              <a:t>, BMJ 2021;372:n523   22 </a:t>
            </a:r>
            <a:r>
              <a:rPr lang="sv-SE" sz="1800" b="1" dirty="0" err="1"/>
              <a:t>february</a:t>
            </a:r>
            <a:r>
              <a:rPr lang="sv-SE" sz="1800" b="1" dirty="0"/>
              <a:t> 2021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993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720000"/>
            <a:ext cx="6122588" cy="648000"/>
          </a:xfrm>
        </p:spPr>
        <p:txBody>
          <a:bodyPr/>
          <a:lstStyle/>
          <a:p>
            <a:r>
              <a:rPr lang="sv-SE" sz="2400" b="1" dirty="0"/>
              <a:t>Reaktioner, biverkningar efter vaccination.</a:t>
            </a:r>
            <a:br>
              <a:rPr lang="sv-SE" sz="2400" b="1" dirty="0"/>
            </a:br>
            <a:r>
              <a:rPr lang="sv-SE" sz="2400" b="1" dirty="0"/>
              <a:t>Kraftig stimulering av immunförsvaret</a:t>
            </a:r>
            <a:br>
              <a:rPr lang="sv-SE" sz="2400" b="1" dirty="0"/>
            </a:br>
            <a:br>
              <a:rPr lang="sv-SE" sz="2400" b="1" dirty="0"/>
            </a:br>
            <a:r>
              <a:rPr lang="sv-SE" sz="2400" b="1" dirty="0"/>
              <a:t>Erfarenheter från studier som redovisades inför godkännande:  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0" y="2474976"/>
            <a:ext cx="9682080" cy="3663024"/>
          </a:xfrm>
        </p:spPr>
        <p:txBody>
          <a:bodyPr>
            <a:noAutofit/>
          </a:bodyPr>
          <a:lstStyle/>
          <a:p>
            <a:r>
              <a:rPr lang="sv-SE" b="1" dirty="0"/>
              <a:t>Pfizer </a:t>
            </a:r>
            <a:r>
              <a:rPr lang="sv-SE" b="1" dirty="0" err="1"/>
              <a:t>BionTech</a:t>
            </a:r>
            <a:r>
              <a:rPr lang="sv-SE" b="1" dirty="0"/>
              <a:t>. </a:t>
            </a:r>
            <a:r>
              <a:rPr lang="sv-SE" b="1" dirty="0" err="1"/>
              <a:t>Comirnaty</a:t>
            </a:r>
            <a:r>
              <a:rPr lang="sv-SE" dirty="0"/>
              <a:t>. </a:t>
            </a:r>
            <a:r>
              <a:rPr lang="sv-SE" b="1" dirty="0"/>
              <a:t>Mycket vanligt: </a:t>
            </a:r>
            <a:r>
              <a:rPr lang="sv-SE" dirty="0"/>
              <a:t>Smärta vid injektionsstället, feberkänsla, feber, frossa, trötthet, ont i muskler, ont i leder, huvudvärk.</a:t>
            </a:r>
          </a:p>
          <a:p>
            <a:r>
              <a:rPr lang="sv-SE" b="1" dirty="0"/>
              <a:t>Moderna. Mycket vanligt: </a:t>
            </a:r>
            <a:r>
              <a:rPr lang="sv-SE" dirty="0"/>
              <a:t>Smärta vid injektionsstället, feberkänsla, feber, frossa, trötthet, ont i muskler, ont i leder, huvudvärk, förstorade lymfkörtlar, illamående, kräkningar. </a:t>
            </a:r>
          </a:p>
          <a:p>
            <a:r>
              <a:rPr lang="sv-SE" b="1" dirty="0"/>
              <a:t>AstraZeneca Mycket vanligt: </a:t>
            </a:r>
            <a:r>
              <a:rPr lang="sv-SE" dirty="0"/>
              <a:t>Smärta vid injektionsstället, feberkänsla, feber, frossa, trötthet, ont i muskler, ont i muskler, ont i leder, huvudvärk sjukdomskänsla, illamående.  </a:t>
            </a:r>
          </a:p>
          <a:p>
            <a:pPr lvl="1"/>
            <a:r>
              <a:rPr lang="sv-SE" dirty="0" err="1"/>
              <a:t>Tempstegring</a:t>
            </a:r>
            <a:r>
              <a:rPr lang="sv-SE" dirty="0"/>
              <a:t> totalt 33,6 %, feber &gt;38 grader 7,9 %, Trötthet 53 %</a:t>
            </a:r>
          </a:p>
        </p:txBody>
      </p:sp>
    </p:spTree>
    <p:extLst>
      <p:ext uri="{BB962C8B-B14F-4D97-AF65-F5344CB8AC3E}">
        <p14:creationId xmlns:p14="http://schemas.microsoft.com/office/powerpoint/2010/main" val="1281954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13" y="1194821"/>
            <a:ext cx="6608363" cy="648000"/>
          </a:xfrm>
        </p:spPr>
        <p:txBody>
          <a:bodyPr/>
          <a:lstStyle/>
          <a:p>
            <a:r>
              <a:rPr lang="sv-SE" sz="2400" b="1" dirty="0"/>
              <a:t>Hur länge får man ha feber då efter vaccination? 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2840736"/>
            <a:ext cx="10843425" cy="3297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dirty="0"/>
              <a:t>”The Green </a:t>
            </a:r>
            <a:r>
              <a:rPr lang="sv-SE" dirty="0" err="1"/>
              <a:t>book</a:t>
            </a:r>
            <a:r>
              <a:rPr lang="sv-SE" dirty="0"/>
              <a:t>”. Handbok för vaccination i Storbritannien. Om AstraZenecas vaccin- som de har använt väldigt mycket.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”</a:t>
            </a:r>
            <a:r>
              <a:rPr lang="sv-SE" dirty="0" err="1"/>
              <a:t>Vaccinated</a:t>
            </a:r>
            <a:r>
              <a:rPr lang="sv-SE" dirty="0"/>
              <a:t> </a:t>
            </a:r>
            <a:r>
              <a:rPr lang="sv-SE" dirty="0" err="1"/>
              <a:t>individuals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advised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the COVID-19 </a:t>
            </a:r>
            <a:r>
              <a:rPr lang="sv-SE" dirty="0" err="1"/>
              <a:t>vaccine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cause a mild </a:t>
            </a:r>
            <a:r>
              <a:rPr lang="sv-SE" dirty="0" err="1"/>
              <a:t>fever</a:t>
            </a:r>
            <a:r>
              <a:rPr lang="sv-SE" dirty="0"/>
              <a:t>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usually</a:t>
            </a:r>
            <a:r>
              <a:rPr lang="sv-SE" dirty="0"/>
              <a:t> </a:t>
            </a:r>
            <a:r>
              <a:rPr lang="sv-SE" dirty="0" err="1"/>
              <a:t>resolves</a:t>
            </a:r>
            <a:r>
              <a:rPr lang="sv-SE" dirty="0"/>
              <a:t> </a:t>
            </a:r>
            <a:r>
              <a:rPr lang="sv-SE" dirty="0" err="1"/>
              <a:t>within</a:t>
            </a:r>
            <a:r>
              <a:rPr lang="sv-SE" dirty="0"/>
              <a:t> 48 </a:t>
            </a:r>
            <a:r>
              <a:rPr lang="sv-SE" dirty="0" err="1"/>
              <a:t>hours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is a common, </a:t>
            </a:r>
            <a:r>
              <a:rPr lang="sv-SE" dirty="0" err="1"/>
              <a:t>expected</a:t>
            </a:r>
            <a:r>
              <a:rPr lang="sv-SE" dirty="0"/>
              <a:t> </a:t>
            </a:r>
            <a:r>
              <a:rPr lang="sv-SE" dirty="0" err="1"/>
              <a:t>reaction</a:t>
            </a:r>
            <a:r>
              <a:rPr lang="sv-SE" dirty="0"/>
              <a:t> and isolation is not </a:t>
            </a:r>
            <a:r>
              <a:rPr lang="sv-SE" dirty="0" err="1"/>
              <a:t>required</a:t>
            </a:r>
            <a:r>
              <a:rPr lang="sv-SE" dirty="0"/>
              <a:t> </a:t>
            </a:r>
            <a:r>
              <a:rPr lang="sv-SE" dirty="0" err="1"/>
              <a:t>unless</a:t>
            </a:r>
            <a:r>
              <a:rPr lang="sv-SE" dirty="0"/>
              <a:t> </a:t>
            </a:r>
            <a:r>
              <a:rPr lang="sv-SE" dirty="0" err="1"/>
              <a:t>there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epidemiological</a:t>
            </a:r>
            <a:r>
              <a:rPr lang="sv-SE" dirty="0"/>
              <a:t> or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clinical</a:t>
            </a:r>
            <a:r>
              <a:rPr lang="sv-SE" dirty="0"/>
              <a:t> reasons to </a:t>
            </a:r>
            <a:r>
              <a:rPr lang="sv-SE" dirty="0" err="1"/>
              <a:t>suspect</a:t>
            </a:r>
            <a:r>
              <a:rPr lang="sv-SE" dirty="0"/>
              <a:t> SARS-CoV-2 </a:t>
            </a:r>
            <a:r>
              <a:rPr lang="sv-SE" dirty="0" err="1"/>
              <a:t>infection</a:t>
            </a:r>
            <a:r>
              <a:rPr lang="sv-SE" dirty="0"/>
              <a:t>”.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1222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9624" y="2619225"/>
            <a:ext cx="3429001" cy="1852764"/>
          </a:xfrm>
        </p:spPr>
        <p:txBody>
          <a:bodyPr/>
          <a:lstStyle/>
          <a:p>
            <a:r>
              <a:rPr lang="sv-SE" sz="1800" dirty="0">
                <a:latin typeface="+mn-lt"/>
              </a:rPr>
              <a:t>15 personer som sökt vård  i Jämtlands Län pga misstänkta eller säkra biverkningar efter vaccination, eller tidsmässigt samband, sedan den 1 febr. 2021. (HC, sjukhus eller äldreboende) </a:t>
            </a:r>
            <a:br>
              <a:rPr lang="sv-SE" sz="1800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9624" y="4643439"/>
            <a:ext cx="3299076" cy="1728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800" dirty="0"/>
              <a:t>Sökning i COSMIC på diagnos för biverkan efter vaccination mot Covid-19:  U12.9</a:t>
            </a:r>
          </a:p>
        </p:txBody>
      </p:sp>
      <p:graphicFrame>
        <p:nvGraphicFramePr>
          <p:cNvPr id="3" name="Tabell 4">
            <a:extLst>
              <a:ext uri="{FF2B5EF4-FFF2-40B4-BE49-F238E27FC236}">
                <a16:creationId xmlns:a16="http://schemas.microsoft.com/office/drawing/2014/main" id="{1557DFF6-509C-C549-92FD-C71107CF4E22}"/>
              </a:ext>
            </a:extLst>
          </p:cNvPr>
          <p:cNvGraphicFramePr>
            <a:graphicFrameLocks noGrp="1"/>
          </p:cNvGraphicFramePr>
          <p:nvPr/>
        </p:nvGraphicFramePr>
        <p:xfrm>
          <a:off x="206991" y="281874"/>
          <a:ext cx="7936883" cy="6243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522">
                  <a:extLst>
                    <a:ext uri="{9D8B030D-6E8A-4147-A177-3AD203B41FA5}">
                      <a16:colId xmlns:a16="http://schemas.microsoft.com/office/drawing/2014/main" val="160244419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63155607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3443491028"/>
                    </a:ext>
                  </a:extLst>
                </a:gridCol>
                <a:gridCol w="4657724">
                  <a:extLst>
                    <a:ext uri="{9D8B030D-6E8A-4147-A177-3AD203B41FA5}">
                      <a16:colId xmlns:a16="http://schemas.microsoft.com/office/drawing/2014/main" val="3931161965"/>
                    </a:ext>
                  </a:extLst>
                </a:gridCol>
              </a:tblGrid>
              <a:tr h="370009">
                <a:tc>
                  <a:txBody>
                    <a:bodyPr/>
                    <a:lstStyle/>
                    <a:p>
                      <a:r>
                        <a:rPr lang="sv-SE" sz="1600" dirty="0"/>
                        <a:t>Vaccin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Kön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Ålder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Reaktion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118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Pfizer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Trötthet. Domningar armar och 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8669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sv-SE" dirty="0"/>
                        <a:t>Astra Zeneca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Bältros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57315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sv-SE" dirty="0"/>
                        <a:t>Astra Zeneca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Stickningar i läpparna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00593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lang="sv-SE" dirty="0"/>
                        <a:t>Astra Zeneca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Frossa, feber, illamående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0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Astra Zeneca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Frossa, muskelvärk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385439"/>
                  </a:ext>
                </a:extLst>
              </a:tr>
              <a:tr h="185005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Huvudvärk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186359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r>
                        <a:rPr lang="sv-SE" dirty="0"/>
                        <a:t>Astra Zeneca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Krypningar i benen, diarré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95808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Våldsam trötthet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59762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r>
                        <a:rPr lang="sv-SE" dirty="0"/>
                        <a:t>Pfizer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Svullna 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294951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r>
                        <a:rPr lang="sv-SE" dirty="0"/>
                        <a:t>Moderna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Frossa, huvudvärk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647853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Feber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68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Feber, ont i kroppen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521848"/>
                  </a:ext>
                </a:extLst>
              </a:tr>
              <a:tr h="291758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Svullnad av benen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719762"/>
                  </a:ext>
                </a:extLst>
              </a:tr>
              <a:tr h="217756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Ventrombos</a:t>
                      </a:r>
                      <a:r>
                        <a:rPr lang="sv-SE" dirty="0"/>
                        <a:t>, lungemboli. (3 ½ v. efter </a:t>
                      </a:r>
                      <a:r>
                        <a:rPr lang="sv-SE" dirty="0" err="1"/>
                        <a:t>vacc</a:t>
                      </a:r>
                      <a:r>
                        <a:rPr lang="sv-SE" dirty="0"/>
                        <a:t>.)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50718"/>
                  </a:ext>
                </a:extLst>
              </a:tr>
              <a:tr h="143755">
                <a:tc>
                  <a:txBody>
                    <a:bodyPr/>
                    <a:lstStyle/>
                    <a:p>
                      <a:r>
                        <a:rPr lang="sv-SE" dirty="0"/>
                        <a:t>Pfizer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Ventrombos</a:t>
                      </a:r>
                      <a:r>
                        <a:rPr lang="sv-SE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37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6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157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755B07-7753-427F-BCF5-1FC8905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0" y="720000"/>
            <a:ext cx="6122588" cy="648000"/>
          </a:xfrm>
        </p:spPr>
        <p:txBody>
          <a:bodyPr/>
          <a:lstStyle/>
          <a:p>
            <a:r>
              <a:rPr lang="sv-SE" sz="2400" b="1" dirty="0"/>
              <a:t>Reaktioner, biverkningar efter vaccination.</a:t>
            </a:r>
            <a:br>
              <a:rPr lang="sv-SE" sz="2400" b="1" dirty="0"/>
            </a:br>
            <a:r>
              <a:rPr lang="sv-SE" sz="2400" b="1" dirty="0"/>
              <a:t>Kraftig stimulering av immunförsvaret</a:t>
            </a:r>
            <a:br>
              <a:rPr lang="sv-SE" sz="2400" b="1" dirty="0"/>
            </a:br>
            <a:br>
              <a:rPr lang="sv-SE" sz="2400" b="1" dirty="0"/>
            </a:br>
            <a:endParaRPr lang="sv-SE" sz="24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10025C2-98D3-4197-8AF2-8C011D9B1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0" y="2474976"/>
            <a:ext cx="9682080" cy="3663024"/>
          </a:xfrm>
        </p:spPr>
        <p:txBody>
          <a:bodyPr>
            <a:noAutofit/>
          </a:bodyPr>
          <a:lstStyle/>
          <a:p>
            <a:r>
              <a:rPr lang="sv-SE" dirty="0"/>
              <a:t>Sammanfattningsvis är det vanligt med reaktioner/biverkningar efter vaccination mot Covid-19. </a:t>
            </a:r>
          </a:p>
          <a:p>
            <a:r>
              <a:rPr lang="sv-SE" dirty="0"/>
              <a:t>Det gäller alla godkända vacciner. </a:t>
            </a:r>
          </a:p>
          <a:p>
            <a:r>
              <a:rPr lang="sv-SE" dirty="0"/>
              <a:t>Den absoluta majoriteten av reaktioner är lindriga eller måttliga. </a:t>
            </a:r>
          </a:p>
          <a:p>
            <a:r>
              <a:rPr lang="sv-SE" dirty="0"/>
              <a:t>Mycket sällsynt med allvarliga biverkningar enligt internationell och nationell erfarenhet.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5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Inledning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42090AB-CB83-441D-B3D9-94C8D5CDF8A5}"/>
              </a:ext>
            </a:extLst>
          </p:cNvPr>
          <p:cNvSpPr txBox="1">
            <a:spLocks/>
          </p:cNvSpPr>
          <p:nvPr/>
        </p:nvSpPr>
        <p:spPr>
          <a:xfrm>
            <a:off x="863400" y="1296808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Maria Söderkvist</a:t>
            </a:r>
          </a:p>
        </p:txBody>
      </p:sp>
    </p:spTree>
    <p:extLst>
      <p:ext uri="{BB962C8B-B14F-4D97-AF65-F5344CB8AC3E}">
        <p14:creationId xmlns:p14="http://schemas.microsoft.com/office/powerpoint/2010/main" val="3496736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36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Lägesbild corona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42090AB-CB83-441D-B3D9-94C8D5CDF8A5}"/>
              </a:ext>
            </a:extLst>
          </p:cNvPr>
          <p:cNvSpPr txBox="1">
            <a:spLocks/>
          </p:cNvSpPr>
          <p:nvPr/>
        </p:nvSpPr>
        <p:spPr>
          <a:xfrm>
            <a:off x="863400" y="1296808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Micael </a:t>
            </a:r>
            <a:r>
              <a:rPr lang="sv-SE" dirty="0" err="1"/>
              <a:t>widerström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523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4">
            <a:extLst>
              <a:ext uri="{FF2B5EF4-FFF2-40B4-BE49-F238E27FC236}">
                <a16:creationId xmlns:a16="http://schemas.microsoft.com/office/drawing/2014/main" id="{C7F20468-5695-4F12-B544-58CEF7C289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1"/>
          <a:stretch/>
        </p:blipFill>
        <p:spPr bwMode="auto">
          <a:xfrm>
            <a:off x="8174167" y="2268390"/>
            <a:ext cx="4017833" cy="418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2F1DB07-018D-411D-9840-7C6AF1A5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88" y="276116"/>
            <a:ext cx="10465200" cy="648000"/>
          </a:xfrm>
        </p:spPr>
        <p:txBody>
          <a:bodyPr anchor="t">
            <a:normAutofit fontScale="90000"/>
          </a:bodyPr>
          <a:lstStyle/>
          <a:p>
            <a:r>
              <a:rPr lang="sv-SE" dirty="0"/>
              <a:t>Lägesbild covid-19 RJH v 38- v9</a:t>
            </a:r>
            <a:br>
              <a:rPr lang="sv-SE" sz="3100" dirty="0"/>
            </a:br>
            <a:r>
              <a:rPr lang="sv-SE" sz="3100" dirty="0"/>
              <a:t>						</a:t>
            </a:r>
            <a:endParaRPr lang="sv-SE" sz="19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C139481-8C2E-4AD3-B803-8933CF5739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089127"/>
              </p:ext>
            </p:extLst>
          </p:nvPr>
        </p:nvGraphicFramePr>
        <p:xfrm>
          <a:off x="478465" y="2071230"/>
          <a:ext cx="7579741" cy="43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576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D69767A1-0621-4EF6-8D51-C9D253E61E3F}"/>
              </a:ext>
            </a:extLst>
          </p:cNvPr>
          <p:cNvSpPr txBox="1"/>
          <p:nvPr/>
        </p:nvSpPr>
        <p:spPr>
          <a:xfrm>
            <a:off x="261604" y="87653"/>
            <a:ext cx="6021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+mj-lt"/>
              </a:rPr>
              <a:t>Antal fall / kommun</a:t>
            </a:r>
          </a:p>
        </p:txBody>
      </p:sp>
      <p:graphicFrame>
        <p:nvGraphicFramePr>
          <p:cNvPr id="4" name="Tabell 6">
            <a:extLst>
              <a:ext uri="{FF2B5EF4-FFF2-40B4-BE49-F238E27FC236}">
                <a16:creationId xmlns:a16="http://schemas.microsoft.com/office/drawing/2014/main" id="{CC52296A-38BE-47F6-82D6-D0A56684F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37740"/>
              </p:ext>
            </p:extLst>
          </p:nvPr>
        </p:nvGraphicFramePr>
        <p:xfrm>
          <a:off x="7956771" y="2507935"/>
          <a:ext cx="4001866" cy="3689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465">
                  <a:extLst>
                    <a:ext uri="{9D8B030D-6E8A-4147-A177-3AD203B41FA5}">
                      <a16:colId xmlns:a16="http://schemas.microsoft.com/office/drawing/2014/main" val="1491367433"/>
                    </a:ext>
                  </a:extLst>
                </a:gridCol>
                <a:gridCol w="999454">
                  <a:extLst>
                    <a:ext uri="{9D8B030D-6E8A-4147-A177-3AD203B41FA5}">
                      <a16:colId xmlns:a16="http://schemas.microsoft.com/office/drawing/2014/main" val="4064483659"/>
                    </a:ext>
                  </a:extLst>
                </a:gridCol>
                <a:gridCol w="1278947">
                  <a:extLst>
                    <a:ext uri="{9D8B030D-6E8A-4147-A177-3AD203B41FA5}">
                      <a16:colId xmlns:a16="http://schemas.microsoft.com/office/drawing/2014/main" val="2562557576"/>
                    </a:ext>
                  </a:extLst>
                </a:gridCol>
              </a:tblGrid>
              <a:tr h="677577">
                <a:tc>
                  <a:txBody>
                    <a:bodyPr/>
                    <a:lstStyle/>
                    <a:p>
                      <a:r>
                        <a:rPr lang="sv-SE" sz="1800" dirty="0"/>
                        <a:t>Kommun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800" dirty="0"/>
                        <a:t>fall/100 000 </a:t>
                      </a:r>
                      <a:r>
                        <a:rPr lang="sv-SE" sz="1800" dirty="0" err="1"/>
                        <a:t>inv</a:t>
                      </a:r>
                      <a:r>
                        <a:rPr lang="sv-SE" sz="1800" dirty="0"/>
                        <a:t> </a:t>
                      </a:r>
                    </a:p>
                    <a:p>
                      <a:r>
                        <a:rPr lang="sv-SE" sz="1800" dirty="0"/>
                        <a:t>v7-8       v8-9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sv-SE" sz="2000" dirty="0"/>
                        <a:t>fall/100 000 </a:t>
                      </a:r>
                      <a:r>
                        <a:rPr lang="sv-SE" sz="2000" dirty="0" err="1"/>
                        <a:t>inv</a:t>
                      </a:r>
                      <a:r>
                        <a:rPr lang="sv-SE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353706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Åre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1126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rgbClr val="FF0000"/>
                          </a:solidFill>
                        </a:rPr>
                        <a:t>1134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758538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Östersund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rgbClr val="FF0000"/>
                          </a:solidFill>
                        </a:rPr>
                        <a:t>367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363540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rgbClr val="FF0000"/>
                          </a:solidFill>
                        </a:rPr>
                        <a:t>425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428769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Härjedalen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rgbClr val="FF0000"/>
                          </a:solidFill>
                        </a:rPr>
                        <a:t>337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811766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Krokom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rgbClr val="FF0000"/>
                          </a:solidFill>
                        </a:rPr>
                        <a:t>361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30882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Strömsund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146510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r>
                        <a:rPr lang="sv-SE" sz="1800" dirty="0"/>
                        <a:t>Ragunda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927593"/>
                  </a:ext>
                </a:extLst>
              </a:tr>
              <a:tr h="376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Bräcke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242235"/>
                  </a:ext>
                </a:extLst>
              </a:tr>
            </a:tbl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37BB6DC3-859D-4269-A3E5-DC8A0ED9C0A4}"/>
              </a:ext>
            </a:extLst>
          </p:cNvPr>
          <p:cNvSpPr txBox="1"/>
          <p:nvPr/>
        </p:nvSpPr>
        <p:spPr>
          <a:xfrm>
            <a:off x="461206" y="5891347"/>
            <a:ext cx="6708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>
                <a:latin typeface="+mj-lt"/>
              </a:rPr>
              <a:t> 	v 6-7			v 8-9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626" y="1351597"/>
            <a:ext cx="2981325" cy="435959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45" y="1324176"/>
            <a:ext cx="2859481" cy="44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1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02318" y="462825"/>
            <a:ext cx="8541657" cy="648000"/>
          </a:xfrm>
        </p:spPr>
        <p:txBody>
          <a:bodyPr/>
          <a:lstStyle/>
          <a:p>
            <a:r>
              <a:rPr lang="sv-SE" dirty="0"/>
              <a:t>Antal prov egenprovtagningen/ vecka/kommun</a:t>
            </a:r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61644"/>
              </p:ext>
            </p:extLst>
          </p:nvPr>
        </p:nvGraphicFramePr>
        <p:xfrm>
          <a:off x="402318" y="2185987"/>
          <a:ext cx="9284607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591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9663" y="490726"/>
            <a:ext cx="10465200" cy="648000"/>
          </a:xfrm>
        </p:spPr>
        <p:txBody>
          <a:bodyPr/>
          <a:lstStyle/>
          <a:p>
            <a:r>
              <a:rPr lang="sv-SE" dirty="0"/>
              <a:t>Fall i Åre och Härjedalen v 1-9</a:t>
            </a: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0601819"/>
              </p:ext>
            </p:extLst>
          </p:nvPr>
        </p:nvGraphicFramePr>
        <p:xfrm>
          <a:off x="6324597" y="2272567"/>
          <a:ext cx="4590266" cy="977072"/>
        </p:xfrm>
        <a:graphic>
          <a:graphicData uri="http://schemas.openxmlformats.org/drawingml/2006/table">
            <a:tbl>
              <a:tblPr/>
              <a:tblGrid>
                <a:gridCol w="1147566">
                  <a:extLst>
                    <a:ext uri="{9D8B030D-6E8A-4147-A177-3AD203B41FA5}">
                      <a16:colId xmlns:a16="http://schemas.microsoft.com/office/drawing/2014/main" val="199766054"/>
                    </a:ext>
                  </a:extLst>
                </a:gridCol>
                <a:gridCol w="590179">
                  <a:extLst>
                    <a:ext uri="{9D8B030D-6E8A-4147-A177-3AD203B41FA5}">
                      <a16:colId xmlns:a16="http://schemas.microsoft.com/office/drawing/2014/main" val="533136358"/>
                    </a:ext>
                  </a:extLst>
                </a:gridCol>
                <a:gridCol w="985813">
                  <a:extLst>
                    <a:ext uri="{9D8B030D-6E8A-4147-A177-3AD203B41FA5}">
                      <a16:colId xmlns:a16="http://schemas.microsoft.com/office/drawing/2014/main" val="2535668586"/>
                    </a:ext>
                  </a:extLst>
                </a:gridCol>
                <a:gridCol w="489628">
                  <a:extLst>
                    <a:ext uri="{9D8B030D-6E8A-4147-A177-3AD203B41FA5}">
                      <a16:colId xmlns:a16="http://schemas.microsoft.com/office/drawing/2014/main" val="3552234490"/>
                    </a:ext>
                  </a:extLst>
                </a:gridCol>
                <a:gridCol w="688540">
                  <a:extLst>
                    <a:ext uri="{9D8B030D-6E8A-4147-A177-3AD203B41FA5}">
                      <a16:colId xmlns:a16="http://schemas.microsoft.com/office/drawing/2014/main" val="579016506"/>
                    </a:ext>
                  </a:extLst>
                </a:gridCol>
                <a:gridCol w="688540">
                  <a:extLst>
                    <a:ext uri="{9D8B030D-6E8A-4147-A177-3AD203B41FA5}">
                      <a16:colId xmlns:a16="http://schemas.microsoft.com/office/drawing/2014/main" val="2907328187"/>
                    </a:ext>
                  </a:extLst>
                </a:gridCol>
              </a:tblGrid>
              <a:tr h="244268">
                <a:tc>
                  <a:txBody>
                    <a:bodyPr/>
                    <a:lstStyle/>
                    <a:p>
                      <a:pPr algn="l" fontAlgn="b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Arbetsplats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Skola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Fritid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9569458"/>
                  </a:ext>
                </a:extLst>
              </a:tr>
              <a:tr h="244268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Åre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967669"/>
                  </a:ext>
                </a:extLst>
              </a:tr>
              <a:tr h="244268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Härjedalen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319588"/>
                  </a:ext>
                </a:extLst>
              </a:tr>
              <a:tr h="244268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Turister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740922"/>
                  </a:ext>
                </a:extLst>
              </a:tr>
            </a:tbl>
          </a:graphicData>
        </a:graphic>
      </p:graphicFrame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3520395"/>
              </p:ext>
            </p:extLst>
          </p:nvPr>
        </p:nvGraphicFramePr>
        <p:xfrm>
          <a:off x="449663" y="1918099"/>
          <a:ext cx="5165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Platshållare för innehåll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7583762"/>
              </p:ext>
            </p:extLst>
          </p:nvPr>
        </p:nvGraphicFramePr>
        <p:xfrm>
          <a:off x="6324598" y="3692200"/>
          <a:ext cx="2822196" cy="2577237"/>
        </p:xfrm>
        <a:graphic>
          <a:graphicData uri="http://schemas.openxmlformats.org/drawingml/2006/table">
            <a:tbl>
              <a:tblPr/>
              <a:tblGrid>
                <a:gridCol w="1037029">
                  <a:extLst>
                    <a:ext uri="{9D8B030D-6E8A-4147-A177-3AD203B41FA5}">
                      <a16:colId xmlns:a16="http://schemas.microsoft.com/office/drawing/2014/main" val="2686351664"/>
                    </a:ext>
                  </a:extLst>
                </a:gridCol>
                <a:gridCol w="688882">
                  <a:extLst>
                    <a:ext uri="{9D8B030D-6E8A-4147-A177-3AD203B41FA5}">
                      <a16:colId xmlns:a16="http://schemas.microsoft.com/office/drawing/2014/main" val="104939550"/>
                    </a:ext>
                  </a:extLst>
                </a:gridCol>
                <a:gridCol w="1096285">
                  <a:extLst>
                    <a:ext uri="{9D8B030D-6E8A-4147-A177-3AD203B41FA5}">
                      <a16:colId xmlns:a16="http://schemas.microsoft.com/office/drawing/2014/main" val="235676766"/>
                    </a:ext>
                  </a:extLst>
                </a:gridCol>
              </a:tblGrid>
              <a:tr h="42853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Arbetsplats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fall</a:t>
                      </a:r>
                    </a:p>
                  </a:txBody>
                  <a:tcPr marL="1202" marR="1202" marT="120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Åre</a:t>
                      </a:r>
                    </a:p>
                  </a:txBody>
                  <a:tcPr marL="1202" marR="1202" marT="120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Härjedalen</a:t>
                      </a:r>
                    </a:p>
                  </a:txBody>
                  <a:tcPr marL="1202" marR="1202" marT="1202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896908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60690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094705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20608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518804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972405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465355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769383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216169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812759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202" marR="1202" marT="12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1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8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2AAC1BC-43E9-4737-8E17-38355532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725" y="385313"/>
            <a:ext cx="10465200" cy="648000"/>
          </a:xfrm>
        </p:spPr>
        <p:txBody>
          <a:bodyPr/>
          <a:lstStyle/>
          <a:p>
            <a:r>
              <a:rPr lang="sv-SE" dirty="0"/>
              <a:t>SARS-CoV-2 UK variant </a:t>
            </a: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B.1.1.7 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66158"/>
              </p:ext>
            </p:extLst>
          </p:nvPr>
        </p:nvGraphicFramePr>
        <p:xfrm>
          <a:off x="733425" y="1666576"/>
          <a:ext cx="7734299" cy="4340892"/>
        </p:xfrm>
        <a:graphic>
          <a:graphicData uri="http://schemas.openxmlformats.org/drawingml/2006/table">
            <a:tbl>
              <a:tblPr firstRow="1" firstCol="1" bandRow="1"/>
              <a:tblGrid>
                <a:gridCol w="1741843">
                  <a:extLst>
                    <a:ext uri="{9D8B030D-6E8A-4147-A177-3AD203B41FA5}">
                      <a16:colId xmlns:a16="http://schemas.microsoft.com/office/drawing/2014/main" val="3403534335"/>
                    </a:ext>
                  </a:extLst>
                </a:gridCol>
                <a:gridCol w="1827569">
                  <a:extLst>
                    <a:ext uri="{9D8B030D-6E8A-4147-A177-3AD203B41FA5}">
                      <a16:colId xmlns:a16="http://schemas.microsoft.com/office/drawing/2014/main" val="4020883376"/>
                    </a:ext>
                  </a:extLst>
                </a:gridCol>
                <a:gridCol w="1827569">
                  <a:extLst>
                    <a:ext uri="{9D8B030D-6E8A-4147-A177-3AD203B41FA5}">
                      <a16:colId xmlns:a16="http://schemas.microsoft.com/office/drawing/2014/main" val="1196288488"/>
                    </a:ext>
                  </a:extLst>
                </a:gridCol>
                <a:gridCol w="2337318">
                  <a:extLst>
                    <a:ext uri="{9D8B030D-6E8A-4147-A177-3AD203B41FA5}">
                      <a16:colId xmlns:a16="http://schemas.microsoft.com/office/drawing/2014/main" val="1000429016"/>
                    </a:ext>
                  </a:extLst>
                </a:gridCol>
              </a:tblGrid>
              <a:tr h="83849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sv-SE" sz="18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ecka 5-6 </a:t>
                      </a: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Vecka 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Vecka 8, andel (%) (95% KI)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279267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Dalarna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(13 - 25)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(16 - 28)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(35 - 50)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18671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Gävleborg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(19 - 24)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(41 - 49)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(57 - 64)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0451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Halland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(18 - 23)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(28 - 34)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(47 - 54)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427797"/>
                  </a:ext>
                </a:extLst>
              </a:tr>
              <a:tr h="28464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Jämtland Härjedalen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(12 - 30)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(21 - 34)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(42 - 58)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87443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Jönköping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(13 - 20)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(30 - 40)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(33 - 45)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590708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Kalmar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(18 - 29)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 (36 - 50)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(43 - 55)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860112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Skåne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(14 - 17)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(24 - 27)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(30 - 35)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94239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Stockholm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(24 - 31)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(37 - 45)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(49 - 58)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84901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Sörmland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(6 - 10)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(18 - 26)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(33 - 41)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577237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Uppsala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(6 - 13)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(8 - 21)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(47 - 66)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91727"/>
                  </a:ext>
                </a:extLst>
              </a:tr>
              <a:tr h="29306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Västernorrland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(3 - 9)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(15 - 24)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(33 - 46)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7996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Västra Götaland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(23 - 26)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(34 - 37)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(45 - 48)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87857"/>
                  </a:ext>
                </a:extLst>
              </a:tr>
              <a:tr h="26389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Örebro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(5 - 12)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(23 - 39)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(33 - 48) </a:t>
                      </a:r>
                    </a:p>
                  </a:txBody>
                  <a:tcPr marL="9525" marR="9525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61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02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F8F038-E255-4C68-AFBC-8CF4EDFA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Lägesbild v 9  RJH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457A7E-A35A-46DD-BE63-40EC5AE8D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4000" y="1538546"/>
            <a:ext cx="7479900" cy="4933692"/>
          </a:xfrm>
        </p:spPr>
        <p:txBody>
          <a:bodyPr>
            <a:normAutofit fontScale="92500"/>
          </a:bodyPr>
          <a:lstStyle/>
          <a:p>
            <a:r>
              <a:rPr lang="sv-SE" dirty="0"/>
              <a:t>Ökning i flera kommuner, men lägre andel positiva (8% -- 7,1%)</a:t>
            </a:r>
          </a:p>
          <a:p>
            <a:r>
              <a:rPr lang="sv-SE" dirty="0"/>
              <a:t>Ökning provtagning 24%, hög andel brittisk variant</a:t>
            </a:r>
          </a:p>
          <a:p>
            <a:r>
              <a:rPr lang="sv-SE" dirty="0"/>
              <a:t>Mycket få fall inom LSS och HT</a:t>
            </a:r>
          </a:p>
          <a:p>
            <a:r>
              <a:rPr lang="sv-SE" dirty="0"/>
              <a:t>Klustersmitta på arbetsplatser – dominerar kranskommuner</a:t>
            </a:r>
          </a:p>
          <a:p>
            <a:r>
              <a:rPr lang="sv-SE" dirty="0"/>
              <a:t>Smitta hemmen dominerar i Östersund</a:t>
            </a:r>
          </a:p>
          <a:p>
            <a:r>
              <a:rPr lang="sv-SE" dirty="0"/>
              <a:t>Turister isoleras, smitta inom hushållet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Klar nedgång i Åre – utvidgad smittspårning arbetsplatser besöksnäring – även Härjedalen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Provtagning – smittspårning elever högstadium – gymnasium v 11-12</a:t>
            </a:r>
            <a:br>
              <a:rPr lang="sv-SE" dirty="0"/>
            </a:br>
            <a:r>
              <a:rPr lang="sv-SE" dirty="0"/>
              <a:t>Syfte: återgång till närundervisning med kontroll på smitta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520816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D13115ED7A2D47A5DF1BDEEC65C39F" ma:contentTypeVersion="11" ma:contentTypeDescription="Skapa ett nytt dokument." ma:contentTypeScope="" ma:versionID="cacd8f4aa64ebd4b143d4406f4695737">
  <xsd:schema xmlns:xsd="http://www.w3.org/2001/XMLSchema" xmlns:xs="http://www.w3.org/2001/XMLSchema" xmlns:p="http://schemas.microsoft.com/office/2006/metadata/properties" xmlns:ns3="54ba26d6-a025-4494-9bfb-e0171f6c6c97" xmlns:ns4="97a34ca8-9ce3-4fdd-be0c-317eed0fdd66" targetNamespace="http://schemas.microsoft.com/office/2006/metadata/properties" ma:root="true" ma:fieldsID="3220a84bc5a17b815a99a441a3b54590" ns3:_="" ns4:_="">
    <xsd:import namespace="54ba26d6-a025-4494-9bfb-e0171f6c6c97"/>
    <xsd:import namespace="97a34ca8-9ce3-4fdd-be0c-317eed0fdd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a26d6-a025-4494-9bfb-e0171f6c6c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a34ca8-9ce3-4fdd-be0c-317eed0fdd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9F7482-C4C5-434A-8F1B-9BC0FA79E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a26d6-a025-4494-9bfb-e0171f6c6c97"/>
    <ds:schemaRef ds:uri="97a34ca8-9ce3-4fdd-be0c-317eed0fd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617227-B270-4534-8746-A78273CB73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B72837-E19E-4838-AF0B-9AD4F5FF6B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1326</Words>
  <Application>Microsoft Office PowerPoint</Application>
  <PresentationFormat>Bredbild</PresentationFormat>
  <Paragraphs>284</Paragraphs>
  <Slides>20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Calibri</vt:lpstr>
      <vt:lpstr>Verdana</vt:lpstr>
      <vt:lpstr>Wingdings</vt:lpstr>
      <vt:lpstr>RJH</vt:lpstr>
      <vt:lpstr>PowerPoint-presentation</vt:lpstr>
      <vt:lpstr>Inledning</vt:lpstr>
      <vt:lpstr>Lägesbild corona</vt:lpstr>
      <vt:lpstr>Lägesbild covid-19 RJH v 38- v9       </vt:lpstr>
      <vt:lpstr>PowerPoint-presentation</vt:lpstr>
      <vt:lpstr>Antal prov egenprovtagningen/ vecka/kommun</vt:lpstr>
      <vt:lpstr>Fall i Åre och Härjedalen v 1-9</vt:lpstr>
      <vt:lpstr>SARS-CoV-2 UK variant B.1.1.7  </vt:lpstr>
      <vt:lpstr>Lägesbild v 9  RJH</vt:lpstr>
      <vt:lpstr>Status gällande vaccinering mot covid-19</vt:lpstr>
      <vt:lpstr>PowerPoint-presentation</vt:lpstr>
      <vt:lpstr>Lite aktuell statistik Jämtlands Län</vt:lpstr>
      <vt:lpstr>Nästa vaccin i tur för godkännande i EU.  </vt:lpstr>
      <vt:lpstr>Redan historia: Godkännandet av Pfizers, Modernas och AstraZenecas vacciner.  Alla tre visade mycket god effekt på att minska svår sjukdom och död.  Alla tre visade god säkerhetsprofil     </vt:lpstr>
      <vt:lpstr>Vilka resultat ser man då vid vaccination av en hel befolkning?  </vt:lpstr>
      <vt:lpstr>Reaktioner, biverkningar efter vaccination. Kraftig stimulering av immunförsvaret  Erfarenheter från studier som redovisades inför godkännande:  </vt:lpstr>
      <vt:lpstr>Hur länge får man ha feber då efter vaccination?  </vt:lpstr>
      <vt:lpstr>15 personer som sökt vård  i Jämtlands Län pga misstänkta eller säkra biverkningar efter vaccination, eller tidsmässigt samband, sedan den 1 febr. 2021. (HC, sjukhus eller äldreboende)  </vt:lpstr>
      <vt:lpstr>Reaktioner, biverkningar efter vaccination. Kraftig stimulering av immunförsvaret 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Sara Nilsson</dc:creator>
  <cp:lastModifiedBy>Sara Nilsson</cp:lastModifiedBy>
  <cp:revision>19</cp:revision>
  <dcterms:created xsi:type="dcterms:W3CDTF">2020-10-06T18:41:55Z</dcterms:created>
  <dcterms:modified xsi:type="dcterms:W3CDTF">2021-03-10T05:46:46Z</dcterms:modified>
</cp:coreProperties>
</file>