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6" autoAdjust="0"/>
    <p:restoredTop sz="94660"/>
  </p:normalViewPr>
  <p:slideViewPr>
    <p:cSldViewPr snapToGrid="0">
      <p:cViewPr varScale="1">
        <p:scale>
          <a:sx n="64" d="100"/>
          <a:sy n="64" d="100"/>
        </p:scale>
        <p:origin x="144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1400B2D-6630-15F4-F018-0633EAD4E9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8ED5FE46-9861-D8EC-7FBF-88C40242EA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C96897D-ECDD-7835-38EC-7F76C801A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9AA11-889A-4683-A407-9B881F8AFE59}" type="datetimeFigureOut">
              <a:rPr lang="sv-SE" smtClean="0"/>
              <a:t>2024-03-20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946F2D0-DC0F-070F-4326-A637BA776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775DDB3-C0BB-954B-AE71-5C861220E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C0F5B-9780-4588-B537-E58D1212D52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59084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7A6380E-DDE0-7682-81E3-85EFA3B0E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98323C1A-C258-59D0-6411-057B0859D4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59AB3FB-1079-989E-34F0-3B692A26A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9AA11-889A-4683-A407-9B881F8AFE59}" type="datetimeFigureOut">
              <a:rPr lang="sv-SE" smtClean="0"/>
              <a:t>2024-03-20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11CE3B-D06B-8FEA-09F4-FB3AD26DC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F9C2F24-EEA2-2B41-9CA3-477616242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C0F5B-9780-4588-B537-E58D1212D52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77824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157E4C13-84F6-2661-DEC5-733D718AF7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2E7815B0-ABC3-4CE5-ECAA-C49AD43F4D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CA463F0-D3FF-E2CA-9C7D-85DBA9372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9AA11-889A-4683-A407-9B881F8AFE59}" type="datetimeFigureOut">
              <a:rPr lang="sv-SE" smtClean="0"/>
              <a:t>2024-03-20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BDEA52E-0985-05FC-62FE-6E23B3DDC1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2491580-5020-CF30-1715-778665045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C0F5B-9780-4588-B537-E58D1212D52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05684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B17696A-44CC-2510-D524-4161B087C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E9965B1-AFE5-132A-D08F-44679D9E5C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7188C3D-6CC9-DD77-09A1-C53308AC3D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9AA11-889A-4683-A407-9B881F8AFE59}" type="datetimeFigureOut">
              <a:rPr lang="sv-SE" smtClean="0"/>
              <a:t>2024-03-20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1441309-87EC-0A02-25F5-8B9558643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6BC28DF-4D6C-6290-D11E-DA9BCA0B9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C0F5B-9780-4588-B537-E58D1212D52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26128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538976B-F124-19A2-5548-AFBCDCDB9D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4F7B62D-6BEA-8730-1911-2AD18E6A2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7D78422-B0C4-C5AA-6E59-5B6062915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9AA11-889A-4683-A407-9B881F8AFE59}" type="datetimeFigureOut">
              <a:rPr lang="sv-SE" smtClean="0"/>
              <a:t>2024-03-20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D2A5C3D-5AB9-300C-7D92-43D8DF222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D5284DE-906B-7532-07AD-B774A8478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C0F5B-9780-4588-B537-E58D1212D52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23048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E40FAD1-8F4A-56F0-843C-E80E9C2A2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BFA007E-99D9-6BF9-DDE0-7F8C6180CE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33BE60AA-2B83-B754-1558-4E39258F03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23A85CEA-22E8-BEE2-FF11-414C102C0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9AA11-889A-4683-A407-9B881F8AFE59}" type="datetimeFigureOut">
              <a:rPr lang="sv-SE" smtClean="0"/>
              <a:t>2024-03-20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D3F32E9E-334F-06BA-7C6A-60C7684BD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44F190C7-8A11-1276-78BF-CC40D637E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C0F5B-9780-4588-B537-E58D1212D52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75953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7AE61CE-CA47-D74C-CCD7-41B23303E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9A4C973-5763-F996-877B-70666C903C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09071E24-F220-F897-84EE-1F462C659A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C5504F69-65A2-FD98-B9CC-CD23D19D5F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342D615D-074E-D502-3016-30AE9B9854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FDDC1BBB-BD20-1A4F-A0C9-1B51AD98CB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9AA11-889A-4683-A407-9B881F8AFE59}" type="datetimeFigureOut">
              <a:rPr lang="sv-SE" smtClean="0"/>
              <a:t>2024-03-20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375D00A4-A450-DBFE-46A9-8517071C7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A175B573-416E-D65D-3C2F-478AB8A22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C0F5B-9780-4588-B537-E58D1212D52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81385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413DCCC-0BD6-62CE-9DC7-E26D76B305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B1F2BEEA-365E-B428-8380-13B872594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9AA11-889A-4683-A407-9B881F8AFE59}" type="datetimeFigureOut">
              <a:rPr lang="sv-SE" smtClean="0"/>
              <a:t>2024-03-20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39E945D-A7E1-B211-E6A7-18DF1C75D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BCF27E9-0CEF-1DE4-CDA4-E17A9CC62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C0F5B-9780-4588-B537-E58D1212D52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83066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771D3374-3A21-3B99-D6A0-CEC42324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9AA11-889A-4683-A407-9B881F8AFE59}" type="datetimeFigureOut">
              <a:rPr lang="sv-SE" smtClean="0"/>
              <a:t>2024-03-20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C0EDFC8E-FDB6-7634-F533-212567D75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B864AB72-1744-4C68-8DA4-24ACA363E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C0F5B-9780-4588-B537-E58D1212D52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6994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05B059B-3FCC-6400-7E7C-904464BFF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174103F-2EA5-181C-CAA1-F7DBDECE1D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7D79831-C52F-A546-AAFC-9694C92ED5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B1D6EAB1-EF92-2CB0-62C0-CA87E9D594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9AA11-889A-4683-A407-9B881F8AFE59}" type="datetimeFigureOut">
              <a:rPr lang="sv-SE" smtClean="0"/>
              <a:t>2024-03-20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099D249D-156D-A759-8B1C-919455137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04F067BE-3F81-D0A9-A276-7AEE75A19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C0F5B-9780-4588-B537-E58D1212D52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92094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FE57691-677B-2887-8A6A-646B0810F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A72C3A22-13D5-EFDA-2FB5-8F2D419341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A54E619-F7CD-2F44-715D-7B4301FE17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FA49ABB8-EA75-A964-144F-DF396907C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9AA11-889A-4683-A407-9B881F8AFE59}" type="datetimeFigureOut">
              <a:rPr lang="sv-SE" smtClean="0"/>
              <a:t>2024-03-20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C5B2D814-4777-BC6B-8B89-7AFD1C3BE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404EC52-3D19-D22B-0F0C-9BFD77F2C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C0F5B-9780-4588-B537-E58D1212D52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92312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7F1CBF8F-B97B-DE4A-E943-91A398288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91B4018-A824-6FFC-B039-C6919D1C4A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2A6F83C-971A-1B77-1385-A01FD3FD33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A9AA11-889A-4683-A407-9B881F8AFE59}" type="datetimeFigureOut">
              <a:rPr lang="sv-SE" smtClean="0"/>
              <a:t>2024-03-20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9B45898-419A-7B01-18D1-0F0F545E14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EFACAE1-7A49-0B80-D1A1-96FFFBE62D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BC0F5B-9780-4588-B537-E58D1212D52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78427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982695" y="589181"/>
            <a:ext cx="7359879" cy="4906586"/>
          </a:xfrm>
          <a:custGeom>
            <a:avLst/>
            <a:gdLst/>
            <a:ahLst/>
            <a:cxnLst/>
            <a:rect l="l" t="t" r="r" b="b"/>
            <a:pathLst>
              <a:path w="11039819" h="7359879">
                <a:moveTo>
                  <a:pt x="0" y="0"/>
                </a:moveTo>
                <a:lnTo>
                  <a:pt x="11039819" y="0"/>
                </a:lnTo>
                <a:lnTo>
                  <a:pt x="11039819" y="7359880"/>
                </a:lnTo>
                <a:lnTo>
                  <a:pt x="0" y="735988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sv-SE" sz="1200"/>
          </a:p>
        </p:txBody>
      </p:sp>
      <p:sp>
        <p:nvSpPr>
          <p:cNvPr id="3" name="Freeform 3"/>
          <p:cNvSpPr/>
          <p:nvPr/>
        </p:nvSpPr>
        <p:spPr>
          <a:xfrm>
            <a:off x="8973067" y="509341"/>
            <a:ext cx="2533133" cy="2533133"/>
          </a:xfrm>
          <a:custGeom>
            <a:avLst/>
            <a:gdLst/>
            <a:ahLst/>
            <a:cxnLst/>
            <a:rect l="l" t="t" r="r" b="b"/>
            <a:pathLst>
              <a:path w="3799700" h="3799700">
                <a:moveTo>
                  <a:pt x="0" y="0"/>
                </a:moveTo>
                <a:lnTo>
                  <a:pt x="3799700" y="0"/>
                </a:lnTo>
                <a:lnTo>
                  <a:pt x="3799700" y="3799700"/>
                </a:lnTo>
                <a:lnTo>
                  <a:pt x="0" y="37997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v-SE" sz="1200"/>
          </a:p>
        </p:txBody>
      </p:sp>
      <p:grpSp>
        <p:nvGrpSpPr>
          <p:cNvPr id="4" name="Group 4"/>
          <p:cNvGrpSpPr/>
          <p:nvPr/>
        </p:nvGrpSpPr>
        <p:grpSpPr>
          <a:xfrm rot="-8100000">
            <a:off x="-4780628" y="835864"/>
            <a:ext cx="14079459" cy="7512349"/>
            <a:chOff x="0" y="0"/>
            <a:chExt cx="33252581" cy="1774251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3252581" cy="17742512"/>
            </a:xfrm>
            <a:custGeom>
              <a:avLst/>
              <a:gdLst/>
              <a:ahLst/>
              <a:cxnLst/>
              <a:rect l="l" t="t" r="r" b="b"/>
              <a:pathLst>
                <a:path w="33252581" h="17742512">
                  <a:moveTo>
                    <a:pt x="0" y="0"/>
                  </a:moveTo>
                  <a:lnTo>
                    <a:pt x="33252581" y="0"/>
                  </a:lnTo>
                  <a:lnTo>
                    <a:pt x="33252581" y="17742512"/>
                  </a:lnTo>
                  <a:lnTo>
                    <a:pt x="0" y="17742512"/>
                  </a:lnTo>
                  <a:close/>
                </a:path>
              </a:pathLst>
            </a:custGeom>
            <a:solidFill>
              <a:srgbClr val="F4F4F4"/>
            </a:solidFill>
          </p:spPr>
          <p:txBody>
            <a:bodyPr/>
            <a:lstStyle/>
            <a:p>
              <a:endParaRPr lang="sv-SE" sz="1200"/>
            </a:p>
          </p:txBody>
        </p:sp>
      </p:grpSp>
      <p:sp>
        <p:nvSpPr>
          <p:cNvPr id="6" name="Freeform 6"/>
          <p:cNvSpPr/>
          <p:nvPr/>
        </p:nvSpPr>
        <p:spPr>
          <a:xfrm>
            <a:off x="6583906" y="5495768"/>
            <a:ext cx="1259670" cy="1202217"/>
          </a:xfrm>
          <a:custGeom>
            <a:avLst/>
            <a:gdLst/>
            <a:ahLst/>
            <a:cxnLst/>
            <a:rect l="l" t="t" r="r" b="b"/>
            <a:pathLst>
              <a:path w="1889505" h="1803325">
                <a:moveTo>
                  <a:pt x="0" y="0"/>
                </a:moveTo>
                <a:lnTo>
                  <a:pt x="1889505" y="0"/>
                </a:lnTo>
                <a:lnTo>
                  <a:pt x="1889505" y="1803324"/>
                </a:lnTo>
                <a:lnTo>
                  <a:pt x="0" y="180332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sv-SE" sz="1200"/>
          </a:p>
        </p:txBody>
      </p:sp>
      <p:grpSp>
        <p:nvGrpSpPr>
          <p:cNvPr id="7" name="Group 7"/>
          <p:cNvGrpSpPr/>
          <p:nvPr/>
        </p:nvGrpSpPr>
        <p:grpSpPr>
          <a:xfrm>
            <a:off x="444834" y="2089951"/>
            <a:ext cx="5304521" cy="2178844"/>
            <a:chOff x="0" y="-28575"/>
            <a:chExt cx="10609042" cy="4357690"/>
          </a:xfrm>
        </p:grpSpPr>
        <p:sp>
          <p:nvSpPr>
            <p:cNvPr id="8" name="TextBox 8"/>
            <p:cNvSpPr txBox="1"/>
            <p:nvPr/>
          </p:nvSpPr>
          <p:spPr>
            <a:xfrm>
              <a:off x="0" y="2535160"/>
              <a:ext cx="10609042" cy="17939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426"/>
                </a:lnSpc>
                <a:spcBef>
                  <a:spcPct val="0"/>
                </a:spcBef>
              </a:pPr>
              <a:r>
                <a:rPr lang="en-US" sz="1733">
                  <a:solidFill>
                    <a:srgbClr val="192954"/>
                  </a:solidFill>
                  <a:latin typeface="Kollektif"/>
                </a:rPr>
                <a:t>Dialog om hur vi stöttar företag att ta del av kostnadsfria vägar att säkra den kompetens som behövs. 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28575"/>
              <a:ext cx="9382550" cy="20005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20"/>
                </a:lnSpc>
              </a:pPr>
              <a:r>
                <a:rPr lang="en-US" sz="3734">
                  <a:solidFill>
                    <a:srgbClr val="192954"/>
                  </a:solidFill>
                  <a:latin typeface="Kollektif Bold"/>
                </a:rPr>
                <a:t>OLIKA VÄGAR TILL KOMPETENSEN</a:t>
              </a: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444834" y="4572988"/>
            <a:ext cx="5689658" cy="8614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61"/>
              </a:lnSpc>
            </a:pPr>
            <a:r>
              <a:rPr lang="en-US" sz="2439" dirty="0">
                <a:solidFill>
                  <a:srgbClr val="192954"/>
                </a:solidFill>
                <a:latin typeface="Kollektif Bold"/>
              </a:rPr>
              <a:t>Ivar Nilsson </a:t>
            </a:r>
          </a:p>
          <a:p>
            <a:pPr>
              <a:lnSpc>
                <a:spcPts val="1581"/>
              </a:lnSpc>
            </a:pPr>
            <a:r>
              <a:rPr lang="en-US" sz="1505" dirty="0" err="1">
                <a:solidFill>
                  <a:srgbClr val="192954"/>
                </a:solidFill>
                <a:latin typeface="Kollektif" panose="020B0604020202020204" charset="0"/>
              </a:rPr>
              <a:t>Projektledare</a:t>
            </a:r>
            <a:r>
              <a:rPr lang="en-US" sz="1505" dirty="0">
                <a:solidFill>
                  <a:srgbClr val="192954"/>
                </a:solidFill>
                <a:latin typeface="Kollektif" panose="020B0604020202020204" charset="0"/>
              </a:rPr>
              <a:t>, Region </a:t>
            </a:r>
            <a:r>
              <a:rPr lang="en-US" sz="1505" dirty="0" err="1">
                <a:solidFill>
                  <a:srgbClr val="192954"/>
                </a:solidFill>
                <a:latin typeface="Kollektif" panose="020B0604020202020204" charset="0"/>
              </a:rPr>
              <a:t>Jämtland</a:t>
            </a:r>
            <a:r>
              <a:rPr lang="en-US" sz="1505" dirty="0">
                <a:solidFill>
                  <a:srgbClr val="192954"/>
                </a:solidFill>
                <a:latin typeface="Kollektif" panose="020B0604020202020204" charset="0"/>
              </a:rPr>
              <a:t> </a:t>
            </a:r>
            <a:r>
              <a:rPr lang="en-US" sz="1505" dirty="0" err="1">
                <a:solidFill>
                  <a:srgbClr val="192954"/>
                </a:solidFill>
                <a:latin typeface="Kollektif" panose="020B0604020202020204" charset="0"/>
              </a:rPr>
              <a:t>Härjedalen</a:t>
            </a:r>
            <a:r>
              <a:rPr lang="en-US" sz="1505" dirty="0">
                <a:solidFill>
                  <a:srgbClr val="192954"/>
                </a:solidFill>
                <a:latin typeface="Kollektif" panose="020B0604020202020204" charset="0"/>
              </a:rPr>
              <a:t> </a:t>
            </a:r>
          </a:p>
          <a:p>
            <a:pPr>
              <a:lnSpc>
                <a:spcPts val="2881"/>
              </a:lnSpc>
            </a:pPr>
            <a:endParaRPr lang="en-US" sz="1505" dirty="0">
              <a:solidFill>
                <a:srgbClr val="192954"/>
              </a:solidFill>
              <a:latin typeface="Kollektif Bol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444834" y="5476718"/>
            <a:ext cx="6278070" cy="718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61"/>
              </a:lnSpc>
            </a:pPr>
            <a:r>
              <a:rPr lang="en-US" sz="2439" dirty="0">
                <a:solidFill>
                  <a:srgbClr val="192954"/>
                </a:solidFill>
                <a:latin typeface="Kollektif Bold"/>
              </a:rPr>
              <a:t>Susanna Dillenbeck </a:t>
            </a:r>
          </a:p>
          <a:p>
            <a:pPr>
              <a:lnSpc>
                <a:spcPts val="1470"/>
              </a:lnSpc>
            </a:pPr>
            <a:r>
              <a:rPr lang="en-US" sz="1400" dirty="0">
                <a:solidFill>
                  <a:srgbClr val="192954"/>
                </a:solidFill>
                <a:latin typeface="Kollektif" panose="020B0604020202020204" charset="0"/>
              </a:rPr>
              <a:t>Regional </a:t>
            </a:r>
            <a:r>
              <a:rPr lang="en-US" sz="1400" dirty="0" err="1">
                <a:solidFill>
                  <a:srgbClr val="192954"/>
                </a:solidFill>
                <a:latin typeface="Kollektif" panose="020B0604020202020204" charset="0"/>
              </a:rPr>
              <a:t>Utvecklingsstrateg</a:t>
            </a:r>
            <a:r>
              <a:rPr lang="en-US" sz="1400" dirty="0">
                <a:solidFill>
                  <a:srgbClr val="192954"/>
                </a:solidFill>
                <a:latin typeface="Kollektif" panose="020B0604020202020204" charset="0"/>
              </a:rPr>
              <a:t>, Region </a:t>
            </a:r>
            <a:r>
              <a:rPr lang="en-US" sz="1400" dirty="0" err="1">
                <a:solidFill>
                  <a:srgbClr val="192954"/>
                </a:solidFill>
                <a:latin typeface="Kollektif" panose="020B0604020202020204" charset="0"/>
              </a:rPr>
              <a:t>Jämtland</a:t>
            </a:r>
            <a:r>
              <a:rPr lang="en-US" sz="1400" dirty="0">
                <a:solidFill>
                  <a:srgbClr val="192954"/>
                </a:solidFill>
                <a:latin typeface="Kollektif" panose="020B0604020202020204" charset="0"/>
              </a:rPr>
              <a:t> </a:t>
            </a:r>
            <a:r>
              <a:rPr lang="en-US" sz="1400" dirty="0" err="1">
                <a:solidFill>
                  <a:srgbClr val="192954"/>
                </a:solidFill>
                <a:latin typeface="Kollektif" panose="020B0604020202020204" charset="0"/>
              </a:rPr>
              <a:t>Härjedalen</a:t>
            </a:r>
            <a:r>
              <a:rPr lang="en-US" sz="1400" dirty="0">
                <a:solidFill>
                  <a:srgbClr val="192954"/>
                </a:solidFill>
                <a:latin typeface="Kollektif" panose="020B0604020202020204" charset="0"/>
              </a:rPr>
              <a:t> </a:t>
            </a:r>
          </a:p>
          <a:p>
            <a:pPr>
              <a:lnSpc>
                <a:spcPts val="1470"/>
              </a:lnSpc>
            </a:pPr>
            <a:endParaRPr lang="en-US" sz="1400" dirty="0">
              <a:solidFill>
                <a:srgbClr val="192954"/>
              </a:solidFill>
              <a:latin typeface="Kollektif Bold"/>
            </a:endParaRPr>
          </a:p>
        </p:txBody>
      </p:sp>
      <p:sp>
        <p:nvSpPr>
          <p:cNvPr id="12" name="TextBox 22">
            <a:extLst>
              <a:ext uri="{FF2B5EF4-FFF2-40B4-BE49-F238E27FC236}">
                <a16:creationId xmlns:a16="http://schemas.microsoft.com/office/drawing/2014/main" id="{F9198DA5-3B9D-AC40-4CE0-F786ED2EE6C3}"/>
              </a:ext>
            </a:extLst>
          </p:cNvPr>
          <p:cNvSpPr txBox="1"/>
          <p:nvPr/>
        </p:nvSpPr>
        <p:spPr>
          <a:xfrm>
            <a:off x="444833" y="1066538"/>
            <a:ext cx="2704767" cy="2684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09630">
              <a:lnSpc>
                <a:spcPts val="1882"/>
              </a:lnSpc>
              <a:spcBef>
                <a:spcPct val="0"/>
              </a:spcBef>
              <a:defRPr/>
            </a:pPr>
            <a:r>
              <a:rPr lang="en-US" sz="2933" spc="80" dirty="0">
                <a:solidFill>
                  <a:srgbClr val="192954"/>
                </a:solidFill>
                <a:latin typeface="Kollektif Bold"/>
              </a:rPr>
              <a:t>10:30 - 10:50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970341" y="2820611"/>
            <a:ext cx="2825000" cy="420483"/>
            <a:chOff x="0" y="0"/>
            <a:chExt cx="5650000" cy="840967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5650000" cy="840967"/>
              <a:chOff x="0" y="0"/>
              <a:chExt cx="2717651" cy="404505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2717651" cy="404505"/>
              </a:xfrm>
              <a:custGeom>
                <a:avLst/>
                <a:gdLst/>
                <a:ahLst/>
                <a:cxnLst/>
                <a:rect l="l" t="t" r="r" b="b"/>
                <a:pathLst>
                  <a:path w="2717651" h="404505">
                    <a:moveTo>
                      <a:pt x="0" y="0"/>
                    </a:moveTo>
                    <a:lnTo>
                      <a:pt x="2717651" y="0"/>
                    </a:lnTo>
                    <a:lnTo>
                      <a:pt x="2717651" y="404505"/>
                    </a:lnTo>
                    <a:lnTo>
                      <a:pt x="0" y="404505"/>
                    </a:lnTo>
                    <a:close/>
                  </a:path>
                </a:pathLst>
              </a:custGeom>
              <a:solidFill>
                <a:srgbClr val="99B951"/>
              </a:solidFill>
            </p:spPr>
            <p:txBody>
              <a:bodyPr/>
              <a:lstStyle/>
              <a:p>
                <a:endParaRPr lang="sv-SE" sz="1200"/>
              </a:p>
            </p:txBody>
          </p:sp>
        </p:grpSp>
        <p:sp>
          <p:nvSpPr>
            <p:cNvPr id="5" name="TextBox 5"/>
            <p:cNvSpPr txBox="1"/>
            <p:nvPr/>
          </p:nvSpPr>
          <p:spPr>
            <a:xfrm>
              <a:off x="632472" y="169680"/>
              <a:ext cx="4385060" cy="4103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13"/>
                </a:lnSpc>
              </a:pPr>
              <a:r>
                <a:rPr lang="en-US" sz="1344" spc="80">
                  <a:solidFill>
                    <a:srgbClr val="192954"/>
                  </a:solidFill>
                  <a:latin typeface="Kollektif Bold"/>
                </a:rPr>
                <a:t>REAKTIVA</a:t>
              </a: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8286625" y="2820611"/>
            <a:ext cx="3711793" cy="420483"/>
            <a:chOff x="0" y="0"/>
            <a:chExt cx="7423587" cy="840967"/>
          </a:xfrm>
        </p:grpSpPr>
        <p:grpSp>
          <p:nvGrpSpPr>
            <p:cNvPr id="7" name="Group 7"/>
            <p:cNvGrpSpPr/>
            <p:nvPr/>
          </p:nvGrpSpPr>
          <p:grpSpPr>
            <a:xfrm>
              <a:off x="0" y="0"/>
              <a:ext cx="7423587" cy="840967"/>
              <a:chOff x="0" y="0"/>
              <a:chExt cx="3570747" cy="404505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3570747" cy="404505"/>
              </a:xfrm>
              <a:custGeom>
                <a:avLst/>
                <a:gdLst/>
                <a:ahLst/>
                <a:cxnLst/>
                <a:rect l="l" t="t" r="r" b="b"/>
                <a:pathLst>
                  <a:path w="3570747" h="404505">
                    <a:moveTo>
                      <a:pt x="0" y="0"/>
                    </a:moveTo>
                    <a:lnTo>
                      <a:pt x="3570747" y="0"/>
                    </a:lnTo>
                    <a:lnTo>
                      <a:pt x="3570747" y="404505"/>
                    </a:lnTo>
                    <a:lnTo>
                      <a:pt x="0" y="404505"/>
                    </a:lnTo>
                    <a:close/>
                  </a:path>
                </a:pathLst>
              </a:custGeom>
              <a:solidFill>
                <a:srgbClr val="99B951"/>
              </a:solidFill>
            </p:spPr>
            <p:txBody>
              <a:bodyPr/>
              <a:lstStyle/>
              <a:p>
                <a:endParaRPr lang="sv-SE" sz="1200"/>
              </a:p>
            </p:txBody>
          </p:sp>
        </p:grpSp>
        <p:sp>
          <p:nvSpPr>
            <p:cNvPr id="9" name="TextBox 9"/>
            <p:cNvSpPr txBox="1"/>
            <p:nvPr/>
          </p:nvSpPr>
          <p:spPr>
            <a:xfrm>
              <a:off x="831008" y="169680"/>
              <a:ext cx="5761571" cy="4103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13"/>
                </a:lnSpc>
              </a:pPr>
              <a:r>
                <a:rPr lang="en-US" sz="1344" spc="80">
                  <a:solidFill>
                    <a:srgbClr val="192954"/>
                  </a:solidFill>
                  <a:latin typeface="Kollektif Bold"/>
                </a:rPr>
                <a:t>PROAKTIVA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3970341" y="3488378"/>
            <a:ext cx="2825000" cy="1617021"/>
            <a:chOff x="0" y="0"/>
            <a:chExt cx="5650000" cy="2715610"/>
          </a:xfrm>
        </p:grpSpPr>
        <p:grpSp>
          <p:nvGrpSpPr>
            <p:cNvPr id="11" name="Group 11"/>
            <p:cNvGrpSpPr/>
            <p:nvPr/>
          </p:nvGrpSpPr>
          <p:grpSpPr>
            <a:xfrm>
              <a:off x="0" y="0"/>
              <a:ext cx="5650000" cy="2715610"/>
              <a:chOff x="0" y="0"/>
              <a:chExt cx="2717651" cy="1306209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2717651" cy="1306209"/>
              </a:xfrm>
              <a:custGeom>
                <a:avLst/>
                <a:gdLst/>
                <a:ahLst/>
                <a:cxnLst/>
                <a:rect l="l" t="t" r="r" b="b"/>
                <a:pathLst>
                  <a:path w="2717651" h="1306209">
                    <a:moveTo>
                      <a:pt x="0" y="0"/>
                    </a:moveTo>
                    <a:lnTo>
                      <a:pt x="2717651" y="0"/>
                    </a:lnTo>
                    <a:lnTo>
                      <a:pt x="2717651" y="1306209"/>
                    </a:lnTo>
                    <a:lnTo>
                      <a:pt x="0" y="1306209"/>
                    </a:lnTo>
                    <a:close/>
                  </a:path>
                </a:pathLst>
              </a:custGeom>
              <a:solidFill>
                <a:srgbClr val="F4F4F4"/>
              </a:solidFill>
            </p:spPr>
            <p:txBody>
              <a:bodyPr/>
              <a:lstStyle/>
              <a:p>
                <a:endParaRPr lang="sv-SE" sz="1200"/>
              </a:p>
            </p:txBody>
          </p:sp>
        </p:grpSp>
        <p:sp>
          <p:nvSpPr>
            <p:cNvPr id="13" name="TextBox 13"/>
            <p:cNvSpPr txBox="1"/>
            <p:nvPr/>
          </p:nvSpPr>
          <p:spPr>
            <a:xfrm>
              <a:off x="557326" y="355315"/>
              <a:ext cx="4535352" cy="16838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959"/>
                </a:lnSpc>
                <a:spcBef>
                  <a:spcPct val="0"/>
                </a:spcBef>
              </a:pPr>
              <a:r>
                <a:rPr lang="en-US" sz="1399" dirty="0">
                  <a:solidFill>
                    <a:srgbClr val="192954"/>
                  </a:solidFill>
                  <a:latin typeface="Aileron Heavy"/>
                </a:rPr>
                <a:t>Vi </a:t>
              </a:r>
              <a:r>
                <a:rPr lang="en-US" sz="1399" dirty="0" err="1">
                  <a:solidFill>
                    <a:srgbClr val="192954"/>
                  </a:solidFill>
                  <a:latin typeface="Aileron Heavy"/>
                </a:rPr>
                <a:t>måste</a:t>
              </a:r>
              <a:r>
                <a:rPr lang="en-US" sz="1399" dirty="0">
                  <a:solidFill>
                    <a:srgbClr val="192954"/>
                  </a:solidFill>
                  <a:latin typeface="Aileron Heavy"/>
                </a:rPr>
                <a:t> </a:t>
              </a:r>
              <a:r>
                <a:rPr lang="en-US" sz="1399" dirty="0" err="1">
                  <a:solidFill>
                    <a:srgbClr val="192954"/>
                  </a:solidFill>
                  <a:latin typeface="Aileron Heavy"/>
                </a:rPr>
                <a:t>anställa</a:t>
              </a:r>
              <a:r>
                <a:rPr lang="en-US" sz="1399" dirty="0">
                  <a:solidFill>
                    <a:srgbClr val="192954"/>
                  </a:solidFill>
                  <a:latin typeface="Aileron Heavy"/>
                </a:rPr>
                <a:t> </a:t>
              </a:r>
              <a:r>
                <a:rPr lang="en-US" sz="1399" dirty="0" err="1">
                  <a:solidFill>
                    <a:srgbClr val="192954"/>
                  </a:solidFill>
                  <a:latin typeface="Aileron Heavy"/>
                </a:rPr>
                <a:t>en</a:t>
              </a:r>
              <a:r>
                <a:rPr lang="en-US" sz="1399" dirty="0">
                  <a:solidFill>
                    <a:srgbClr val="192954"/>
                  </a:solidFill>
                  <a:latin typeface="Aileron Heavy"/>
                </a:rPr>
                <a:t> </a:t>
              </a:r>
              <a:r>
                <a:rPr lang="en-US" sz="1399" dirty="0" err="1">
                  <a:solidFill>
                    <a:srgbClr val="192954"/>
                  </a:solidFill>
                  <a:latin typeface="Aileron Heavy"/>
                </a:rPr>
                <a:t>toppturälskande</a:t>
              </a:r>
              <a:r>
                <a:rPr lang="en-US" sz="1399" dirty="0">
                  <a:solidFill>
                    <a:srgbClr val="192954"/>
                  </a:solidFill>
                  <a:latin typeface="Aileron Heavy"/>
                </a:rPr>
                <a:t> </a:t>
              </a:r>
              <a:r>
                <a:rPr lang="en-US" sz="1399" dirty="0" err="1">
                  <a:solidFill>
                    <a:srgbClr val="192954"/>
                  </a:solidFill>
                  <a:latin typeface="Aileron Heavy"/>
                </a:rPr>
                <a:t>civilingenjör</a:t>
              </a:r>
              <a:r>
                <a:rPr lang="en-US" sz="1399" dirty="0">
                  <a:solidFill>
                    <a:srgbClr val="192954"/>
                  </a:solidFill>
                  <a:latin typeface="Aileron Heavy"/>
                </a:rPr>
                <a:t> med 8 </a:t>
              </a:r>
              <a:r>
                <a:rPr lang="en-US" sz="1399" dirty="0" err="1">
                  <a:solidFill>
                    <a:srgbClr val="192954"/>
                  </a:solidFill>
                  <a:latin typeface="Aileron Heavy"/>
                </a:rPr>
                <a:t>års</a:t>
              </a:r>
              <a:r>
                <a:rPr lang="en-US" sz="1399" dirty="0">
                  <a:solidFill>
                    <a:srgbClr val="192954"/>
                  </a:solidFill>
                  <a:latin typeface="Aileron Heavy"/>
                </a:rPr>
                <a:t> </a:t>
              </a:r>
              <a:r>
                <a:rPr lang="en-US" sz="1399" dirty="0" err="1">
                  <a:solidFill>
                    <a:srgbClr val="192954"/>
                  </a:solidFill>
                  <a:latin typeface="Aileron Heavy"/>
                </a:rPr>
                <a:t>erfarenhet</a:t>
              </a:r>
              <a:r>
                <a:rPr lang="en-US" sz="1399" dirty="0">
                  <a:solidFill>
                    <a:srgbClr val="192954"/>
                  </a:solidFill>
                  <a:latin typeface="Aileron Heavy"/>
                </a:rPr>
                <a:t> </a:t>
              </a:r>
              <a:r>
                <a:rPr lang="en-US" sz="1399" dirty="0" err="1">
                  <a:solidFill>
                    <a:srgbClr val="192954"/>
                  </a:solidFill>
                  <a:latin typeface="Aileron Heavy"/>
                </a:rPr>
                <a:t>imorgon</a:t>
              </a:r>
              <a:endParaRPr lang="en-US" sz="1399" dirty="0">
                <a:solidFill>
                  <a:srgbClr val="192954"/>
                </a:solidFill>
                <a:latin typeface="Aileron Heavy"/>
              </a:endParaRP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8286625" y="3488378"/>
            <a:ext cx="3711793" cy="1562834"/>
            <a:chOff x="0" y="0"/>
            <a:chExt cx="7423587" cy="2220398"/>
          </a:xfrm>
        </p:grpSpPr>
        <p:grpSp>
          <p:nvGrpSpPr>
            <p:cNvPr id="15" name="Group 15"/>
            <p:cNvGrpSpPr/>
            <p:nvPr/>
          </p:nvGrpSpPr>
          <p:grpSpPr>
            <a:xfrm>
              <a:off x="0" y="0"/>
              <a:ext cx="7423587" cy="2220398"/>
              <a:chOff x="0" y="0"/>
              <a:chExt cx="3570747" cy="1068012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3570747" cy="1068012"/>
              </a:xfrm>
              <a:custGeom>
                <a:avLst/>
                <a:gdLst/>
                <a:ahLst/>
                <a:cxnLst/>
                <a:rect l="l" t="t" r="r" b="b"/>
                <a:pathLst>
                  <a:path w="3570747" h="1068012">
                    <a:moveTo>
                      <a:pt x="0" y="0"/>
                    </a:moveTo>
                    <a:lnTo>
                      <a:pt x="3570747" y="0"/>
                    </a:lnTo>
                    <a:lnTo>
                      <a:pt x="3570747" y="1068012"/>
                    </a:lnTo>
                    <a:lnTo>
                      <a:pt x="0" y="1068012"/>
                    </a:lnTo>
                    <a:close/>
                  </a:path>
                </a:pathLst>
              </a:custGeom>
              <a:solidFill>
                <a:srgbClr val="F4F4F4"/>
              </a:solidFill>
            </p:spPr>
            <p:txBody>
              <a:bodyPr/>
              <a:lstStyle/>
              <a:p>
                <a:endParaRPr lang="sv-SE" sz="1200"/>
              </a:p>
            </p:txBody>
          </p:sp>
        </p:grpSp>
        <p:sp>
          <p:nvSpPr>
            <p:cNvPr id="17" name="TextBox 17"/>
            <p:cNvSpPr txBox="1"/>
            <p:nvPr/>
          </p:nvSpPr>
          <p:spPr>
            <a:xfrm>
              <a:off x="732274" y="355316"/>
              <a:ext cx="5959039" cy="14245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959"/>
                </a:lnSpc>
                <a:spcBef>
                  <a:spcPct val="0"/>
                </a:spcBef>
              </a:pPr>
              <a:r>
                <a:rPr lang="en-US" sz="1399" dirty="0">
                  <a:solidFill>
                    <a:srgbClr val="192954"/>
                  </a:solidFill>
                  <a:latin typeface="Aileron Ultra-Bold"/>
                </a:rPr>
                <a:t>Vi </a:t>
              </a:r>
              <a:r>
                <a:rPr lang="en-US" sz="1399" dirty="0" err="1">
                  <a:solidFill>
                    <a:srgbClr val="192954"/>
                  </a:solidFill>
                  <a:latin typeface="Aileron Ultra-Bold"/>
                </a:rPr>
                <a:t>arbetar</a:t>
              </a:r>
              <a:r>
                <a:rPr lang="en-US" sz="1399" dirty="0">
                  <a:solidFill>
                    <a:srgbClr val="192954"/>
                  </a:solidFill>
                  <a:latin typeface="Aileron Ultra-Bold"/>
                </a:rPr>
                <a:t> </a:t>
              </a:r>
              <a:r>
                <a:rPr lang="en-US" sz="1399" dirty="0" err="1">
                  <a:solidFill>
                    <a:srgbClr val="192954"/>
                  </a:solidFill>
                  <a:latin typeface="Aileron Ultra-Bold"/>
                </a:rPr>
                <a:t>strategiskt</a:t>
              </a:r>
              <a:r>
                <a:rPr lang="en-US" sz="1399" dirty="0">
                  <a:solidFill>
                    <a:srgbClr val="192954"/>
                  </a:solidFill>
                  <a:latin typeface="Aileron Ultra-Bold"/>
                </a:rPr>
                <a:t> med </a:t>
              </a:r>
              <a:r>
                <a:rPr lang="en-US" sz="1399" dirty="0" err="1">
                  <a:solidFill>
                    <a:srgbClr val="192954"/>
                  </a:solidFill>
                  <a:latin typeface="Aileron Ultra-Bold"/>
                </a:rPr>
                <a:t>att</a:t>
              </a:r>
              <a:r>
                <a:rPr lang="en-US" sz="1399" dirty="0">
                  <a:solidFill>
                    <a:srgbClr val="192954"/>
                  </a:solidFill>
                  <a:latin typeface="Aileron Ultra-Bold"/>
                </a:rPr>
                <a:t> </a:t>
              </a:r>
              <a:r>
                <a:rPr lang="en-US" sz="1399" dirty="0" err="1">
                  <a:solidFill>
                    <a:srgbClr val="192954"/>
                  </a:solidFill>
                  <a:latin typeface="Aileron Ultra-Bold"/>
                </a:rPr>
                <a:t>inventera</a:t>
              </a:r>
              <a:r>
                <a:rPr lang="en-US" sz="1399" dirty="0">
                  <a:solidFill>
                    <a:srgbClr val="192954"/>
                  </a:solidFill>
                  <a:latin typeface="Aileron Ultra-Bold"/>
                </a:rPr>
                <a:t> </a:t>
              </a:r>
              <a:r>
                <a:rPr lang="en-US" sz="1399" dirty="0" err="1">
                  <a:solidFill>
                    <a:srgbClr val="192954"/>
                  </a:solidFill>
                  <a:latin typeface="Aileron Ultra-Bold"/>
                </a:rPr>
                <a:t>och</a:t>
              </a:r>
              <a:r>
                <a:rPr lang="en-US" sz="1399" dirty="0">
                  <a:solidFill>
                    <a:srgbClr val="192954"/>
                  </a:solidFill>
                  <a:latin typeface="Aileron Ultra-Bold"/>
                </a:rPr>
                <a:t> </a:t>
              </a:r>
              <a:r>
                <a:rPr lang="en-US" sz="1399" dirty="0" err="1">
                  <a:solidFill>
                    <a:srgbClr val="192954"/>
                  </a:solidFill>
                  <a:latin typeface="Aileron Ultra-Bold"/>
                </a:rPr>
                <a:t>utveckla</a:t>
              </a:r>
              <a:r>
                <a:rPr lang="en-US" sz="1399" dirty="0">
                  <a:solidFill>
                    <a:srgbClr val="192954"/>
                  </a:solidFill>
                  <a:latin typeface="Aileron Ultra-Bold"/>
                </a:rPr>
                <a:t> </a:t>
              </a:r>
              <a:r>
                <a:rPr lang="en-US" sz="1399" dirty="0" err="1">
                  <a:solidFill>
                    <a:srgbClr val="192954"/>
                  </a:solidFill>
                  <a:latin typeface="Aileron Ultra-Bold"/>
                </a:rPr>
                <a:t>befintlig</a:t>
              </a:r>
              <a:r>
                <a:rPr lang="en-US" sz="1399" dirty="0">
                  <a:solidFill>
                    <a:srgbClr val="192954"/>
                  </a:solidFill>
                  <a:latin typeface="Aileron Ultra-Bold"/>
                </a:rPr>
                <a:t> </a:t>
              </a:r>
              <a:r>
                <a:rPr lang="en-US" sz="1399" dirty="0" err="1">
                  <a:solidFill>
                    <a:srgbClr val="192954"/>
                  </a:solidFill>
                  <a:latin typeface="Aileron Ultra-Bold"/>
                </a:rPr>
                <a:t>kompetens</a:t>
              </a:r>
              <a:r>
                <a:rPr lang="en-US" sz="1399" dirty="0">
                  <a:solidFill>
                    <a:srgbClr val="192954"/>
                  </a:solidFill>
                  <a:latin typeface="Aileron Ultra-Bold"/>
                </a:rPr>
                <a:t>. Vi </a:t>
              </a:r>
              <a:r>
                <a:rPr lang="en-US" sz="1399" dirty="0" err="1">
                  <a:solidFill>
                    <a:srgbClr val="192954"/>
                  </a:solidFill>
                  <a:latin typeface="Aileron Ultra-Bold"/>
                </a:rPr>
                <a:t>planerar</a:t>
              </a:r>
              <a:r>
                <a:rPr lang="en-US" sz="1399" dirty="0">
                  <a:solidFill>
                    <a:srgbClr val="192954"/>
                  </a:solidFill>
                  <a:latin typeface="Aileron Ultra-Bold"/>
                </a:rPr>
                <a:t> </a:t>
              </a:r>
              <a:r>
                <a:rPr lang="en-US" sz="1399" dirty="0" err="1">
                  <a:solidFill>
                    <a:srgbClr val="192954"/>
                  </a:solidFill>
                  <a:latin typeface="Aileron Ultra-Bold"/>
                </a:rPr>
                <a:t>vår</a:t>
              </a:r>
              <a:r>
                <a:rPr lang="en-US" sz="1399" dirty="0">
                  <a:solidFill>
                    <a:srgbClr val="192954"/>
                  </a:solidFill>
                  <a:latin typeface="Aileron Ultra-Bold"/>
                </a:rPr>
                <a:t> </a:t>
              </a:r>
              <a:r>
                <a:rPr lang="en-US" sz="1399" dirty="0" err="1">
                  <a:solidFill>
                    <a:srgbClr val="192954"/>
                  </a:solidFill>
                  <a:latin typeface="Aileron Ultra-Bold"/>
                </a:rPr>
                <a:t>kompetensförsörjning</a:t>
              </a:r>
              <a:r>
                <a:rPr lang="en-US" sz="1399" dirty="0">
                  <a:solidFill>
                    <a:srgbClr val="192954"/>
                  </a:solidFill>
                  <a:latin typeface="Aileron Ultra-Bold"/>
                </a:rPr>
                <a:t> </a:t>
              </a:r>
              <a:r>
                <a:rPr lang="en-US" sz="1399" dirty="0" err="1">
                  <a:solidFill>
                    <a:srgbClr val="192954"/>
                  </a:solidFill>
                  <a:latin typeface="Aileron Ultra-Bold"/>
                </a:rPr>
                <a:t>långsiktigt</a:t>
              </a:r>
              <a:r>
                <a:rPr lang="en-US" sz="1399" dirty="0">
                  <a:solidFill>
                    <a:srgbClr val="192954"/>
                  </a:solidFill>
                  <a:latin typeface="Aileron Ultra-Bold"/>
                </a:rPr>
                <a:t>. </a:t>
              </a:r>
            </a:p>
          </p:txBody>
        </p:sp>
      </p:grpSp>
      <p:sp>
        <p:nvSpPr>
          <p:cNvPr id="18" name="Freeform 18"/>
          <p:cNvSpPr/>
          <p:nvPr/>
        </p:nvSpPr>
        <p:spPr>
          <a:xfrm>
            <a:off x="0" y="0"/>
            <a:ext cx="3427095" cy="6976757"/>
          </a:xfrm>
          <a:custGeom>
            <a:avLst/>
            <a:gdLst/>
            <a:ahLst/>
            <a:cxnLst/>
            <a:rect l="l" t="t" r="r" b="b"/>
            <a:pathLst>
              <a:path w="5140642" h="10465135">
                <a:moveTo>
                  <a:pt x="0" y="0"/>
                </a:moveTo>
                <a:lnTo>
                  <a:pt x="5140642" y="0"/>
                </a:lnTo>
                <a:lnTo>
                  <a:pt x="5140642" y="10465135"/>
                </a:lnTo>
                <a:lnTo>
                  <a:pt x="0" y="1046513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02682" r="-102682"/>
            </a:stretch>
          </a:blipFill>
        </p:spPr>
        <p:txBody>
          <a:bodyPr/>
          <a:lstStyle/>
          <a:p>
            <a:endParaRPr lang="sv-SE" sz="1200"/>
          </a:p>
        </p:txBody>
      </p:sp>
      <p:sp>
        <p:nvSpPr>
          <p:cNvPr id="19" name="TextBox 19"/>
          <p:cNvSpPr txBox="1"/>
          <p:nvPr/>
        </p:nvSpPr>
        <p:spPr>
          <a:xfrm>
            <a:off x="3970341" y="558434"/>
            <a:ext cx="4691275" cy="5001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20"/>
              </a:lnSpc>
            </a:pPr>
            <a:r>
              <a:rPr lang="en-US" sz="3734">
                <a:solidFill>
                  <a:srgbClr val="192954"/>
                </a:solidFill>
                <a:latin typeface="Kollektif Bold"/>
              </a:rPr>
              <a:t>UTMANING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3970341" y="1386856"/>
            <a:ext cx="6516985" cy="320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20"/>
              </a:lnSpc>
            </a:pPr>
            <a:r>
              <a:rPr lang="en-US" sz="2400">
                <a:solidFill>
                  <a:srgbClr val="192954"/>
                </a:solidFill>
                <a:latin typeface="Kollektif Bold"/>
              </a:rPr>
              <a:t>DET FINNS INGEN QUICK-FIX </a:t>
            </a:r>
          </a:p>
        </p:txBody>
      </p:sp>
      <p:sp>
        <p:nvSpPr>
          <p:cNvPr id="21" name="AutoShape 21"/>
          <p:cNvSpPr/>
          <p:nvPr/>
        </p:nvSpPr>
        <p:spPr>
          <a:xfrm>
            <a:off x="7035273" y="3030852"/>
            <a:ext cx="1251352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sv-SE" sz="1200"/>
          </a:p>
        </p:txBody>
      </p:sp>
      <p:sp>
        <p:nvSpPr>
          <p:cNvPr id="22" name="Freeform 22"/>
          <p:cNvSpPr/>
          <p:nvPr/>
        </p:nvSpPr>
        <p:spPr>
          <a:xfrm>
            <a:off x="11013982" y="204279"/>
            <a:ext cx="984436" cy="939536"/>
          </a:xfrm>
          <a:custGeom>
            <a:avLst/>
            <a:gdLst/>
            <a:ahLst/>
            <a:cxnLst/>
            <a:rect l="l" t="t" r="r" b="b"/>
            <a:pathLst>
              <a:path w="1476654" h="1409304">
                <a:moveTo>
                  <a:pt x="0" y="0"/>
                </a:moveTo>
                <a:lnTo>
                  <a:pt x="1476654" y="0"/>
                </a:lnTo>
                <a:lnTo>
                  <a:pt x="1476654" y="1409304"/>
                </a:lnTo>
                <a:lnTo>
                  <a:pt x="0" y="140930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sv-SE" sz="12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text, skärmbild, person, klädsel&#10;&#10;Automatiskt genererad beskrivning">
            <a:extLst>
              <a:ext uri="{FF2B5EF4-FFF2-40B4-BE49-F238E27FC236}">
                <a16:creationId xmlns:a16="http://schemas.microsoft.com/office/drawing/2014/main" id="{F57C7EB4-B530-4F47-EBFB-5886C524E1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697" y="0"/>
            <a:ext cx="4848606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118757"/>
            <a:ext cx="3427095" cy="6976757"/>
          </a:xfrm>
          <a:custGeom>
            <a:avLst/>
            <a:gdLst/>
            <a:ahLst/>
            <a:cxnLst/>
            <a:rect l="l" t="t" r="r" b="b"/>
            <a:pathLst>
              <a:path w="5140642" h="10465135">
                <a:moveTo>
                  <a:pt x="0" y="0"/>
                </a:moveTo>
                <a:lnTo>
                  <a:pt x="5140642" y="0"/>
                </a:lnTo>
                <a:lnTo>
                  <a:pt x="5140642" y="10465135"/>
                </a:lnTo>
                <a:lnTo>
                  <a:pt x="0" y="1046513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7858" r="-17858"/>
            </a:stretch>
          </a:blipFill>
        </p:spPr>
        <p:txBody>
          <a:bodyPr/>
          <a:lstStyle/>
          <a:p>
            <a:endParaRPr lang="sv-SE" sz="1200"/>
          </a:p>
        </p:txBody>
      </p:sp>
      <p:sp>
        <p:nvSpPr>
          <p:cNvPr id="3" name="TextBox 3"/>
          <p:cNvSpPr txBox="1"/>
          <p:nvPr/>
        </p:nvSpPr>
        <p:spPr>
          <a:xfrm>
            <a:off x="5112203" y="2541648"/>
            <a:ext cx="6831153" cy="32060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30815" lvl="1" indent="-165408">
              <a:lnSpc>
                <a:spcPts val="2451"/>
              </a:lnSpc>
              <a:buFont typeface="Arial"/>
              <a:buChar char="•"/>
            </a:pPr>
            <a:r>
              <a:rPr lang="en-US" sz="2133" spc="15" dirty="0" err="1">
                <a:solidFill>
                  <a:srgbClr val="192954"/>
                </a:solidFill>
                <a:latin typeface="Kollektif" panose="020B0604020202020204" charset="0"/>
              </a:rPr>
              <a:t>Är</a:t>
            </a:r>
            <a:r>
              <a:rPr lang="en-US" sz="2133" spc="15" dirty="0">
                <a:solidFill>
                  <a:srgbClr val="192954"/>
                </a:solidFill>
                <a:latin typeface="Kollektif" panose="020B0604020202020204" charset="0"/>
              </a:rPr>
              <a:t> den </a:t>
            </a:r>
            <a:r>
              <a:rPr lang="en-US" sz="2133" spc="15" dirty="0" err="1">
                <a:solidFill>
                  <a:srgbClr val="192954"/>
                </a:solidFill>
                <a:latin typeface="Kollektif" panose="020B0604020202020204" charset="0"/>
              </a:rPr>
              <a:t>här</a:t>
            </a:r>
            <a:r>
              <a:rPr lang="en-US" sz="2133" spc="15" dirty="0">
                <a:solidFill>
                  <a:srgbClr val="192954"/>
                </a:solidFill>
                <a:latin typeface="Kollektif" panose="020B0604020202020204" charset="0"/>
              </a:rPr>
              <a:t> </a:t>
            </a:r>
            <a:r>
              <a:rPr lang="en-US" sz="2133" spc="15" dirty="0" err="1">
                <a:solidFill>
                  <a:srgbClr val="192954"/>
                </a:solidFill>
                <a:latin typeface="Kollektif" panose="020B0604020202020204" charset="0"/>
              </a:rPr>
              <a:t>typen</a:t>
            </a:r>
            <a:r>
              <a:rPr lang="en-US" sz="2133" spc="15" dirty="0">
                <a:solidFill>
                  <a:srgbClr val="192954"/>
                </a:solidFill>
                <a:latin typeface="Kollektif" panose="020B0604020202020204" charset="0"/>
              </a:rPr>
              <a:t> av </a:t>
            </a:r>
            <a:r>
              <a:rPr lang="en-US" sz="2133" spc="15" dirty="0" err="1">
                <a:solidFill>
                  <a:srgbClr val="192954"/>
                </a:solidFill>
                <a:latin typeface="Kollektif" panose="020B0604020202020204" charset="0"/>
              </a:rPr>
              <a:t>samlad</a:t>
            </a:r>
            <a:r>
              <a:rPr lang="en-US" sz="2133" spc="15" dirty="0">
                <a:solidFill>
                  <a:srgbClr val="192954"/>
                </a:solidFill>
                <a:latin typeface="Kollektif" panose="020B0604020202020204" charset="0"/>
              </a:rPr>
              <a:t> information </a:t>
            </a:r>
            <a:r>
              <a:rPr lang="en-US" sz="2133" spc="15" dirty="0" err="1">
                <a:solidFill>
                  <a:srgbClr val="192954"/>
                </a:solidFill>
                <a:latin typeface="Kollektif" panose="020B0604020202020204" charset="0"/>
              </a:rPr>
              <a:t>behjälplig</a:t>
            </a:r>
            <a:r>
              <a:rPr lang="en-US" sz="2133" spc="15" dirty="0">
                <a:solidFill>
                  <a:srgbClr val="192954"/>
                </a:solidFill>
                <a:latin typeface="Kollektif" panose="020B0604020202020204" charset="0"/>
              </a:rPr>
              <a:t>? </a:t>
            </a:r>
            <a:br>
              <a:rPr lang="en-US" sz="2133" spc="15" dirty="0">
                <a:solidFill>
                  <a:srgbClr val="192954"/>
                </a:solidFill>
                <a:latin typeface="Kollektif" panose="020B0604020202020204" charset="0"/>
              </a:rPr>
            </a:br>
            <a:r>
              <a:rPr lang="en-US" sz="2133" spc="15" dirty="0">
                <a:solidFill>
                  <a:srgbClr val="192954"/>
                </a:solidFill>
                <a:latin typeface="Kollektif" panose="020B0604020202020204" charset="0"/>
              </a:rPr>
              <a:t>Vi </a:t>
            </a:r>
            <a:r>
              <a:rPr lang="en-US" sz="2133" spc="15" dirty="0" err="1">
                <a:solidFill>
                  <a:srgbClr val="192954"/>
                </a:solidFill>
                <a:latin typeface="Kollektif" panose="020B0604020202020204" charset="0"/>
              </a:rPr>
              <a:t>upplever</a:t>
            </a:r>
            <a:r>
              <a:rPr lang="en-US" sz="2133" spc="15" dirty="0">
                <a:solidFill>
                  <a:srgbClr val="192954"/>
                </a:solidFill>
                <a:latin typeface="Kollektif" panose="020B0604020202020204" charset="0"/>
              </a:rPr>
              <a:t> </a:t>
            </a:r>
            <a:r>
              <a:rPr lang="en-US" sz="2133" spc="15" dirty="0" err="1">
                <a:solidFill>
                  <a:srgbClr val="192954"/>
                </a:solidFill>
                <a:latin typeface="Kollektif" panose="020B0604020202020204" charset="0"/>
              </a:rPr>
              <a:t>att</a:t>
            </a:r>
            <a:r>
              <a:rPr lang="en-US" sz="2133" spc="15" dirty="0">
                <a:solidFill>
                  <a:srgbClr val="192954"/>
                </a:solidFill>
                <a:latin typeface="Kollektif" panose="020B0604020202020204" charset="0"/>
              </a:rPr>
              <a:t> </a:t>
            </a:r>
            <a:r>
              <a:rPr lang="en-US" sz="2133" spc="15" dirty="0" err="1">
                <a:solidFill>
                  <a:srgbClr val="192954"/>
                </a:solidFill>
                <a:latin typeface="Kollektif" panose="020B0604020202020204" charset="0"/>
              </a:rPr>
              <a:t>företagare</a:t>
            </a:r>
            <a:r>
              <a:rPr lang="en-US" sz="2133" spc="15" dirty="0">
                <a:solidFill>
                  <a:srgbClr val="192954"/>
                </a:solidFill>
                <a:latin typeface="Kollektif" panose="020B0604020202020204" charset="0"/>
              </a:rPr>
              <a:t> </a:t>
            </a:r>
            <a:r>
              <a:rPr lang="en-US" sz="2133" spc="15" dirty="0" err="1">
                <a:solidFill>
                  <a:srgbClr val="192954"/>
                </a:solidFill>
                <a:latin typeface="Kollektif" panose="020B0604020202020204" charset="0"/>
              </a:rPr>
              <a:t>inte</a:t>
            </a:r>
            <a:r>
              <a:rPr lang="en-US" sz="2133" spc="15" dirty="0">
                <a:solidFill>
                  <a:srgbClr val="192954"/>
                </a:solidFill>
                <a:latin typeface="Kollektif" panose="020B0604020202020204" charset="0"/>
              </a:rPr>
              <a:t> </a:t>
            </a:r>
            <a:r>
              <a:rPr lang="en-US" sz="2133" spc="15" dirty="0" err="1">
                <a:solidFill>
                  <a:srgbClr val="192954"/>
                </a:solidFill>
                <a:latin typeface="Kollektif" panose="020B0604020202020204" charset="0"/>
              </a:rPr>
              <a:t>har</a:t>
            </a:r>
            <a:r>
              <a:rPr lang="en-US" sz="2133" spc="15" dirty="0">
                <a:solidFill>
                  <a:srgbClr val="192954"/>
                </a:solidFill>
                <a:latin typeface="Kollektif" panose="020B0604020202020204" charset="0"/>
              </a:rPr>
              <a:t> </a:t>
            </a:r>
            <a:r>
              <a:rPr lang="en-US" sz="2133" spc="15" dirty="0" err="1">
                <a:solidFill>
                  <a:srgbClr val="192954"/>
                </a:solidFill>
                <a:latin typeface="Kollektif" panose="020B0604020202020204" charset="0"/>
              </a:rPr>
              <a:t>tid</a:t>
            </a:r>
            <a:r>
              <a:rPr lang="en-US" sz="2133" spc="15" dirty="0">
                <a:solidFill>
                  <a:srgbClr val="192954"/>
                </a:solidFill>
                <a:latin typeface="Kollektif" panose="020B0604020202020204" charset="0"/>
              </a:rPr>
              <a:t> </a:t>
            </a:r>
            <a:r>
              <a:rPr lang="en-US" sz="2133" spc="15" dirty="0" err="1">
                <a:solidFill>
                  <a:srgbClr val="192954"/>
                </a:solidFill>
                <a:latin typeface="Kollektif" panose="020B0604020202020204" charset="0"/>
              </a:rPr>
              <a:t>att</a:t>
            </a:r>
            <a:r>
              <a:rPr lang="en-US" sz="2133" spc="15" dirty="0">
                <a:solidFill>
                  <a:srgbClr val="192954"/>
                </a:solidFill>
                <a:latin typeface="Kollektif" panose="020B0604020202020204" charset="0"/>
              </a:rPr>
              <a:t> </a:t>
            </a:r>
            <a:r>
              <a:rPr lang="en-US" sz="2133" spc="15" dirty="0" err="1">
                <a:solidFill>
                  <a:srgbClr val="192954"/>
                </a:solidFill>
                <a:latin typeface="Kollektif" panose="020B0604020202020204" charset="0"/>
              </a:rPr>
              <a:t>söka</a:t>
            </a:r>
            <a:r>
              <a:rPr lang="en-US" sz="2133" spc="15" dirty="0">
                <a:solidFill>
                  <a:srgbClr val="192954"/>
                </a:solidFill>
                <a:latin typeface="Kollektif" panose="020B0604020202020204" charset="0"/>
              </a:rPr>
              <a:t> information, </a:t>
            </a:r>
            <a:r>
              <a:rPr lang="en-US" sz="2133" spc="15" dirty="0" err="1">
                <a:solidFill>
                  <a:srgbClr val="192954"/>
                </a:solidFill>
                <a:latin typeface="Kollektif" panose="020B0604020202020204" charset="0"/>
              </a:rPr>
              <a:t>sätta</a:t>
            </a:r>
            <a:r>
              <a:rPr lang="en-US" sz="2133" spc="15" dirty="0">
                <a:solidFill>
                  <a:srgbClr val="192954"/>
                </a:solidFill>
                <a:latin typeface="Kollektif" panose="020B0604020202020204" charset="0"/>
              </a:rPr>
              <a:t> sig in </a:t>
            </a:r>
            <a:r>
              <a:rPr lang="en-US" sz="2133" spc="15" dirty="0" err="1">
                <a:solidFill>
                  <a:srgbClr val="192954"/>
                </a:solidFill>
                <a:latin typeface="Kollektif" panose="020B0604020202020204" charset="0"/>
              </a:rPr>
              <a:t>i</a:t>
            </a:r>
            <a:r>
              <a:rPr lang="en-US" sz="2133" spc="15" dirty="0">
                <a:solidFill>
                  <a:srgbClr val="192954"/>
                </a:solidFill>
                <a:latin typeface="Kollektif" panose="020B0604020202020204" charset="0"/>
              </a:rPr>
              <a:t> </a:t>
            </a:r>
            <a:r>
              <a:rPr lang="en-US" sz="2133" spc="15" dirty="0" err="1">
                <a:solidFill>
                  <a:srgbClr val="192954"/>
                </a:solidFill>
                <a:latin typeface="Kollektif" panose="020B0604020202020204" charset="0"/>
              </a:rPr>
              <a:t>frågan</a:t>
            </a:r>
            <a:r>
              <a:rPr lang="en-US" sz="2133" spc="15" dirty="0">
                <a:solidFill>
                  <a:srgbClr val="192954"/>
                </a:solidFill>
                <a:latin typeface="Kollektif" panose="020B0604020202020204" charset="0"/>
              </a:rPr>
              <a:t> </a:t>
            </a:r>
            <a:r>
              <a:rPr lang="en-US" sz="2133" spc="15" dirty="0" err="1">
                <a:solidFill>
                  <a:srgbClr val="192954"/>
                </a:solidFill>
                <a:latin typeface="Kollektif" panose="020B0604020202020204" charset="0"/>
              </a:rPr>
              <a:t>och</a:t>
            </a:r>
            <a:r>
              <a:rPr lang="en-US" sz="2133" spc="15" dirty="0">
                <a:solidFill>
                  <a:srgbClr val="192954"/>
                </a:solidFill>
                <a:latin typeface="Kollektif" panose="020B0604020202020204" charset="0"/>
              </a:rPr>
              <a:t> </a:t>
            </a:r>
            <a:r>
              <a:rPr lang="en-US" sz="2133" spc="15" dirty="0" err="1">
                <a:solidFill>
                  <a:srgbClr val="192954"/>
                </a:solidFill>
                <a:latin typeface="Kollektif" panose="020B0604020202020204" charset="0"/>
              </a:rPr>
              <a:t>veta</a:t>
            </a:r>
            <a:r>
              <a:rPr lang="en-US" sz="2133" spc="15" dirty="0">
                <a:solidFill>
                  <a:srgbClr val="192954"/>
                </a:solidFill>
                <a:latin typeface="Kollektif" panose="020B0604020202020204" charset="0"/>
              </a:rPr>
              <a:t> </a:t>
            </a:r>
            <a:r>
              <a:rPr lang="en-US" sz="2133" spc="15" dirty="0" err="1">
                <a:solidFill>
                  <a:srgbClr val="192954"/>
                </a:solidFill>
                <a:latin typeface="Kollektif" panose="020B0604020202020204" charset="0"/>
              </a:rPr>
              <a:t>vart</a:t>
            </a:r>
            <a:r>
              <a:rPr lang="en-US" sz="2133" spc="15" dirty="0">
                <a:solidFill>
                  <a:srgbClr val="192954"/>
                </a:solidFill>
                <a:latin typeface="Kollektif" panose="020B0604020202020204" charset="0"/>
              </a:rPr>
              <a:t> man ska </a:t>
            </a:r>
            <a:r>
              <a:rPr lang="en-US" sz="2133" spc="15" dirty="0" err="1">
                <a:solidFill>
                  <a:srgbClr val="192954"/>
                </a:solidFill>
                <a:latin typeface="Kollektif" panose="020B0604020202020204" charset="0"/>
              </a:rPr>
              <a:t>börja</a:t>
            </a:r>
            <a:r>
              <a:rPr lang="en-US" sz="2133" spc="15" dirty="0">
                <a:solidFill>
                  <a:srgbClr val="192954"/>
                </a:solidFill>
                <a:latin typeface="Kollektif" panose="020B0604020202020204" charset="0"/>
              </a:rPr>
              <a:t> - </a:t>
            </a:r>
            <a:r>
              <a:rPr lang="en-US" sz="2133" spc="15" dirty="0" err="1">
                <a:solidFill>
                  <a:srgbClr val="192954"/>
                </a:solidFill>
                <a:latin typeface="Kollektif" panose="020B0604020202020204" charset="0"/>
              </a:rPr>
              <a:t>hur</a:t>
            </a:r>
            <a:r>
              <a:rPr lang="en-US" sz="2133" spc="15" dirty="0">
                <a:solidFill>
                  <a:srgbClr val="192954"/>
                </a:solidFill>
                <a:latin typeface="Kollektif" panose="020B0604020202020204" charset="0"/>
              </a:rPr>
              <a:t> </a:t>
            </a:r>
            <a:r>
              <a:rPr lang="en-US" sz="2133" spc="15" dirty="0" err="1">
                <a:solidFill>
                  <a:srgbClr val="192954"/>
                </a:solidFill>
                <a:latin typeface="Kollektif" panose="020B0604020202020204" charset="0"/>
              </a:rPr>
              <a:t>kan</a:t>
            </a:r>
            <a:r>
              <a:rPr lang="en-US" sz="2133" spc="15" dirty="0">
                <a:solidFill>
                  <a:srgbClr val="192954"/>
                </a:solidFill>
                <a:latin typeface="Kollektif" panose="020B0604020202020204" charset="0"/>
              </a:rPr>
              <a:t> vi </a:t>
            </a:r>
            <a:r>
              <a:rPr lang="en-US" sz="2133" spc="15" dirty="0" err="1">
                <a:solidFill>
                  <a:srgbClr val="192954"/>
                </a:solidFill>
                <a:latin typeface="Kollektif" panose="020B0604020202020204" charset="0"/>
              </a:rPr>
              <a:t>servera</a:t>
            </a:r>
            <a:r>
              <a:rPr lang="en-US" sz="2133" spc="15" dirty="0">
                <a:solidFill>
                  <a:srgbClr val="192954"/>
                </a:solidFill>
                <a:latin typeface="Kollektif" panose="020B0604020202020204" charset="0"/>
              </a:rPr>
              <a:t> med </a:t>
            </a:r>
            <a:r>
              <a:rPr lang="en-US" sz="2133" spc="15" dirty="0" err="1">
                <a:solidFill>
                  <a:srgbClr val="192954"/>
                </a:solidFill>
                <a:latin typeface="Kollektif" panose="020B0604020202020204" charset="0"/>
              </a:rPr>
              <a:t>nyttig</a:t>
            </a:r>
            <a:r>
              <a:rPr lang="en-US" sz="2133" spc="15" dirty="0">
                <a:solidFill>
                  <a:srgbClr val="192954"/>
                </a:solidFill>
                <a:latin typeface="Kollektif" panose="020B0604020202020204" charset="0"/>
              </a:rPr>
              <a:t> information, </a:t>
            </a:r>
            <a:r>
              <a:rPr lang="en-US" sz="2133" spc="15" dirty="0" err="1">
                <a:solidFill>
                  <a:srgbClr val="192954"/>
                </a:solidFill>
                <a:latin typeface="Kollektif" panose="020B0604020202020204" charset="0"/>
              </a:rPr>
              <a:t>är</a:t>
            </a:r>
            <a:r>
              <a:rPr lang="en-US" sz="2133" spc="15" dirty="0">
                <a:solidFill>
                  <a:srgbClr val="192954"/>
                </a:solidFill>
                <a:latin typeface="Kollektif" panose="020B0604020202020204" charset="0"/>
              </a:rPr>
              <a:t> </a:t>
            </a:r>
            <a:r>
              <a:rPr lang="en-US" sz="2133" spc="15" dirty="0" err="1">
                <a:solidFill>
                  <a:srgbClr val="192954"/>
                </a:solidFill>
                <a:latin typeface="Kollektif" panose="020B0604020202020204" charset="0"/>
              </a:rPr>
              <a:t>detta</a:t>
            </a:r>
            <a:r>
              <a:rPr lang="en-US" sz="2133" spc="15" dirty="0">
                <a:solidFill>
                  <a:srgbClr val="192954"/>
                </a:solidFill>
                <a:latin typeface="Kollektif" panose="020B0604020202020204" charset="0"/>
              </a:rPr>
              <a:t> </a:t>
            </a:r>
            <a:r>
              <a:rPr lang="en-US" sz="2133" spc="15" dirty="0" err="1">
                <a:solidFill>
                  <a:srgbClr val="192954"/>
                </a:solidFill>
                <a:latin typeface="Kollektif" panose="020B0604020202020204" charset="0"/>
              </a:rPr>
              <a:t>ett</a:t>
            </a:r>
            <a:r>
              <a:rPr lang="en-US" sz="2133" spc="15" dirty="0">
                <a:solidFill>
                  <a:srgbClr val="192954"/>
                </a:solidFill>
                <a:latin typeface="Kollektif" panose="020B0604020202020204" charset="0"/>
              </a:rPr>
              <a:t> </a:t>
            </a:r>
            <a:r>
              <a:rPr lang="en-US" sz="2133" spc="15" dirty="0" err="1">
                <a:solidFill>
                  <a:srgbClr val="192954"/>
                </a:solidFill>
                <a:latin typeface="Kollektif" panose="020B0604020202020204" charset="0"/>
              </a:rPr>
              <a:t>försök</a:t>
            </a:r>
            <a:r>
              <a:rPr lang="en-US" sz="2133" spc="15" dirty="0">
                <a:solidFill>
                  <a:srgbClr val="192954"/>
                </a:solidFill>
                <a:latin typeface="Kollektif" panose="020B0604020202020204" charset="0"/>
              </a:rPr>
              <a:t> </a:t>
            </a:r>
            <a:r>
              <a:rPr lang="en-US" sz="2133" spc="15" dirty="0" err="1">
                <a:solidFill>
                  <a:srgbClr val="192954"/>
                </a:solidFill>
                <a:latin typeface="Kollektif" panose="020B0604020202020204" charset="0"/>
              </a:rPr>
              <a:t>på</a:t>
            </a:r>
            <a:r>
              <a:rPr lang="en-US" sz="2133" spc="15" dirty="0">
                <a:solidFill>
                  <a:srgbClr val="192954"/>
                </a:solidFill>
                <a:latin typeface="Kollektif" panose="020B0604020202020204" charset="0"/>
              </a:rPr>
              <a:t> </a:t>
            </a:r>
            <a:r>
              <a:rPr lang="en-US" sz="2133" spc="15" dirty="0" err="1">
                <a:solidFill>
                  <a:srgbClr val="192954"/>
                </a:solidFill>
                <a:latin typeface="Kollektif" panose="020B0604020202020204" charset="0"/>
              </a:rPr>
              <a:t>rätt</a:t>
            </a:r>
            <a:r>
              <a:rPr lang="en-US" sz="2133" spc="15" dirty="0">
                <a:solidFill>
                  <a:srgbClr val="192954"/>
                </a:solidFill>
                <a:latin typeface="Kollektif" panose="020B0604020202020204" charset="0"/>
              </a:rPr>
              <a:t> </a:t>
            </a:r>
            <a:r>
              <a:rPr lang="en-US" sz="2133" spc="15" dirty="0" err="1">
                <a:solidFill>
                  <a:srgbClr val="192954"/>
                </a:solidFill>
                <a:latin typeface="Kollektif" panose="020B0604020202020204" charset="0"/>
              </a:rPr>
              <a:t>väg</a:t>
            </a:r>
            <a:r>
              <a:rPr lang="en-US" sz="2133" spc="15" dirty="0">
                <a:solidFill>
                  <a:srgbClr val="192954"/>
                </a:solidFill>
                <a:latin typeface="Kollektif" panose="020B0604020202020204" charset="0"/>
              </a:rPr>
              <a:t>? </a:t>
            </a:r>
          </a:p>
          <a:p>
            <a:pPr>
              <a:lnSpc>
                <a:spcPts val="2451"/>
              </a:lnSpc>
            </a:pPr>
            <a:endParaRPr lang="en-US" sz="2133" spc="15" dirty="0">
              <a:solidFill>
                <a:srgbClr val="192954"/>
              </a:solidFill>
              <a:latin typeface="Kollektif" panose="020B0604020202020204" charset="0"/>
            </a:endParaRPr>
          </a:p>
          <a:p>
            <a:pPr marL="330815" lvl="1" indent="-165408">
              <a:lnSpc>
                <a:spcPts val="2451"/>
              </a:lnSpc>
              <a:buFont typeface="Arial"/>
              <a:buChar char="•"/>
            </a:pPr>
            <a:r>
              <a:rPr lang="en-US" sz="2133" spc="15" dirty="0">
                <a:solidFill>
                  <a:srgbClr val="192954"/>
                </a:solidFill>
                <a:latin typeface="Kollektif" panose="020B0604020202020204" charset="0"/>
              </a:rPr>
              <a:t>Vad </a:t>
            </a:r>
            <a:r>
              <a:rPr lang="en-US" sz="2133" spc="15" dirty="0" err="1">
                <a:solidFill>
                  <a:srgbClr val="192954"/>
                </a:solidFill>
                <a:latin typeface="Kollektif" panose="020B0604020202020204" charset="0"/>
              </a:rPr>
              <a:t>saknas</a:t>
            </a:r>
            <a:r>
              <a:rPr lang="en-US" sz="2133" spc="15" dirty="0">
                <a:solidFill>
                  <a:srgbClr val="192954"/>
                </a:solidFill>
                <a:latin typeface="Kollektif" panose="020B0604020202020204" charset="0"/>
              </a:rPr>
              <a:t> </a:t>
            </a:r>
            <a:r>
              <a:rPr lang="en-US" sz="2133" spc="15" dirty="0" err="1">
                <a:solidFill>
                  <a:srgbClr val="192954"/>
                </a:solidFill>
                <a:latin typeface="Kollektif" panose="020B0604020202020204" charset="0"/>
              </a:rPr>
              <a:t>på</a:t>
            </a:r>
            <a:r>
              <a:rPr lang="en-US" sz="2133" spc="15" dirty="0">
                <a:solidFill>
                  <a:srgbClr val="192954"/>
                </a:solidFill>
                <a:latin typeface="Kollektif" panose="020B0604020202020204" charset="0"/>
              </a:rPr>
              <a:t> </a:t>
            </a:r>
            <a:r>
              <a:rPr lang="en-US" sz="2133" spc="15" dirty="0" err="1">
                <a:solidFill>
                  <a:srgbClr val="192954"/>
                </a:solidFill>
                <a:latin typeface="Kollektif" panose="020B0604020202020204" charset="0"/>
              </a:rPr>
              <a:t>listan</a:t>
            </a:r>
            <a:r>
              <a:rPr lang="en-US" sz="2133" spc="15" dirty="0">
                <a:solidFill>
                  <a:srgbClr val="192954"/>
                </a:solidFill>
                <a:latin typeface="Kollektif" panose="020B0604020202020204" charset="0"/>
              </a:rPr>
              <a:t>? </a:t>
            </a:r>
            <a:r>
              <a:rPr lang="en-US" sz="2133" spc="15" dirty="0" err="1">
                <a:solidFill>
                  <a:srgbClr val="192954"/>
                </a:solidFill>
                <a:latin typeface="Kollektif" panose="020B0604020202020204" charset="0"/>
              </a:rPr>
              <a:t>Aktörer</a:t>
            </a:r>
            <a:r>
              <a:rPr lang="en-US" sz="2133" spc="15" dirty="0">
                <a:solidFill>
                  <a:srgbClr val="192954"/>
                </a:solidFill>
                <a:latin typeface="Kollektif" panose="020B0604020202020204" charset="0"/>
              </a:rPr>
              <a:t>, </a:t>
            </a:r>
            <a:r>
              <a:rPr lang="en-US" sz="2133" spc="15" dirty="0" err="1">
                <a:solidFill>
                  <a:srgbClr val="192954"/>
                </a:solidFill>
                <a:latin typeface="Kollektif" panose="020B0604020202020204" charset="0"/>
              </a:rPr>
              <a:t>insatser</a:t>
            </a:r>
            <a:r>
              <a:rPr lang="en-US" sz="2133" spc="15" dirty="0">
                <a:solidFill>
                  <a:srgbClr val="192954"/>
                </a:solidFill>
                <a:latin typeface="Kollektif" panose="020B0604020202020204" charset="0"/>
              </a:rPr>
              <a:t> </a:t>
            </a:r>
            <a:r>
              <a:rPr lang="en-US" sz="2133" spc="15" dirty="0" err="1">
                <a:solidFill>
                  <a:srgbClr val="192954"/>
                </a:solidFill>
                <a:latin typeface="Kollektif" panose="020B0604020202020204" charset="0"/>
              </a:rPr>
              <a:t>etc</a:t>
            </a:r>
            <a:r>
              <a:rPr lang="en-US" sz="2133" spc="15" dirty="0">
                <a:solidFill>
                  <a:srgbClr val="192954"/>
                </a:solidFill>
                <a:latin typeface="Kollektif" panose="020B0604020202020204" charset="0"/>
              </a:rPr>
              <a:t>? </a:t>
            </a:r>
          </a:p>
          <a:p>
            <a:pPr>
              <a:lnSpc>
                <a:spcPts val="2451"/>
              </a:lnSpc>
            </a:pPr>
            <a:r>
              <a:rPr lang="en-US" sz="2133" spc="15" dirty="0">
                <a:solidFill>
                  <a:srgbClr val="192954"/>
                </a:solidFill>
                <a:latin typeface="Kollektif" panose="020B0604020202020204" charset="0"/>
              </a:rPr>
              <a:t> </a:t>
            </a:r>
          </a:p>
          <a:p>
            <a:pPr marL="330815" lvl="1" indent="-165408">
              <a:lnSpc>
                <a:spcPts val="2451"/>
              </a:lnSpc>
              <a:buFont typeface="Arial"/>
              <a:buChar char="•"/>
            </a:pPr>
            <a:r>
              <a:rPr lang="en-US" sz="2133" spc="15" dirty="0">
                <a:solidFill>
                  <a:srgbClr val="192954"/>
                </a:solidFill>
                <a:latin typeface="Kollektif" panose="020B0604020202020204" charset="0"/>
              </a:rPr>
              <a:t>Kan vi </a:t>
            </a:r>
            <a:r>
              <a:rPr lang="en-US" sz="2133" spc="15" dirty="0" err="1">
                <a:solidFill>
                  <a:srgbClr val="192954"/>
                </a:solidFill>
                <a:latin typeface="Kollektif" panose="020B0604020202020204" charset="0"/>
              </a:rPr>
              <a:t>utveckla</a:t>
            </a:r>
            <a:r>
              <a:rPr lang="en-US" sz="2133" spc="15" dirty="0">
                <a:solidFill>
                  <a:srgbClr val="192954"/>
                </a:solidFill>
                <a:latin typeface="Kollektif" panose="020B0604020202020204" charset="0"/>
              </a:rPr>
              <a:t> </a:t>
            </a:r>
            <a:r>
              <a:rPr lang="en-US" sz="2133" spc="15" dirty="0" err="1">
                <a:solidFill>
                  <a:srgbClr val="192954"/>
                </a:solidFill>
                <a:latin typeface="Kollektif" panose="020B0604020202020204" charset="0"/>
              </a:rPr>
              <a:t>konceptet</a:t>
            </a:r>
            <a:r>
              <a:rPr lang="en-US" sz="2133" spc="15" dirty="0">
                <a:solidFill>
                  <a:srgbClr val="192954"/>
                </a:solidFill>
                <a:latin typeface="Kollektif" panose="020B0604020202020204" charset="0"/>
              </a:rPr>
              <a:t> </a:t>
            </a:r>
            <a:r>
              <a:rPr lang="en-US" sz="2133" spc="15" dirty="0" err="1">
                <a:solidFill>
                  <a:srgbClr val="192954"/>
                </a:solidFill>
                <a:latin typeface="Kollektif" panose="020B0604020202020204" charset="0"/>
              </a:rPr>
              <a:t>och</a:t>
            </a:r>
            <a:r>
              <a:rPr lang="en-US" sz="2133" spc="15" dirty="0">
                <a:solidFill>
                  <a:srgbClr val="192954"/>
                </a:solidFill>
                <a:latin typeface="Kollektif" panose="020B0604020202020204" charset="0"/>
              </a:rPr>
              <a:t> </a:t>
            </a:r>
            <a:r>
              <a:rPr lang="en-US" sz="2133" spc="15" dirty="0" err="1">
                <a:solidFill>
                  <a:srgbClr val="192954"/>
                </a:solidFill>
                <a:latin typeface="Kollektif" panose="020B0604020202020204" charset="0"/>
              </a:rPr>
              <a:t>vad</a:t>
            </a:r>
            <a:r>
              <a:rPr lang="en-US" sz="2133" spc="15" dirty="0">
                <a:solidFill>
                  <a:srgbClr val="192954"/>
                </a:solidFill>
                <a:latin typeface="Kollektif" panose="020B0604020202020204" charset="0"/>
              </a:rPr>
              <a:t> ser </a:t>
            </a:r>
            <a:r>
              <a:rPr lang="en-US" sz="2133" spc="15" dirty="0" err="1">
                <a:solidFill>
                  <a:srgbClr val="192954"/>
                </a:solidFill>
                <a:latin typeface="Kollektif" panose="020B0604020202020204" charset="0"/>
              </a:rPr>
              <a:t>ni</a:t>
            </a:r>
            <a:r>
              <a:rPr lang="en-US" sz="2133" spc="15" dirty="0">
                <a:solidFill>
                  <a:srgbClr val="192954"/>
                </a:solidFill>
                <a:latin typeface="Kollektif" panose="020B0604020202020204" charset="0"/>
              </a:rPr>
              <a:t> </a:t>
            </a:r>
            <a:r>
              <a:rPr lang="en-US" sz="2133" spc="15" dirty="0" err="1">
                <a:solidFill>
                  <a:srgbClr val="192954"/>
                </a:solidFill>
                <a:latin typeface="Kollektif" panose="020B0604020202020204" charset="0"/>
              </a:rPr>
              <a:t>då</a:t>
            </a:r>
            <a:r>
              <a:rPr lang="en-US" sz="2133" spc="15" dirty="0">
                <a:solidFill>
                  <a:srgbClr val="192954"/>
                </a:solidFill>
                <a:latin typeface="Kollektif" panose="020B0604020202020204" charset="0"/>
              </a:rPr>
              <a:t> </a:t>
            </a:r>
            <a:r>
              <a:rPr lang="en-US" sz="2133" spc="15" dirty="0" err="1">
                <a:solidFill>
                  <a:srgbClr val="192954"/>
                </a:solidFill>
                <a:latin typeface="Kollektif" panose="020B0604020202020204" charset="0"/>
              </a:rPr>
              <a:t>som</a:t>
            </a:r>
            <a:r>
              <a:rPr lang="en-US" sz="2133" spc="15" dirty="0">
                <a:solidFill>
                  <a:srgbClr val="192954"/>
                </a:solidFill>
                <a:latin typeface="Kollektif" panose="020B0604020202020204" charset="0"/>
              </a:rPr>
              <a:t> </a:t>
            </a:r>
            <a:r>
              <a:rPr lang="en-US" sz="2133" spc="15" dirty="0" err="1">
                <a:solidFill>
                  <a:srgbClr val="192954"/>
                </a:solidFill>
                <a:latin typeface="Kollektif" panose="020B0604020202020204" charset="0"/>
              </a:rPr>
              <a:t>prioriterat</a:t>
            </a:r>
            <a:r>
              <a:rPr lang="en-US" sz="2133" spc="15" dirty="0">
                <a:solidFill>
                  <a:srgbClr val="192954"/>
                </a:solidFill>
                <a:latin typeface="Kollektif" panose="020B0604020202020204" charset="0"/>
              </a:rPr>
              <a:t>? 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5112203" y="324871"/>
            <a:ext cx="6520997" cy="1638957"/>
            <a:chOff x="0" y="-28575"/>
            <a:chExt cx="11123394" cy="3277914"/>
          </a:xfrm>
        </p:grpSpPr>
        <p:sp>
          <p:nvSpPr>
            <p:cNvPr id="5" name="TextBox 5"/>
            <p:cNvSpPr txBox="1"/>
            <p:nvPr/>
          </p:nvSpPr>
          <p:spPr>
            <a:xfrm>
              <a:off x="0" y="1627869"/>
              <a:ext cx="11123394" cy="16214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146"/>
                </a:lnSpc>
                <a:spcBef>
                  <a:spcPct val="0"/>
                </a:spcBef>
              </a:pPr>
              <a:r>
                <a:rPr lang="en-US" sz="2400" dirty="0" err="1">
                  <a:solidFill>
                    <a:srgbClr val="192954"/>
                  </a:solidFill>
                  <a:latin typeface="Kollektif"/>
                </a:rPr>
                <a:t>Att</a:t>
              </a:r>
              <a:r>
                <a:rPr lang="en-US" sz="2400" dirty="0">
                  <a:solidFill>
                    <a:srgbClr val="192954"/>
                  </a:solidFill>
                  <a:latin typeface="Kollektif"/>
                </a:rPr>
                <a:t> </a:t>
              </a:r>
              <a:r>
                <a:rPr lang="en-US" sz="2400" dirty="0" err="1">
                  <a:solidFill>
                    <a:srgbClr val="192954"/>
                  </a:solidFill>
                  <a:latin typeface="Kollektif"/>
                </a:rPr>
                <a:t>samla</a:t>
              </a:r>
              <a:r>
                <a:rPr lang="en-US" sz="2400" dirty="0">
                  <a:solidFill>
                    <a:srgbClr val="192954"/>
                  </a:solidFill>
                  <a:latin typeface="Kollektif"/>
                </a:rPr>
                <a:t> information </a:t>
              </a:r>
              <a:r>
                <a:rPr lang="en-US" sz="2400" dirty="0" err="1">
                  <a:solidFill>
                    <a:srgbClr val="192954"/>
                  </a:solidFill>
                  <a:latin typeface="Kollektif"/>
                </a:rPr>
                <a:t>såhär</a:t>
              </a:r>
              <a:r>
                <a:rPr lang="en-US" sz="2400" dirty="0">
                  <a:solidFill>
                    <a:srgbClr val="192954"/>
                  </a:solidFill>
                  <a:latin typeface="Kollektif"/>
                </a:rPr>
                <a:t> </a:t>
              </a:r>
              <a:r>
                <a:rPr lang="en-US" sz="2400" dirty="0" err="1">
                  <a:solidFill>
                    <a:srgbClr val="192954"/>
                  </a:solidFill>
                  <a:latin typeface="Kollektif"/>
                </a:rPr>
                <a:t>är</a:t>
              </a:r>
              <a:r>
                <a:rPr lang="en-US" sz="2400" dirty="0">
                  <a:solidFill>
                    <a:srgbClr val="192954"/>
                  </a:solidFill>
                  <a:latin typeface="Kollektif"/>
                </a:rPr>
                <a:t> </a:t>
              </a:r>
              <a:r>
                <a:rPr lang="en-US" sz="2400" dirty="0" err="1">
                  <a:solidFill>
                    <a:srgbClr val="192954"/>
                  </a:solidFill>
                  <a:latin typeface="Kollektif"/>
                </a:rPr>
                <a:t>ett</a:t>
              </a:r>
              <a:r>
                <a:rPr lang="en-US" sz="2400" dirty="0">
                  <a:solidFill>
                    <a:srgbClr val="192954"/>
                  </a:solidFill>
                  <a:latin typeface="Kollektif"/>
                </a:rPr>
                <a:t> </a:t>
              </a:r>
              <a:r>
                <a:rPr lang="en-US" sz="2400" dirty="0" err="1">
                  <a:solidFill>
                    <a:srgbClr val="192954"/>
                  </a:solidFill>
                  <a:latin typeface="Kollektif"/>
                </a:rPr>
                <a:t>försök</a:t>
              </a:r>
              <a:r>
                <a:rPr lang="en-US" sz="2400" dirty="0">
                  <a:solidFill>
                    <a:srgbClr val="192954"/>
                  </a:solidFill>
                  <a:latin typeface="Kollektif"/>
                </a:rPr>
                <a:t> </a:t>
              </a:r>
              <a:r>
                <a:rPr lang="en-US" sz="2400" dirty="0" err="1">
                  <a:solidFill>
                    <a:srgbClr val="192954"/>
                  </a:solidFill>
                  <a:latin typeface="Kollektif"/>
                </a:rPr>
                <a:t>att</a:t>
              </a:r>
              <a:r>
                <a:rPr lang="en-US" sz="2400" dirty="0">
                  <a:solidFill>
                    <a:srgbClr val="192954"/>
                  </a:solidFill>
                  <a:latin typeface="Kollektif"/>
                </a:rPr>
                <a:t> </a:t>
              </a:r>
              <a:r>
                <a:rPr lang="en-US" sz="2400" dirty="0" err="1">
                  <a:solidFill>
                    <a:srgbClr val="192954"/>
                  </a:solidFill>
                  <a:latin typeface="Kollektif"/>
                </a:rPr>
                <a:t>få</a:t>
              </a:r>
              <a:r>
                <a:rPr lang="en-US" sz="2400" dirty="0">
                  <a:solidFill>
                    <a:srgbClr val="192954"/>
                  </a:solidFill>
                  <a:latin typeface="Kollektif"/>
                </a:rPr>
                <a:t> </a:t>
              </a:r>
              <a:r>
                <a:rPr lang="en-US" sz="2400" dirty="0" err="1">
                  <a:solidFill>
                    <a:srgbClr val="192954"/>
                  </a:solidFill>
                  <a:latin typeface="Kollektif"/>
                </a:rPr>
                <a:t>ut</a:t>
              </a:r>
              <a:r>
                <a:rPr lang="en-US" sz="2400" dirty="0">
                  <a:solidFill>
                    <a:srgbClr val="192954"/>
                  </a:solidFill>
                  <a:latin typeface="Kollektif"/>
                </a:rPr>
                <a:t> </a:t>
              </a:r>
              <a:r>
                <a:rPr lang="en-US" sz="2400" dirty="0" err="1">
                  <a:solidFill>
                    <a:srgbClr val="192954"/>
                  </a:solidFill>
                  <a:latin typeface="Kollektif"/>
                </a:rPr>
                <a:t>budskapet</a:t>
              </a:r>
              <a:r>
                <a:rPr lang="en-US" sz="2400" dirty="0">
                  <a:solidFill>
                    <a:srgbClr val="192954"/>
                  </a:solidFill>
                  <a:latin typeface="Kollektif"/>
                </a:rPr>
                <a:t> </a:t>
              </a:r>
              <a:r>
                <a:rPr lang="en-US" sz="2400" dirty="0" err="1">
                  <a:solidFill>
                    <a:srgbClr val="192954"/>
                  </a:solidFill>
                  <a:latin typeface="Kollektif"/>
                </a:rPr>
                <a:t>att</a:t>
              </a:r>
              <a:r>
                <a:rPr lang="en-US" sz="2400" dirty="0">
                  <a:solidFill>
                    <a:srgbClr val="192954"/>
                  </a:solidFill>
                  <a:latin typeface="Kollektif"/>
                </a:rPr>
                <a:t> det </a:t>
              </a:r>
              <a:r>
                <a:rPr lang="en-US" sz="2400" dirty="0" err="1">
                  <a:solidFill>
                    <a:srgbClr val="192954"/>
                  </a:solidFill>
                  <a:latin typeface="Kollektif"/>
                </a:rPr>
                <a:t>finns</a:t>
              </a:r>
              <a:r>
                <a:rPr lang="en-US" sz="2400" dirty="0">
                  <a:solidFill>
                    <a:srgbClr val="192954"/>
                  </a:solidFill>
                  <a:latin typeface="Kollektif"/>
                </a:rPr>
                <a:t> saker </a:t>
              </a:r>
              <a:r>
                <a:rPr lang="en-US" sz="2400" dirty="0" err="1">
                  <a:solidFill>
                    <a:srgbClr val="192954"/>
                  </a:solidFill>
                  <a:latin typeface="Kollektif"/>
                </a:rPr>
                <a:t>att</a:t>
              </a:r>
              <a:r>
                <a:rPr lang="en-US" sz="2400" dirty="0">
                  <a:solidFill>
                    <a:srgbClr val="192954"/>
                  </a:solidFill>
                  <a:latin typeface="Kollektif"/>
                </a:rPr>
                <a:t> </a:t>
              </a:r>
              <a:r>
                <a:rPr lang="en-US" sz="2400" dirty="0" err="1">
                  <a:solidFill>
                    <a:srgbClr val="192954"/>
                  </a:solidFill>
                  <a:latin typeface="Kollektif"/>
                </a:rPr>
                <a:t>göra</a:t>
              </a:r>
              <a:r>
                <a:rPr lang="en-US" sz="2400" dirty="0">
                  <a:solidFill>
                    <a:srgbClr val="192954"/>
                  </a:solidFill>
                  <a:latin typeface="Kollektif"/>
                </a:rPr>
                <a:t> </a:t>
              </a:r>
              <a:r>
                <a:rPr lang="en-US" sz="2400" dirty="0" err="1">
                  <a:solidFill>
                    <a:srgbClr val="192954"/>
                  </a:solidFill>
                  <a:latin typeface="Kollektif"/>
                </a:rPr>
                <a:t>när</a:t>
              </a:r>
              <a:r>
                <a:rPr lang="en-US" sz="2400" dirty="0">
                  <a:solidFill>
                    <a:srgbClr val="192954"/>
                  </a:solidFill>
                  <a:latin typeface="Kollektif"/>
                </a:rPr>
                <a:t> det </a:t>
              </a:r>
              <a:r>
                <a:rPr lang="en-US" sz="2400" dirty="0" err="1">
                  <a:solidFill>
                    <a:srgbClr val="192954"/>
                  </a:solidFill>
                  <a:latin typeface="Kollektif"/>
                </a:rPr>
                <a:t>är</a:t>
              </a:r>
              <a:r>
                <a:rPr lang="en-US" sz="2400" dirty="0">
                  <a:solidFill>
                    <a:srgbClr val="192954"/>
                  </a:solidFill>
                  <a:latin typeface="Kollektif"/>
                </a:rPr>
                <a:t> </a:t>
              </a:r>
              <a:r>
                <a:rPr lang="en-US" sz="2400" dirty="0" err="1">
                  <a:solidFill>
                    <a:srgbClr val="192954"/>
                  </a:solidFill>
                  <a:latin typeface="Kollektif"/>
                </a:rPr>
                <a:t>svårt</a:t>
              </a:r>
              <a:r>
                <a:rPr lang="en-US" sz="2400" dirty="0">
                  <a:solidFill>
                    <a:srgbClr val="192954"/>
                  </a:solidFill>
                  <a:latin typeface="Kollektif"/>
                </a:rPr>
                <a:t> </a:t>
              </a:r>
              <a:r>
                <a:rPr lang="en-US" sz="2400" dirty="0" err="1">
                  <a:solidFill>
                    <a:srgbClr val="192954"/>
                  </a:solidFill>
                  <a:latin typeface="Kollektif"/>
                </a:rPr>
                <a:t>att</a:t>
              </a:r>
              <a:r>
                <a:rPr lang="en-US" sz="2400" dirty="0">
                  <a:solidFill>
                    <a:srgbClr val="192954"/>
                  </a:solidFill>
                  <a:latin typeface="Kollektif"/>
                </a:rPr>
                <a:t> </a:t>
              </a:r>
              <a:r>
                <a:rPr lang="en-US" sz="2400" dirty="0" err="1">
                  <a:solidFill>
                    <a:srgbClr val="192954"/>
                  </a:solidFill>
                  <a:latin typeface="Kollektif"/>
                </a:rPr>
                <a:t>rekrytera</a:t>
              </a:r>
              <a:r>
                <a:rPr lang="en-US" sz="2400" dirty="0">
                  <a:solidFill>
                    <a:srgbClr val="192954"/>
                  </a:solidFill>
                  <a:latin typeface="Kollektif"/>
                </a:rPr>
                <a:t>.  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28575"/>
              <a:ext cx="11123394" cy="10002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20"/>
                </a:lnSpc>
              </a:pPr>
              <a:r>
                <a:rPr lang="en-US" sz="3734">
                  <a:solidFill>
                    <a:srgbClr val="192954"/>
                  </a:solidFill>
                  <a:latin typeface="Kollektif Bold"/>
                </a:rPr>
                <a:t>FRÅGOR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173</Words>
  <Application>Microsoft Office PowerPoint</Application>
  <PresentationFormat>Bredbild</PresentationFormat>
  <Paragraphs>20</Paragraphs>
  <Slides>4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7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4</vt:i4>
      </vt:variant>
    </vt:vector>
  </HeadingPairs>
  <TitlesOfParts>
    <vt:vector size="12" baseType="lpstr">
      <vt:lpstr>Aileron Heavy</vt:lpstr>
      <vt:lpstr>Aileron Ultra-Bold</vt:lpstr>
      <vt:lpstr>Arial</vt:lpstr>
      <vt:lpstr>Calibri</vt:lpstr>
      <vt:lpstr>Calibri Light</vt:lpstr>
      <vt:lpstr>Kollektif</vt:lpstr>
      <vt:lpstr>Kollektif Bold</vt:lpstr>
      <vt:lpstr>Office-tema</vt:lpstr>
      <vt:lpstr>PowerPoint-presentation</vt:lpstr>
      <vt:lpstr>PowerPoint-presentation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Lina Johansson</dc:creator>
  <cp:lastModifiedBy>Lina Johansson</cp:lastModifiedBy>
  <cp:revision>1</cp:revision>
  <dcterms:created xsi:type="dcterms:W3CDTF">2024-03-20T13:52:55Z</dcterms:created>
  <dcterms:modified xsi:type="dcterms:W3CDTF">2024-03-20T13:53:15Z</dcterms:modified>
</cp:coreProperties>
</file>