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2" r:id="rId18"/>
    <p:sldId id="273" r:id="rId19"/>
    <p:sldId id="275" r:id="rId20"/>
    <p:sldId id="277" r:id="rId21"/>
    <p:sldId id="257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64A70B"/>
    <a:srgbClr val="97D700"/>
    <a:srgbClr val="D539B5"/>
    <a:srgbClr val="000000"/>
    <a:srgbClr val="4B7D08"/>
    <a:srgbClr val="42194E"/>
    <a:srgbClr val="98C200"/>
    <a:srgbClr val="16DC3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46DAC-73FD-42E1-B493-79DFCE89DA3A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558696A7-2A7C-4F0A-9576-307C2B3DAE86}">
      <dgm:prSet phldrT="[Text]" custT="1"/>
      <dgm:spPr/>
      <dgm:t>
        <a:bodyPr/>
        <a:lstStyle/>
        <a:p>
          <a:r>
            <a:rPr lang="sv-SE" sz="1800" dirty="0"/>
            <a:t>Psykiskt funktionsnedsättning</a:t>
          </a:r>
        </a:p>
      </dgm:t>
    </dgm:pt>
    <dgm:pt modelId="{50AAFE3F-CA53-4534-8657-88695E09C8A8}" type="parTrans" cxnId="{5618C59E-9A8A-4BD4-B0BB-2A3E95EE590B}">
      <dgm:prSet/>
      <dgm:spPr/>
      <dgm:t>
        <a:bodyPr/>
        <a:lstStyle/>
        <a:p>
          <a:endParaRPr lang="sv-SE" sz="3200"/>
        </a:p>
      </dgm:t>
    </dgm:pt>
    <dgm:pt modelId="{C2FD0589-BCAD-40AE-93C2-F9E1C2831895}" type="sibTrans" cxnId="{5618C59E-9A8A-4BD4-B0BB-2A3E95EE590B}">
      <dgm:prSet/>
      <dgm:spPr/>
      <dgm:t>
        <a:bodyPr/>
        <a:lstStyle/>
        <a:p>
          <a:endParaRPr lang="sv-SE" sz="3200"/>
        </a:p>
      </dgm:t>
    </dgm:pt>
    <dgm:pt modelId="{1B5522D1-37E8-4CF1-8578-BCE82F3E9859}">
      <dgm:prSet phldrT="[Text]" custT="1"/>
      <dgm:spPr/>
      <dgm:t>
        <a:bodyPr/>
        <a:lstStyle/>
        <a:p>
          <a:r>
            <a:rPr lang="sv-SE" sz="1800" dirty="0"/>
            <a:t>Nedsatt förmåga att känna törst</a:t>
          </a:r>
        </a:p>
      </dgm:t>
    </dgm:pt>
    <dgm:pt modelId="{B399DA63-30B9-4C8A-A965-14F10AE19F4A}" type="parTrans" cxnId="{FFE103D2-FD9D-4C61-9049-F33E798B6CCC}">
      <dgm:prSet/>
      <dgm:spPr/>
      <dgm:t>
        <a:bodyPr/>
        <a:lstStyle/>
        <a:p>
          <a:endParaRPr lang="sv-SE" sz="3200"/>
        </a:p>
      </dgm:t>
    </dgm:pt>
    <dgm:pt modelId="{FF2C4F91-C601-4DAA-B1A4-478F8AA115E4}" type="sibTrans" cxnId="{FFE103D2-FD9D-4C61-9049-F33E798B6CCC}">
      <dgm:prSet/>
      <dgm:spPr/>
      <dgm:t>
        <a:bodyPr/>
        <a:lstStyle/>
        <a:p>
          <a:endParaRPr lang="sv-SE" sz="3200"/>
        </a:p>
      </dgm:t>
    </dgm:pt>
    <dgm:pt modelId="{5533E875-15B8-4425-BCB6-521DF8B0891C}">
      <dgm:prSet phldrT="[Text]" custT="1"/>
      <dgm:spPr/>
      <dgm:t>
        <a:bodyPr/>
        <a:lstStyle/>
        <a:p>
          <a:r>
            <a:rPr lang="sv-SE" sz="1800" dirty="0"/>
            <a:t>Sämre temperaturreglering</a:t>
          </a:r>
        </a:p>
      </dgm:t>
    </dgm:pt>
    <dgm:pt modelId="{3A413891-C54D-4C79-A298-067480C4329F}" type="parTrans" cxnId="{F0F64F49-17E0-43F8-8F75-8D68DDE7FD05}">
      <dgm:prSet/>
      <dgm:spPr/>
      <dgm:t>
        <a:bodyPr/>
        <a:lstStyle/>
        <a:p>
          <a:endParaRPr lang="sv-SE" sz="3200"/>
        </a:p>
      </dgm:t>
    </dgm:pt>
    <dgm:pt modelId="{AA643851-12B4-4123-8EDE-9EC5DC5AC541}" type="sibTrans" cxnId="{F0F64F49-17E0-43F8-8F75-8D68DDE7FD05}">
      <dgm:prSet/>
      <dgm:spPr/>
      <dgm:t>
        <a:bodyPr/>
        <a:lstStyle/>
        <a:p>
          <a:endParaRPr lang="sv-SE" sz="3200"/>
        </a:p>
      </dgm:t>
    </dgm:pt>
    <dgm:pt modelId="{50A2840D-B415-40C5-8FFE-9BA8CE52263D}">
      <dgm:prSet phldrT="[Text]" custT="1"/>
      <dgm:spPr/>
      <dgm:t>
        <a:bodyPr/>
        <a:lstStyle/>
        <a:p>
          <a:r>
            <a:rPr lang="sv-SE" sz="1800" dirty="0"/>
            <a:t>Vissa läkemedel</a:t>
          </a:r>
        </a:p>
      </dgm:t>
    </dgm:pt>
    <dgm:pt modelId="{406D3928-DF52-4E80-8A1C-1ABE3206F25A}" type="parTrans" cxnId="{C55886DE-A9F5-4528-AFBF-82C55CDA99A4}">
      <dgm:prSet/>
      <dgm:spPr/>
      <dgm:t>
        <a:bodyPr/>
        <a:lstStyle/>
        <a:p>
          <a:endParaRPr lang="sv-SE" sz="3200"/>
        </a:p>
      </dgm:t>
    </dgm:pt>
    <dgm:pt modelId="{2FDB2060-B494-42F1-AFEB-A79D21BAF5D6}" type="sibTrans" cxnId="{C55886DE-A9F5-4528-AFBF-82C55CDA99A4}">
      <dgm:prSet/>
      <dgm:spPr/>
      <dgm:t>
        <a:bodyPr/>
        <a:lstStyle/>
        <a:p>
          <a:endParaRPr lang="sv-SE" sz="3200"/>
        </a:p>
      </dgm:t>
    </dgm:pt>
    <dgm:pt modelId="{87DD5E9E-295A-4BB8-8DF5-65A6745031A4}" type="pres">
      <dgm:prSet presAssocID="{B0346DAC-73FD-42E1-B493-79DFCE89DA3A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E807F94B-0638-4658-8075-2574D2C98C29}" type="pres">
      <dgm:prSet presAssocID="{558696A7-2A7C-4F0A-9576-307C2B3DAE86}" presName="circ1" presStyleLbl="vennNode1" presStyleIdx="0" presStyleCnt="4" custScaleX="217634"/>
      <dgm:spPr/>
    </dgm:pt>
    <dgm:pt modelId="{ED411FDD-3CB0-41A6-A2A8-B7C237BCE745}" type="pres">
      <dgm:prSet presAssocID="{558696A7-2A7C-4F0A-9576-307C2B3DAE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4BB8436-2FA2-445C-A03A-DAE7B556CE4C}" type="pres">
      <dgm:prSet presAssocID="{1B5522D1-37E8-4CF1-8578-BCE82F3E9859}" presName="circ2" presStyleLbl="vennNode1" presStyleIdx="1" presStyleCnt="4" custScaleX="193233" custLinFactNeighborX="35784" custLinFactNeighborY="-1448"/>
      <dgm:spPr/>
    </dgm:pt>
    <dgm:pt modelId="{0B4055E9-C502-4085-9255-6F6323A21313}" type="pres">
      <dgm:prSet presAssocID="{1B5522D1-37E8-4CF1-8578-BCE82F3E98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FCE569-FCD3-4F3E-BBDC-0C5E3A44E22A}" type="pres">
      <dgm:prSet presAssocID="{5533E875-15B8-4425-BCB6-521DF8B0891C}" presName="circ3" presStyleLbl="vennNode1" presStyleIdx="2" presStyleCnt="4" custScaleX="162958" custScaleY="137192" custLinFactNeighborX="-484" custLinFactNeighborY="-9156"/>
      <dgm:spPr/>
    </dgm:pt>
    <dgm:pt modelId="{656B316D-E4EF-4D74-887C-690634D64917}" type="pres">
      <dgm:prSet presAssocID="{5533E875-15B8-4425-BCB6-521DF8B089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A744AC-89E3-4602-BCC5-C7614748EEE6}" type="pres">
      <dgm:prSet presAssocID="{50A2840D-B415-40C5-8FFE-9BA8CE52263D}" presName="circ4" presStyleLbl="vennNode1" presStyleIdx="3" presStyleCnt="4" custScaleX="188863" custLinFactNeighborX="-29981" custLinFactNeighborY="-5545"/>
      <dgm:spPr/>
    </dgm:pt>
    <dgm:pt modelId="{FB4F0F04-C4D8-4730-9F94-A9544894F8C7}" type="pres">
      <dgm:prSet presAssocID="{50A2840D-B415-40C5-8FFE-9BA8CE52263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E95CB10-6512-468B-A687-E756C9628CB2}" type="presOf" srcId="{5533E875-15B8-4425-BCB6-521DF8B0891C}" destId="{656B316D-E4EF-4D74-887C-690634D64917}" srcOrd="1" destOrd="0" presId="urn:microsoft.com/office/officeart/2005/8/layout/venn1"/>
    <dgm:cxn modelId="{2B4E2833-C38D-4F31-BA19-D55320F6DD7C}" type="presOf" srcId="{1B5522D1-37E8-4CF1-8578-BCE82F3E9859}" destId="{F9A744AC-89E3-4602-BCC5-C7614748EEE6}" srcOrd="0" destOrd="0" presId="urn:microsoft.com/office/officeart/2005/8/layout/venn1"/>
    <dgm:cxn modelId="{F8B4D233-A3F8-4AC3-9E94-2059E7A6BE3C}" type="presOf" srcId="{558696A7-2A7C-4F0A-9576-307C2B3DAE86}" destId="{E807F94B-0638-4658-8075-2574D2C98C29}" srcOrd="1" destOrd="0" presId="urn:microsoft.com/office/officeart/2005/8/layout/venn1"/>
    <dgm:cxn modelId="{A3CDD334-657C-4892-98FC-7A985C459475}" type="presOf" srcId="{50A2840D-B415-40C5-8FFE-9BA8CE52263D}" destId="{0B4055E9-C502-4085-9255-6F6323A21313}" srcOrd="1" destOrd="0" presId="urn:microsoft.com/office/officeart/2005/8/layout/venn1"/>
    <dgm:cxn modelId="{5EA15264-028D-4180-8E44-15D5CB70D2BE}" type="presOf" srcId="{558696A7-2A7C-4F0A-9576-307C2B3DAE86}" destId="{ED411FDD-3CB0-41A6-A2A8-B7C237BCE745}" srcOrd="0" destOrd="0" presId="urn:microsoft.com/office/officeart/2005/8/layout/venn1"/>
    <dgm:cxn modelId="{F0F64F49-17E0-43F8-8F75-8D68DDE7FD05}" srcId="{B0346DAC-73FD-42E1-B493-79DFCE89DA3A}" destId="{5533E875-15B8-4425-BCB6-521DF8B0891C}" srcOrd="2" destOrd="0" parTransId="{3A413891-C54D-4C79-A298-067480C4329F}" sibTransId="{AA643851-12B4-4123-8EDE-9EC5DC5AC541}"/>
    <dgm:cxn modelId="{ACFC5A80-3215-4CB9-A879-B857D0229D83}" type="presOf" srcId="{5533E875-15B8-4425-BCB6-521DF8B0891C}" destId="{C2FCE569-FCD3-4F3E-BBDC-0C5E3A44E22A}" srcOrd="0" destOrd="0" presId="urn:microsoft.com/office/officeart/2005/8/layout/venn1"/>
    <dgm:cxn modelId="{5618C59E-9A8A-4BD4-B0BB-2A3E95EE590B}" srcId="{B0346DAC-73FD-42E1-B493-79DFCE89DA3A}" destId="{558696A7-2A7C-4F0A-9576-307C2B3DAE86}" srcOrd="0" destOrd="0" parTransId="{50AAFE3F-CA53-4534-8657-88695E09C8A8}" sibTransId="{C2FD0589-BCAD-40AE-93C2-F9E1C2831895}"/>
    <dgm:cxn modelId="{007ED2B2-DCDF-4130-BA34-4F28A219F3E9}" type="presOf" srcId="{50A2840D-B415-40C5-8FFE-9BA8CE52263D}" destId="{B4BB8436-2FA2-445C-A03A-DAE7B556CE4C}" srcOrd="0" destOrd="0" presId="urn:microsoft.com/office/officeart/2005/8/layout/venn1"/>
    <dgm:cxn modelId="{B98DD3CA-E935-4729-8D4B-2EFD453C8DD1}" type="presOf" srcId="{1B5522D1-37E8-4CF1-8578-BCE82F3E9859}" destId="{FB4F0F04-C4D8-4730-9F94-A9544894F8C7}" srcOrd="1" destOrd="0" presId="urn:microsoft.com/office/officeart/2005/8/layout/venn1"/>
    <dgm:cxn modelId="{FFE103D2-FD9D-4C61-9049-F33E798B6CCC}" srcId="{B0346DAC-73FD-42E1-B493-79DFCE89DA3A}" destId="{1B5522D1-37E8-4CF1-8578-BCE82F3E9859}" srcOrd="1" destOrd="0" parTransId="{B399DA63-30B9-4C8A-A965-14F10AE19F4A}" sibTransId="{FF2C4F91-C601-4DAA-B1A4-478F8AA115E4}"/>
    <dgm:cxn modelId="{64EC0AD7-4586-448B-A40E-8D8FA6F1C31E}" type="presOf" srcId="{B0346DAC-73FD-42E1-B493-79DFCE89DA3A}" destId="{87DD5E9E-295A-4BB8-8DF5-65A6745031A4}" srcOrd="0" destOrd="0" presId="urn:microsoft.com/office/officeart/2005/8/layout/venn1"/>
    <dgm:cxn modelId="{C55886DE-A9F5-4528-AFBF-82C55CDA99A4}" srcId="{B0346DAC-73FD-42E1-B493-79DFCE89DA3A}" destId="{50A2840D-B415-40C5-8FFE-9BA8CE52263D}" srcOrd="3" destOrd="0" parTransId="{406D3928-DF52-4E80-8A1C-1ABE3206F25A}" sibTransId="{2FDB2060-B494-42F1-AFEB-A79D21BAF5D6}"/>
    <dgm:cxn modelId="{4500CE50-3C40-43C1-B26E-773E4CEB4C6C}" type="presParOf" srcId="{87DD5E9E-295A-4BB8-8DF5-65A6745031A4}" destId="{E807F94B-0638-4658-8075-2574D2C98C29}" srcOrd="0" destOrd="0" presId="urn:microsoft.com/office/officeart/2005/8/layout/venn1"/>
    <dgm:cxn modelId="{0E30ECDF-19EC-4E19-9F87-9E61A3944018}" type="presParOf" srcId="{87DD5E9E-295A-4BB8-8DF5-65A6745031A4}" destId="{ED411FDD-3CB0-41A6-A2A8-B7C237BCE745}" srcOrd="1" destOrd="0" presId="urn:microsoft.com/office/officeart/2005/8/layout/venn1"/>
    <dgm:cxn modelId="{461D040B-31E1-4B69-BB02-C3C376C7E44C}" type="presParOf" srcId="{87DD5E9E-295A-4BB8-8DF5-65A6745031A4}" destId="{B4BB8436-2FA2-445C-A03A-DAE7B556CE4C}" srcOrd="2" destOrd="0" presId="urn:microsoft.com/office/officeart/2005/8/layout/venn1"/>
    <dgm:cxn modelId="{AD8D58CC-5573-454B-A8B4-1BE06E580416}" type="presParOf" srcId="{87DD5E9E-295A-4BB8-8DF5-65A6745031A4}" destId="{0B4055E9-C502-4085-9255-6F6323A21313}" srcOrd="3" destOrd="0" presId="urn:microsoft.com/office/officeart/2005/8/layout/venn1"/>
    <dgm:cxn modelId="{D9BDE3D2-165E-4E91-A431-F4C59E884748}" type="presParOf" srcId="{87DD5E9E-295A-4BB8-8DF5-65A6745031A4}" destId="{C2FCE569-FCD3-4F3E-BBDC-0C5E3A44E22A}" srcOrd="4" destOrd="0" presId="urn:microsoft.com/office/officeart/2005/8/layout/venn1"/>
    <dgm:cxn modelId="{2AE08F25-2873-40E6-A67B-2E7338D4D603}" type="presParOf" srcId="{87DD5E9E-295A-4BB8-8DF5-65A6745031A4}" destId="{656B316D-E4EF-4D74-887C-690634D64917}" srcOrd="5" destOrd="0" presId="urn:microsoft.com/office/officeart/2005/8/layout/venn1"/>
    <dgm:cxn modelId="{1B9470A0-C968-47B7-879F-47AC967A9BF0}" type="presParOf" srcId="{87DD5E9E-295A-4BB8-8DF5-65A6745031A4}" destId="{F9A744AC-89E3-4602-BCC5-C7614748EEE6}" srcOrd="6" destOrd="0" presId="urn:microsoft.com/office/officeart/2005/8/layout/venn1"/>
    <dgm:cxn modelId="{B07D13D2-2969-4A23-A72B-58F0FCCC2227}" type="presParOf" srcId="{87DD5E9E-295A-4BB8-8DF5-65A6745031A4}" destId="{FB4F0F04-C4D8-4730-9F94-A9544894F8C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7F94B-0638-4658-8075-2574D2C98C29}">
      <dsp:nvSpPr>
        <dsp:cNvPr id="0" name=""/>
        <dsp:cNvSpPr/>
      </dsp:nvSpPr>
      <dsp:spPr>
        <a:xfrm>
          <a:off x="3471258" y="-127940"/>
          <a:ext cx="3775528" cy="1734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Psykiskt funktionsnedsättning</a:t>
          </a:r>
        </a:p>
      </dsp:txBody>
      <dsp:txXfrm>
        <a:off x="3906896" y="105590"/>
        <a:ext cx="2904252" cy="550467"/>
      </dsp:txXfrm>
    </dsp:sp>
    <dsp:sp modelId="{B4BB8436-2FA2-445C-A03A-DAE7B556CE4C}">
      <dsp:nvSpPr>
        <dsp:cNvPr id="0" name=""/>
        <dsp:cNvSpPr/>
      </dsp:nvSpPr>
      <dsp:spPr>
        <a:xfrm>
          <a:off x="5071014" y="614257"/>
          <a:ext cx="3352218" cy="1734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Vissa läkemedel</a:t>
          </a:r>
        </a:p>
      </dsp:txBody>
      <dsp:txXfrm>
        <a:off x="6876055" y="814427"/>
        <a:ext cx="1289314" cy="1334466"/>
      </dsp:txXfrm>
    </dsp:sp>
    <dsp:sp modelId="{C2FCE569-FCD3-4F3E-BBDC-0C5E3A44E22A}">
      <dsp:nvSpPr>
        <dsp:cNvPr id="0" name=""/>
        <dsp:cNvSpPr/>
      </dsp:nvSpPr>
      <dsp:spPr>
        <a:xfrm>
          <a:off x="3937123" y="925252"/>
          <a:ext cx="2827005" cy="23800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Sämre temperaturreglering</a:t>
          </a:r>
        </a:p>
      </dsp:txBody>
      <dsp:txXfrm>
        <a:off x="4263316" y="2229683"/>
        <a:ext cx="2174619" cy="755197"/>
      </dsp:txXfrm>
    </dsp:sp>
    <dsp:sp modelId="{F9A744AC-89E3-4602-BCC5-C7614748EEE6}">
      <dsp:nvSpPr>
        <dsp:cNvPr id="0" name=""/>
        <dsp:cNvSpPr/>
      </dsp:nvSpPr>
      <dsp:spPr>
        <a:xfrm>
          <a:off x="2433388" y="543182"/>
          <a:ext cx="3276407" cy="17348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Nedsatt förmåga att känna törst</a:t>
          </a:r>
        </a:p>
      </dsp:txBody>
      <dsp:txXfrm>
        <a:off x="2685419" y="743352"/>
        <a:ext cx="1260156" cy="1334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3AF4BF4-7658-4682-972D-EF3CDB27B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65325A-FC00-4404-BE19-E1F252C0AE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459A-EEA5-4751-BC70-ADB6733DB9D1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4E04E1-8D27-44B4-8902-2E1D60C77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790F00-737F-4D99-99EF-A1C12B611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C1FD-DEFC-42F5-B11E-4D83F5AD2D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91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C7CE-5982-42D2-99F5-0682FC615842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F57A0-9378-49EB-8233-B6F79640F3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89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ätts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E3E5A3F-C847-48A0-98C6-111A5167479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A92049B-DAA3-4132-BB42-439C9B7D6BB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D86C4C-F64B-45D4-B8A4-90D6380138DC}"/>
              </a:ext>
            </a:extLst>
          </p:cNvPr>
          <p:cNvSpPr/>
          <p:nvPr userDrawn="1"/>
        </p:nvSpPr>
        <p:spPr>
          <a:xfrm>
            <a:off x="0" y="1497729"/>
            <a:ext cx="12192000" cy="388283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81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8506A89-FD6F-47F0-A6C7-8ACD33A01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2745" y="1804698"/>
            <a:ext cx="5726522" cy="4757997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CBF16D4A-49E5-4B55-8CA2-2657C55FE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64" y="361227"/>
            <a:ext cx="10465200" cy="648000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rPr lang="sv-SE" dirty="0"/>
              <a:t>Rubrik på föredraget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D9B40670-ADAE-4DEA-BD82-4D054A707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869" y="5654107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Namn på föredragshållare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ACC72680-FDE4-4303-9282-6508D34AB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68" y="5970673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Titel på föredragshållare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586F6F5B-696A-4EC9-8FBC-7C33EF3CCA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1993" y="915000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4586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på en r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03EBA8-6059-4F62-9E6A-E043A4C22E81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38607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2023-05-24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811AC96-E525-4952-B941-2A563D0EC4B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två rad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110D2F0-B43E-4142-BC5D-C7BF64C502FA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10465200" cy="36047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2023-05-24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D2C20A57-647D-456F-8477-71F8625AD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800" y="1349712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9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0006B95-EE20-427C-A5FC-EA2475D14D2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1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6A03B4A-8E21-4A98-9CC6-66CC08E8A529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414DF4-A62D-458A-9B36-CC8E5667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00" y="1569600"/>
            <a:ext cx="5157787" cy="3883478"/>
          </a:xfrm>
        </p:spPr>
        <p:txBody>
          <a:bodyPr/>
          <a:lstStyle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D48170-F1CE-4993-8039-8176FCE72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000" y="1569600"/>
            <a:ext cx="5183188" cy="3883478"/>
          </a:xfrm>
        </p:spPr>
        <p:txBody>
          <a:bodyPr/>
          <a:lstStyle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29156A2-009D-4B0F-B1CB-EB4488A9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9FE3-3FC4-43F9-880C-8EC10E141AD9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4BB501-AB1A-467C-87EC-BEBC0348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021D97C-26FD-421C-B3B3-83B493DC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62B7-C97C-425D-AE33-D3BFD95453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datum 4">
            <a:extLst>
              <a:ext uri="{FF2B5EF4-FFF2-40B4-BE49-F238E27FC236}">
                <a16:creationId xmlns:a16="http://schemas.microsoft.com/office/drawing/2014/main" id="{68E81DA8-D6DC-4BB7-89EE-1A6F635A3E57}"/>
              </a:ext>
            </a:extLst>
          </p:cNvPr>
          <p:cNvSpPr txBox="1">
            <a:spLocks/>
          </p:cNvSpPr>
          <p:nvPr userDrawn="1"/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2023-05-24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12" name="Platshållare för bildnummer 6">
            <a:extLst>
              <a:ext uri="{FF2B5EF4-FFF2-40B4-BE49-F238E27FC236}">
                <a16:creationId xmlns:a16="http://schemas.microsoft.com/office/drawing/2014/main" id="{57A9350D-E7DC-4A38-B92E-3CC3F7A74444}"/>
              </a:ext>
            </a:extLst>
          </p:cNvPr>
          <p:cNvSpPr txBox="1">
            <a:spLocks/>
          </p:cNvSpPr>
          <p:nvPr userDrawn="1"/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C7C71BA-CCE2-4DB5-94FF-6402754B47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682D2F1B-CDDA-4975-8829-6C03E166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80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rubrik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0D6700E-134C-4E1E-BF1E-D53195C40F19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4710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2023-05-24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FEB6FC-1749-4B65-AABC-AF41B910DD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38607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2023-05-24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50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E63988D-B4A9-44A6-989A-DB725B63FA93}"/>
              </a:ext>
            </a:extLst>
          </p:cNvPr>
          <p:cNvSpPr/>
          <p:nvPr userDrawn="1"/>
        </p:nvSpPr>
        <p:spPr>
          <a:xfrm>
            <a:off x="0" y="0"/>
            <a:ext cx="12192000" cy="535719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 dirty="0"/>
              <a:t>Skriv in </a:t>
            </a:r>
            <a:r>
              <a:rPr lang="sv-SE" dirty="0" err="1"/>
              <a:t>ev</a:t>
            </a:r>
            <a:r>
              <a:rPr lang="sv-SE" dirty="0"/>
              <a:t> hänvisningar för mer information </a:t>
            </a:r>
            <a:br>
              <a:rPr lang="sv-SE" dirty="0"/>
            </a:br>
            <a:r>
              <a:rPr lang="sv-SE" dirty="0"/>
              <a:t>eller tacka för uppmärksamheten av ditt föredrag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88F1AB0-3669-4A5F-81A9-C9831CC2FF3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11" y="5608565"/>
            <a:ext cx="1945377" cy="74617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8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2023-05-24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738" r:id="rId2"/>
    <p:sldLayoutId id="2147483737" r:id="rId3"/>
    <p:sldLayoutId id="2147483850" r:id="rId4"/>
    <p:sldLayoutId id="2147483774" r:id="rId5"/>
    <p:sldLayoutId id="2147483778" r:id="rId6"/>
    <p:sldLayoutId id="2147483846" r:id="rId7"/>
    <p:sldLayoutId id="21474838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B5F0A1-3CC4-4CA4-B5B0-547DC0E1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Intorkning och läkemedel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7D97F-0DCC-470D-9794-EF96FD4564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Kristina Seling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C37B77-D4D1-4C22-AD32-315DDEBECB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Ordförande läkemedelskommittén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2563A8C-2329-4B27-8241-085E67B21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Och lite annat som kan vara bra att veta</a:t>
            </a:r>
          </a:p>
        </p:txBody>
      </p:sp>
    </p:spTree>
    <p:extLst>
      <p:ext uri="{BB962C8B-B14F-4D97-AF65-F5344CB8AC3E}">
        <p14:creationId xmlns:p14="http://schemas.microsoft.com/office/powerpoint/2010/main" val="390064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4879DF-7141-527F-8ABD-3312A5F4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Elektrolytrubbningar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3AA503-49A6-F4B0-6C00-DB4B9972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Hyponatremi</a:t>
            </a:r>
            <a:endParaRPr lang="sv-SE" dirty="0"/>
          </a:p>
          <a:p>
            <a:pPr lvl="1"/>
            <a:r>
              <a:rPr lang="sv-SE" dirty="0"/>
              <a:t>Vätskedrivande läkemedel, SSRI, svettning</a:t>
            </a:r>
          </a:p>
          <a:p>
            <a:pPr lvl="1"/>
            <a:r>
              <a:rPr lang="sv-SE" dirty="0"/>
              <a:t>Vid intorkning kan falskt normalt </a:t>
            </a:r>
            <a:r>
              <a:rPr lang="sv-SE" dirty="0" err="1"/>
              <a:t>S-Na</a:t>
            </a:r>
            <a:r>
              <a:rPr lang="sv-SE" dirty="0"/>
              <a:t> förekomma</a:t>
            </a:r>
          </a:p>
          <a:p>
            <a:pPr lvl="1"/>
            <a:r>
              <a:rPr lang="sv-SE" dirty="0"/>
              <a:t>Medvetanderubbning, kramper</a:t>
            </a:r>
          </a:p>
          <a:p>
            <a:r>
              <a:rPr lang="sv-SE" dirty="0" err="1"/>
              <a:t>Hyperkalemi</a:t>
            </a:r>
            <a:endParaRPr lang="sv-SE" dirty="0"/>
          </a:p>
          <a:p>
            <a:pPr lvl="1"/>
            <a:r>
              <a:rPr lang="sv-SE" dirty="0" err="1"/>
              <a:t>Spironolakton</a:t>
            </a:r>
            <a:r>
              <a:rPr lang="sv-SE" dirty="0"/>
              <a:t>, ACE-hämmare, ARB</a:t>
            </a:r>
          </a:p>
          <a:p>
            <a:pPr lvl="1"/>
            <a:r>
              <a:rPr lang="sv-SE" dirty="0"/>
              <a:t>muskulär svaghet, oro, förvirring, buksmärtor, diarré, arytmi</a:t>
            </a:r>
          </a:p>
        </p:txBody>
      </p:sp>
    </p:spTree>
    <p:extLst>
      <p:ext uri="{BB962C8B-B14F-4D97-AF65-F5344CB8AC3E}">
        <p14:creationId xmlns:p14="http://schemas.microsoft.com/office/powerpoint/2010/main" val="63485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92E0C-7261-2131-D8B0-D8B318B4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SGLT2-hämmare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A0B276-D6E1-F3CC-6B67-72788CB7D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Ökar utsöndringen av glukos i urinen (ökad risk för intorkning)</a:t>
            </a:r>
          </a:p>
          <a:p>
            <a:pPr lvl="1"/>
            <a:r>
              <a:rPr lang="sv-SE" dirty="0" err="1"/>
              <a:t>Jardiance</a:t>
            </a:r>
            <a:r>
              <a:rPr lang="sv-SE" dirty="0"/>
              <a:t>, </a:t>
            </a:r>
            <a:r>
              <a:rPr lang="sv-SE" dirty="0" err="1"/>
              <a:t>Forxiga</a:t>
            </a:r>
            <a:r>
              <a:rPr lang="sv-SE" dirty="0"/>
              <a:t>, </a:t>
            </a:r>
            <a:r>
              <a:rPr lang="sv-SE" dirty="0" err="1"/>
              <a:t>Invokana</a:t>
            </a:r>
            <a:r>
              <a:rPr lang="sv-SE" dirty="0"/>
              <a:t>, </a:t>
            </a:r>
            <a:r>
              <a:rPr lang="sv-SE" dirty="0" err="1"/>
              <a:t>Steglatro</a:t>
            </a:r>
            <a:r>
              <a:rPr lang="sv-SE" dirty="0"/>
              <a:t>, </a:t>
            </a:r>
            <a:r>
              <a:rPr lang="sv-SE" dirty="0" err="1"/>
              <a:t>Synjardy</a:t>
            </a:r>
            <a:r>
              <a:rPr lang="sv-SE" dirty="0"/>
              <a:t> (</a:t>
            </a:r>
            <a:r>
              <a:rPr lang="sv-SE" dirty="0" err="1"/>
              <a:t>Jarciance</a:t>
            </a:r>
            <a:r>
              <a:rPr lang="sv-SE" dirty="0"/>
              <a:t> + metformin) m </a:t>
            </a:r>
            <a:r>
              <a:rPr lang="sv-SE" dirty="0" err="1"/>
              <a:t>fl</a:t>
            </a:r>
            <a:endParaRPr lang="sv-SE" dirty="0"/>
          </a:p>
          <a:p>
            <a:r>
              <a:rPr lang="sv-SE" dirty="0"/>
              <a:t>Indikationer: </a:t>
            </a:r>
          </a:p>
          <a:p>
            <a:pPr lvl="1"/>
            <a:r>
              <a:rPr lang="sv-SE" dirty="0"/>
              <a:t>Diabetes </a:t>
            </a:r>
            <a:r>
              <a:rPr lang="sv-SE" dirty="0" err="1"/>
              <a:t>mellitus</a:t>
            </a:r>
            <a:r>
              <a:rPr lang="sv-SE" dirty="0"/>
              <a:t> typ 2</a:t>
            </a:r>
          </a:p>
          <a:p>
            <a:pPr lvl="1"/>
            <a:r>
              <a:rPr lang="sv-SE" dirty="0"/>
              <a:t>Hjärtsvikt</a:t>
            </a:r>
          </a:p>
          <a:p>
            <a:pPr lvl="1"/>
            <a:r>
              <a:rPr lang="sv-SE" dirty="0"/>
              <a:t>Njursvikt</a:t>
            </a:r>
          </a:p>
          <a:p>
            <a:r>
              <a:rPr lang="sv-SE" dirty="0"/>
              <a:t>Relativa kontraindikationer: </a:t>
            </a:r>
          </a:p>
          <a:p>
            <a:pPr lvl="1"/>
            <a:r>
              <a:rPr lang="sv-SE" dirty="0"/>
              <a:t>Insulinbrist, </a:t>
            </a:r>
          </a:p>
          <a:p>
            <a:pPr lvl="1"/>
            <a:r>
              <a:rPr lang="sv-SE" dirty="0"/>
              <a:t>KAD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786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545B7-092A-DCB1-DE68-947E609E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SGLT2-hämmare och </a:t>
            </a:r>
            <a:r>
              <a:rPr lang="sv-SE" dirty="0" err="1"/>
              <a:t>normoglykem</a:t>
            </a:r>
            <a:r>
              <a:rPr lang="sv-SE" dirty="0"/>
              <a:t> </a:t>
            </a:r>
            <a:r>
              <a:rPr lang="sv-SE" dirty="0" err="1"/>
              <a:t>ketoacidos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7DBCF-4056-CA24-31FA-DA25E313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Ökad risk vid </a:t>
            </a:r>
            <a:r>
              <a:rPr lang="sv-SE" dirty="0" err="1"/>
              <a:t>dehydrering</a:t>
            </a:r>
            <a:r>
              <a:rPr lang="sv-SE" dirty="0"/>
              <a:t>, hypotoni, fasta, svår sjukdom, stor kirurgi, alkoholmissbruk, kolhydratfattig diet, svält</a:t>
            </a:r>
          </a:p>
          <a:p>
            <a:r>
              <a:rPr lang="sv-SE" dirty="0"/>
              <a:t>Ses inte hos personer utan diabetes</a:t>
            </a:r>
          </a:p>
          <a:p>
            <a:r>
              <a:rPr lang="sv-SE" dirty="0"/>
              <a:t>Symtom:</a:t>
            </a:r>
          </a:p>
          <a:p>
            <a:pPr lvl="1"/>
            <a:r>
              <a:rPr lang="sv-SE" dirty="0"/>
              <a:t>Illamående, kräkningar, anorexi, buksmärtor, kraftig törst, förvirring, trötthet</a:t>
            </a:r>
          </a:p>
        </p:txBody>
      </p:sp>
    </p:spTree>
    <p:extLst>
      <p:ext uri="{BB962C8B-B14F-4D97-AF65-F5344CB8AC3E}">
        <p14:creationId xmlns:p14="http://schemas.microsoft.com/office/powerpoint/2010/main" val="228425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96DA40-6373-A075-988D-A4B429CC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Allmänna råd vid värmeböljor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6BD7C9-51A1-028A-174D-E3E075B30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8300" algn="just" rtl="0"/>
            <a:r>
              <a:rPr lang="sv-S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Drick innan törstkänsel - gärna 1,5 liter per dag.</a:t>
            </a:r>
          </a:p>
          <a:p>
            <a:pPr marR="8300" algn="just" rtl="0"/>
            <a:r>
              <a:rPr lang="sv-S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Försök vistas i svalaste rummet.</a:t>
            </a:r>
          </a:p>
          <a:p>
            <a:pPr marR="8300" algn="just" rtl="0"/>
            <a:r>
              <a:rPr lang="sv-SE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Minska fysisk aktivitet.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15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AE2AF396-94A7-E1C8-220A-0E32DD528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4" t="-1520" r="8610" b="-5688"/>
          <a:stretch/>
        </p:blipFill>
        <p:spPr>
          <a:xfrm>
            <a:off x="590747" y="25935"/>
            <a:ext cx="11158935" cy="704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latshållare för innehåll 4" descr="En bild som visar himmel, solljus, utomhus, Linsöverstrålning&#10;&#10;Automatiskt genererad beskrivning">
            <a:extLst>
              <a:ext uri="{FF2B5EF4-FFF2-40B4-BE49-F238E27FC236}">
                <a16:creationId xmlns:a16="http://schemas.microsoft.com/office/drawing/2014/main" id="{F3003E73-266B-B328-34F7-702FDDED7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9999" b="1"/>
          <a:stretch/>
        </p:blipFill>
        <p:spPr>
          <a:xfrm>
            <a:off x="5772605" y="167951"/>
            <a:ext cx="6226259" cy="468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C4D76C2-FC6B-3129-DE82-CA15DB316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47" y="167951"/>
            <a:ext cx="4482728" cy="499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47EAC1D-3E6E-0890-D60E-5D4E04415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475" y="2663890"/>
            <a:ext cx="3810000" cy="245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6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CF75B4-0021-58C7-CDFC-D474A9F1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Läkemedel som behöver pausas vid risk för intorkning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5B12BE-BB1C-3150-5E05-7BCB6F6DEAA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8300" indent="0" algn="just" rtl="0">
              <a:buNone/>
            </a:pPr>
            <a:r>
              <a:rPr lang="sv-SE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Diabetesläkemedel </a:t>
            </a:r>
          </a:p>
          <a:p>
            <a:pPr marR="8300" rtl="0"/>
            <a:r>
              <a:rPr lang="la-Lat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Metformin samt kombinationer </a:t>
            </a:r>
            <a:endParaRPr lang="sv-SE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00" rtl="0"/>
            <a:r>
              <a:rPr lang="la-Lat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Insulinfrisättare 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t.</a:t>
            </a:r>
            <a:r>
              <a:rPr lang="la-Lat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 glimepirid , repaglinid (Novonorm) </a:t>
            </a:r>
            <a:endParaRPr lang="sv-SE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300" rtl="0"/>
            <a:r>
              <a:rPr lang="la-Lat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SGLT2-hämmare 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t.</a:t>
            </a:r>
            <a:r>
              <a:rPr lang="la-Latn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 empagliflozin (Jardiance), dapagliflozin (Forxiga) samt kombinatione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 (</a:t>
            </a:r>
            <a:r>
              <a:rPr lang="sv-SE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Synjardy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la-Latn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v-SE" dirty="0"/>
          </a:p>
          <a:p>
            <a:r>
              <a:rPr lang="sv-SE" dirty="0"/>
              <a:t>Följ upp med p-glukos</a:t>
            </a:r>
          </a:p>
        </p:txBody>
      </p:sp>
    </p:spTree>
    <p:extLst>
      <p:ext uri="{BB962C8B-B14F-4D97-AF65-F5344CB8AC3E}">
        <p14:creationId xmlns:p14="http://schemas.microsoft.com/office/powerpoint/2010/main" val="266606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737149-568E-2C80-2BCE-96D68705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Läkemedel som behöver pausas vid risk för intorkning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01E6E-BAF2-0840-0242-969EFAA9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4672461"/>
          </a:xfrm>
          <a:gradFill>
            <a:gsLst>
              <a:gs pos="0">
                <a:schemeClr val="accent6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Läkemedel för hjärta och kretslopp</a:t>
            </a:r>
          </a:p>
          <a:p>
            <a:r>
              <a:rPr lang="sv-SE" dirty="0" err="1"/>
              <a:t>Digoxin</a:t>
            </a:r>
            <a:endParaRPr lang="sv-SE" dirty="0"/>
          </a:p>
          <a:p>
            <a:r>
              <a:rPr lang="sv-SE" dirty="0" err="1"/>
              <a:t>Diuretika</a:t>
            </a:r>
            <a:endParaRPr lang="sv-SE" dirty="0"/>
          </a:p>
          <a:p>
            <a:pPr lvl="1"/>
            <a:r>
              <a:rPr lang="sv-SE" dirty="0" err="1"/>
              <a:t>Furosemid</a:t>
            </a:r>
            <a:r>
              <a:rPr lang="sv-SE" dirty="0"/>
              <a:t>, </a:t>
            </a:r>
            <a:r>
              <a:rPr lang="sv-SE" dirty="0" err="1"/>
              <a:t>hydroklortiazid</a:t>
            </a:r>
            <a:r>
              <a:rPr lang="sv-SE" dirty="0"/>
              <a:t>, </a:t>
            </a:r>
            <a:r>
              <a:rPr lang="sv-SE" dirty="0" err="1"/>
              <a:t>Salures</a:t>
            </a:r>
            <a:endParaRPr lang="sv-SE" dirty="0"/>
          </a:p>
          <a:p>
            <a:r>
              <a:rPr lang="sv-SE" dirty="0"/>
              <a:t>Aldosteronantagonister</a:t>
            </a:r>
          </a:p>
          <a:p>
            <a:pPr lvl="1"/>
            <a:r>
              <a:rPr lang="sv-SE" dirty="0" err="1"/>
              <a:t>Spironolakton</a:t>
            </a:r>
            <a:r>
              <a:rPr lang="sv-SE" dirty="0"/>
              <a:t>, </a:t>
            </a:r>
            <a:r>
              <a:rPr lang="sv-SE" dirty="0" err="1"/>
              <a:t>eplerenon</a:t>
            </a:r>
            <a:r>
              <a:rPr lang="sv-SE" dirty="0"/>
              <a:t> (</a:t>
            </a:r>
            <a:r>
              <a:rPr lang="sv-SE" dirty="0" err="1"/>
              <a:t>Inspra</a:t>
            </a:r>
            <a:r>
              <a:rPr lang="sv-SE" dirty="0"/>
              <a:t>)</a:t>
            </a:r>
          </a:p>
          <a:p>
            <a:r>
              <a:rPr lang="sv-SE" dirty="0"/>
              <a:t>ACE-hämmare</a:t>
            </a:r>
          </a:p>
          <a:p>
            <a:pPr lvl="1"/>
            <a:r>
              <a:rPr lang="sv-SE" dirty="0" err="1"/>
              <a:t>Enalapril</a:t>
            </a:r>
            <a:r>
              <a:rPr lang="sv-SE" dirty="0"/>
              <a:t>, </a:t>
            </a:r>
            <a:r>
              <a:rPr lang="sv-SE" dirty="0" err="1"/>
              <a:t>ramipril</a:t>
            </a:r>
            <a:r>
              <a:rPr lang="sv-SE" dirty="0"/>
              <a:t>, + kombinationer med vätskedrivande</a:t>
            </a:r>
          </a:p>
          <a:p>
            <a:r>
              <a:rPr lang="sv-SE" dirty="0"/>
              <a:t>ARB (</a:t>
            </a:r>
            <a:r>
              <a:rPr lang="sv-SE" dirty="0" err="1"/>
              <a:t>angiotensinreceptorblockerare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Kandesartan</a:t>
            </a:r>
            <a:r>
              <a:rPr lang="sv-SE" dirty="0"/>
              <a:t>, </a:t>
            </a:r>
            <a:r>
              <a:rPr lang="sv-SE" dirty="0" err="1"/>
              <a:t>losartan</a:t>
            </a:r>
            <a:r>
              <a:rPr lang="sv-SE" dirty="0"/>
              <a:t> + kombinationer med vätskedrivande</a:t>
            </a:r>
          </a:p>
        </p:txBody>
      </p:sp>
    </p:spTree>
    <p:extLst>
      <p:ext uri="{BB962C8B-B14F-4D97-AF65-F5344CB8AC3E}">
        <p14:creationId xmlns:p14="http://schemas.microsoft.com/office/powerpoint/2010/main" val="61545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C2ADB-4DAA-291C-CD4D-B10CA805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Läkemedel som behöver pausas vid risk för intorkning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C46C4A-D505-279D-30AE-B02768A4DB16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3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b="1" dirty="0"/>
              <a:t>Smärtstillande, antiinflammatoriska läkemedel</a:t>
            </a:r>
          </a:p>
          <a:p>
            <a:r>
              <a:rPr lang="sv-SE" dirty="0"/>
              <a:t>COX-hämmare (NSAID)</a:t>
            </a:r>
          </a:p>
          <a:p>
            <a:pPr lvl="1"/>
            <a:r>
              <a:rPr lang="sv-SE" dirty="0" err="1"/>
              <a:t>Naproxen</a:t>
            </a:r>
            <a:r>
              <a:rPr lang="sv-SE" dirty="0"/>
              <a:t>, ibuprofen, </a:t>
            </a:r>
            <a:r>
              <a:rPr lang="sv-SE" dirty="0" err="1"/>
              <a:t>diklofenac</a:t>
            </a:r>
            <a:r>
              <a:rPr lang="sv-SE" dirty="0"/>
              <a:t>, </a:t>
            </a:r>
            <a:r>
              <a:rPr lang="sv-SE" dirty="0" err="1"/>
              <a:t>celecoxib</a:t>
            </a:r>
            <a:endParaRPr lang="sv-SE" dirty="0"/>
          </a:p>
          <a:p>
            <a:r>
              <a:rPr lang="sv-SE" dirty="0"/>
              <a:t>Giktmedel </a:t>
            </a:r>
            <a:r>
              <a:rPr lang="sv-SE" dirty="0" err="1"/>
              <a:t>kolkicin</a:t>
            </a:r>
            <a:endParaRPr lang="sv-SE" dirty="0"/>
          </a:p>
          <a:p>
            <a:pPr lvl="1"/>
            <a:r>
              <a:rPr lang="sv-SE" dirty="0" err="1"/>
              <a:t>Colrefuz</a:t>
            </a:r>
            <a:r>
              <a:rPr lang="sv-SE" dirty="0"/>
              <a:t>, </a:t>
            </a:r>
            <a:r>
              <a:rPr lang="sv-SE" dirty="0" err="1"/>
              <a:t>kolkicin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5933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D26545-098C-E2A7-DA33-3C80359C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Läkemedel som behöver pausas vid risk för intorkning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3E195C-3924-122F-A4D5-2806C1352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3935342"/>
          </a:xfr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b="1" dirty="0"/>
              <a:t>Psykofarmaka</a:t>
            </a:r>
          </a:p>
          <a:p>
            <a:r>
              <a:rPr lang="sv-SE" dirty="0" err="1"/>
              <a:t>Lithium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Först efter kontakt med psykiatrin!</a:t>
            </a:r>
          </a:p>
          <a:p>
            <a:r>
              <a:rPr lang="sv-SE" dirty="0"/>
              <a:t>SSRI</a:t>
            </a:r>
          </a:p>
          <a:p>
            <a:pPr lvl="1"/>
            <a:r>
              <a:rPr lang="sv-SE" dirty="0"/>
              <a:t>Hos personer 65 år och äldre, rådgör gärna med läkare först</a:t>
            </a:r>
          </a:p>
        </p:txBody>
      </p:sp>
    </p:spTree>
    <p:extLst>
      <p:ext uri="{BB962C8B-B14F-4D97-AF65-F5344CB8AC3E}">
        <p14:creationId xmlns:p14="http://schemas.microsoft.com/office/powerpoint/2010/main" val="182785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18B8BE-EB0F-457E-AE6B-40B6D26C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Annan riskfylld läkemedelsbehandling (till äldre)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B1054C-2559-851B-58C2-E08E9E31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4831081"/>
          </a:xfrm>
        </p:spPr>
        <p:txBody>
          <a:bodyPr/>
          <a:lstStyle/>
          <a:p>
            <a:r>
              <a:rPr lang="sv-SE" dirty="0"/>
              <a:t>Läkemedel som bör undvikas</a:t>
            </a:r>
          </a:p>
          <a:p>
            <a:pPr lvl="1"/>
            <a:r>
              <a:rPr lang="sv-SE" dirty="0" err="1"/>
              <a:t>Antikolinerga</a:t>
            </a:r>
            <a:r>
              <a:rPr lang="sv-SE" dirty="0"/>
              <a:t> läkemedel</a:t>
            </a:r>
          </a:p>
          <a:p>
            <a:pPr lvl="1"/>
            <a:r>
              <a:rPr lang="sv-SE" dirty="0"/>
              <a:t>Långverkande </a:t>
            </a:r>
            <a:r>
              <a:rPr lang="sv-SE" dirty="0" err="1"/>
              <a:t>bensodiazepiner</a:t>
            </a:r>
            <a:endParaRPr lang="sv-SE" dirty="0"/>
          </a:p>
          <a:p>
            <a:pPr lvl="1"/>
            <a:r>
              <a:rPr lang="sv-SE" dirty="0" err="1"/>
              <a:t>Tramadol</a:t>
            </a:r>
            <a:endParaRPr lang="sv-SE" dirty="0"/>
          </a:p>
          <a:p>
            <a:pPr lvl="1"/>
            <a:r>
              <a:rPr lang="sv-SE" dirty="0"/>
              <a:t>Propavan</a:t>
            </a:r>
          </a:p>
          <a:p>
            <a:pPr lvl="1"/>
            <a:r>
              <a:rPr lang="sv-SE" dirty="0"/>
              <a:t>Citodon</a:t>
            </a:r>
          </a:p>
          <a:p>
            <a:r>
              <a:rPr lang="sv-SE" dirty="0" err="1"/>
              <a:t>Polyfarmaci</a:t>
            </a:r>
            <a:r>
              <a:rPr lang="sv-SE" dirty="0"/>
              <a:t> (definieras för det mesta som &gt;5 läkemedel)</a:t>
            </a:r>
          </a:p>
          <a:p>
            <a:r>
              <a:rPr lang="sv-SE" dirty="0"/>
              <a:t>NASID /COX-hämmare</a:t>
            </a:r>
          </a:p>
          <a:p>
            <a:r>
              <a:rPr lang="sv-SE" dirty="0"/>
              <a:t>Antiepileptika (utan regelbunden omprövning)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9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AE2AF396-94A7-E1C8-220A-0E32DD528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4" t="-1520" r="8610" b="-5688"/>
          <a:stretch/>
        </p:blipFill>
        <p:spPr>
          <a:xfrm>
            <a:off x="590747" y="25935"/>
            <a:ext cx="11158935" cy="704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latshållare för innehåll 4" descr="En bild som visar himmel, solljus, utomhus, Linsöverstrålning&#10;&#10;Automatiskt genererad beskrivning">
            <a:extLst>
              <a:ext uri="{FF2B5EF4-FFF2-40B4-BE49-F238E27FC236}">
                <a16:creationId xmlns:a16="http://schemas.microsoft.com/office/drawing/2014/main" id="{F3003E73-266B-B328-34F7-702FDDED7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9999" b="1"/>
          <a:stretch/>
        </p:blipFill>
        <p:spPr>
          <a:xfrm>
            <a:off x="5772605" y="167951"/>
            <a:ext cx="6226259" cy="468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C4D76C2-FC6B-3129-DE82-CA15DB316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47" y="167951"/>
            <a:ext cx="4482728" cy="499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47EAC1D-3E6E-0890-D60E-5D4E04415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475" y="2663890"/>
            <a:ext cx="3810000" cy="245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291D8-E4C5-F1F6-D98D-E137E620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Pascal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4254B8-14AB-BC44-F17E-D7C7C9B8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Enda sättet att förskriva recept på läkemedel som ska dosdispenseras</a:t>
            </a:r>
          </a:p>
          <a:p>
            <a:pPr marL="0" indent="0">
              <a:buNone/>
            </a:pPr>
            <a:r>
              <a:rPr lang="sv-SE" sz="2800" dirty="0">
                <a:latin typeface="+mj-lt"/>
              </a:rPr>
              <a:t>Rutin i RJH </a:t>
            </a:r>
          </a:p>
          <a:p>
            <a:r>
              <a:rPr lang="sv-SE" dirty="0"/>
              <a:t>Listan i pascal gäller i öppenvård</a:t>
            </a:r>
          </a:p>
          <a:p>
            <a:r>
              <a:rPr lang="sv-SE" dirty="0"/>
              <a:t>Listan i Cosmic gäller i slutenvård</a:t>
            </a:r>
          </a:p>
          <a:p>
            <a:r>
              <a:rPr lang="sv-SE" dirty="0"/>
              <a:t>Vid inskrivning och utskrivning ska Pascal och Cosmic stämma helt överens med varandra</a:t>
            </a:r>
          </a:p>
        </p:txBody>
      </p:sp>
    </p:spTree>
    <p:extLst>
      <p:ext uri="{BB962C8B-B14F-4D97-AF65-F5344CB8AC3E}">
        <p14:creationId xmlns:p14="http://schemas.microsoft.com/office/powerpoint/2010/main" val="5815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D9F1A-0E2D-4354-99C9-39E9723C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Tack för uppmärksamhet </a:t>
            </a:r>
            <a:r>
              <a:rPr lang="sv-SE" sz="4000" dirty="0">
                <a:sym typeface="Wingdings" panose="05000000000000000000" pitchFamily="2" charset="2"/>
              </a:rPr>
              <a:t>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6145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F9658D-3A12-FE92-F3C4-738D51B0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Värmeböljor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438A92-68B9-5F0D-F4EB-E508E1B7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u="sng" dirty="0"/>
              <a:t>&gt;</a:t>
            </a:r>
            <a:r>
              <a:rPr lang="sv-SE" dirty="0"/>
              <a:t>26 grader i 3 dagar eller längre medför ökad dödlighet, </a:t>
            </a:r>
            <a:r>
              <a:rPr lang="sv-SE" dirty="0" err="1"/>
              <a:t>ffa</a:t>
            </a:r>
            <a:r>
              <a:rPr lang="sv-SE" dirty="0"/>
              <a:t> hos äldre</a:t>
            </a:r>
          </a:p>
          <a:p>
            <a:r>
              <a:rPr lang="sv-SE" dirty="0"/>
              <a:t>Hjärtat behöver arbeta mer för att försörja ytliga blodkärl (så att överskottsvärmen kan friges genom svettning)		</a:t>
            </a:r>
          </a:p>
          <a:p>
            <a:r>
              <a:rPr lang="sv-SE" dirty="0"/>
              <a:t>Kroppstemperaturen tenderar att öka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47A360-51AC-C9CC-1716-92DEE56C6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095731"/>
              </p:ext>
            </p:extLst>
          </p:nvPr>
        </p:nvGraphicFramePr>
        <p:xfrm>
          <a:off x="2406375" y="2885813"/>
          <a:ext cx="10755951" cy="333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5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14BAD-A33B-B743-82FB-FE55AB8E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orsaker till intorkning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A48C09-EAC6-8763-8DB7-4DD55788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Feber</a:t>
            </a:r>
          </a:p>
          <a:p>
            <a:r>
              <a:rPr lang="sv-SE" dirty="0"/>
              <a:t>Diarré</a:t>
            </a:r>
          </a:p>
          <a:p>
            <a:r>
              <a:rPr lang="sv-SE" dirty="0"/>
              <a:t>Kräkningar</a:t>
            </a:r>
          </a:p>
          <a:p>
            <a:r>
              <a:rPr lang="sv-SE" dirty="0"/>
              <a:t>Svår sjukdom som medför svårighet att äta och dricka</a:t>
            </a:r>
          </a:p>
        </p:txBody>
      </p:sp>
    </p:spTree>
    <p:extLst>
      <p:ext uri="{BB962C8B-B14F-4D97-AF65-F5344CB8AC3E}">
        <p14:creationId xmlns:p14="http://schemas.microsoft.com/office/powerpoint/2010/main" val="7450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C20DA0-7A2C-CA5F-8B29-1BD17CCAFC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Torra slemhinnor</a:t>
            </a:r>
          </a:p>
          <a:p>
            <a:r>
              <a:rPr lang="sv-SE" dirty="0"/>
              <a:t>Förhöjd kroppstemperatur</a:t>
            </a:r>
          </a:p>
          <a:p>
            <a:r>
              <a:rPr lang="sv-SE" dirty="0"/>
              <a:t>Förstoppning</a:t>
            </a:r>
          </a:p>
          <a:p>
            <a:r>
              <a:rPr lang="sv-SE" dirty="0"/>
              <a:t>Koncentrerad urin</a:t>
            </a:r>
          </a:p>
          <a:p>
            <a:r>
              <a:rPr lang="sv-SE" dirty="0"/>
              <a:t>Illamående</a:t>
            </a:r>
          </a:p>
          <a:p>
            <a:r>
              <a:rPr lang="sv-SE" dirty="0"/>
              <a:t>Huvudvärk</a:t>
            </a:r>
          </a:p>
          <a:p>
            <a:r>
              <a:rPr lang="sv-SE" dirty="0"/>
              <a:t>Lågt blodtryck</a:t>
            </a:r>
          </a:p>
          <a:p>
            <a:r>
              <a:rPr lang="sv-SE" dirty="0"/>
              <a:t>Mental påverkan / konfusion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E4B6B9-DD9B-3EAC-59A3-EDB5654A04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sz="2800" dirty="0"/>
              <a:t>Njursvikt</a:t>
            </a:r>
          </a:p>
          <a:p>
            <a:endParaRPr lang="sv-SE" sz="2800" dirty="0"/>
          </a:p>
          <a:p>
            <a:r>
              <a:rPr lang="sv-SE" sz="2800" dirty="0"/>
              <a:t>Elektrolytrubbningar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51E7FE0-FD4F-3707-FF4B-A2EE2949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Kliniska tecken på intorkning</a:t>
            </a:r>
          </a:p>
        </p:txBody>
      </p:sp>
    </p:spTree>
    <p:extLst>
      <p:ext uri="{BB962C8B-B14F-4D97-AF65-F5344CB8AC3E}">
        <p14:creationId xmlns:p14="http://schemas.microsoft.com/office/powerpoint/2010/main" val="41948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1BBFB-5B13-422D-4EEA-47835F07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Intorkning + läkemedel            Njursvikt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924FB0-D1CF-4AD1-3D74-3B81B8E7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4486597"/>
          </a:xfrm>
        </p:spPr>
        <p:txBody>
          <a:bodyPr/>
          <a:lstStyle/>
          <a:p>
            <a:r>
              <a:rPr lang="sv-SE" dirty="0"/>
              <a:t>NSAID / COX-hämmare</a:t>
            </a:r>
          </a:p>
          <a:p>
            <a:pPr lvl="1"/>
            <a:r>
              <a:rPr lang="sv-SE" dirty="0" err="1"/>
              <a:t>Diklofenac</a:t>
            </a:r>
            <a:r>
              <a:rPr lang="sv-SE" dirty="0"/>
              <a:t>, </a:t>
            </a:r>
            <a:r>
              <a:rPr lang="sv-SE" dirty="0" err="1"/>
              <a:t>naproxen</a:t>
            </a:r>
            <a:r>
              <a:rPr lang="sv-SE" dirty="0"/>
              <a:t>, ibuprofen, </a:t>
            </a:r>
            <a:r>
              <a:rPr lang="sv-SE" dirty="0" err="1"/>
              <a:t>Arcoxia</a:t>
            </a:r>
            <a:r>
              <a:rPr lang="sv-SE" dirty="0"/>
              <a:t> m </a:t>
            </a:r>
            <a:r>
              <a:rPr lang="sv-SE" dirty="0" err="1"/>
              <a:t>fl</a:t>
            </a:r>
            <a:endParaRPr lang="sv-SE" dirty="0"/>
          </a:p>
          <a:p>
            <a:pPr lvl="1"/>
            <a:r>
              <a:rPr lang="sv-SE" dirty="0"/>
              <a:t>Ger </a:t>
            </a:r>
            <a:r>
              <a:rPr lang="sv-SE" b="1" dirty="0"/>
              <a:t>alltid</a:t>
            </a:r>
            <a:r>
              <a:rPr lang="sv-SE" dirty="0"/>
              <a:t> försämrad njurfunktion efter intag, bör undvikas hos äldre</a:t>
            </a:r>
          </a:p>
          <a:p>
            <a:r>
              <a:rPr lang="sv-SE" dirty="0" err="1"/>
              <a:t>Diuretika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Furosemid</a:t>
            </a:r>
            <a:r>
              <a:rPr lang="sv-SE" dirty="0"/>
              <a:t>, </a:t>
            </a:r>
            <a:r>
              <a:rPr lang="sv-SE" dirty="0" err="1"/>
              <a:t>Salures</a:t>
            </a:r>
            <a:r>
              <a:rPr lang="sv-SE" dirty="0"/>
              <a:t>, </a:t>
            </a:r>
            <a:r>
              <a:rPr lang="sv-SE" dirty="0" err="1"/>
              <a:t>hydroklortiazid</a:t>
            </a:r>
            <a:r>
              <a:rPr lang="sv-SE" dirty="0"/>
              <a:t>, </a:t>
            </a:r>
            <a:r>
              <a:rPr lang="sv-SE" dirty="0" err="1"/>
              <a:t>Esidrex</a:t>
            </a:r>
            <a:r>
              <a:rPr lang="sv-SE" dirty="0"/>
              <a:t> m </a:t>
            </a:r>
            <a:r>
              <a:rPr lang="sv-SE" dirty="0" err="1"/>
              <a:t>fl</a:t>
            </a:r>
            <a:endParaRPr lang="sv-SE" dirty="0"/>
          </a:p>
          <a:p>
            <a:pPr lvl="1"/>
            <a:r>
              <a:rPr lang="sv-SE" dirty="0"/>
              <a:t>Ökar risken för intorkning</a:t>
            </a:r>
          </a:p>
          <a:p>
            <a:r>
              <a:rPr lang="sv-SE" dirty="0"/>
              <a:t>ACE-hämmare och ARB (</a:t>
            </a:r>
            <a:r>
              <a:rPr lang="sv-SE" dirty="0" err="1"/>
              <a:t>angiotensinreceptorblockerare</a:t>
            </a:r>
            <a:r>
              <a:rPr lang="sv-SE" dirty="0"/>
              <a:t>, A2-antagonister)</a:t>
            </a:r>
          </a:p>
          <a:p>
            <a:pPr lvl="1"/>
            <a:r>
              <a:rPr lang="sv-SE" dirty="0" err="1"/>
              <a:t>Enalapril</a:t>
            </a:r>
            <a:r>
              <a:rPr lang="sv-SE" dirty="0"/>
              <a:t>, </a:t>
            </a:r>
            <a:r>
              <a:rPr lang="sv-SE" dirty="0" err="1"/>
              <a:t>ramipril</a:t>
            </a:r>
            <a:r>
              <a:rPr lang="sv-SE" dirty="0"/>
              <a:t>, </a:t>
            </a:r>
            <a:r>
              <a:rPr lang="sv-SE" dirty="0" err="1"/>
              <a:t>candesartan</a:t>
            </a:r>
            <a:r>
              <a:rPr lang="sv-SE" dirty="0"/>
              <a:t>, </a:t>
            </a:r>
            <a:r>
              <a:rPr lang="sv-SE" dirty="0" err="1"/>
              <a:t>Losartan</a:t>
            </a:r>
            <a:r>
              <a:rPr lang="sv-SE" dirty="0"/>
              <a:t> m </a:t>
            </a:r>
            <a:r>
              <a:rPr lang="sv-SE" dirty="0" err="1"/>
              <a:t>fl</a:t>
            </a:r>
            <a:endParaRPr lang="sv-SE" dirty="0"/>
          </a:p>
          <a:p>
            <a:pPr lvl="1"/>
            <a:r>
              <a:rPr lang="sv-SE" dirty="0"/>
              <a:t>Minskar njurarnas förmåga till vätskereglering – ökad känslighet för intorkning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506F4BD9-5F30-DC38-345C-8194893DE8FB}"/>
              </a:ext>
            </a:extLst>
          </p:cNvPr>
          <p:cNvSpPr/>
          <p:nvPr/>
        </p:nvSpPr>
        <p:spPr>
          <a:xfrm>
            <a:off x="5411756" y="801684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4B0E9B-29A9-342A-5B5D-2BFC6945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 vid njursvikt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72FA46-BA27-666A-72B6-DFA2BF2B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484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Ackumulering av läkemedel / läkemedelsmetaboliter som </a:t>
            </a:r>
            <a:r>
              <a:rPr lang="sv-SE" dirty="0" err="1"/>
              <a:t>ffa</a:t>
            </a:r>
            <a:r>
              <a:rPr lang="sv-SE" dirty="0"/>
              <a:t> elimineras via njurarna</a:t>
            </a:r>
          </a:p>
          <a:p>
            <a:r>
              <a:rPr lang="sv-SE" dirty="0"/>
              <a:t>Metformin 		</a:t>
            </a:r>
            <a:r>
              <a:rPr lang="sv-SE" dirty="0" err="1"/>
              <a:t>Laktacidos</a:t>
            </a:r>
            <a:endParaRPr lang="sv-SE" dirty="0"/>
          </a:p>
          <a:p>
            <a:pPr lvl="1"/>
            <a:r>
              <a:rPr lang="sv-SE" dirty="0"/>
              <a:t>Ökad risk vid samtidig lungsjukdom / hjärtsjukdom</a:t>
            </a:r>
          </a:p>
          <a:p>
            <a:pPr lvl="1"/>
            <a:r>
              <a:rPr lang="sv-SE" dirty="0"/>
              <a:t>Symtom: hyperventilation, somnolens, kräkningar, buksmärta</a:t>
            </a:r>
          </a:p>
          <a:p>
            <a:r>
              <a:rPr lang="sv-SE" dirty="0"/>
              <a:t>Insulinfrisättare (Glimepirid, repaglinid (</a:t>
            </a:r>
            <a:r>
              <a:rPr lang="sv-SE" dirty="0" err="1"/>
              <a:t>NovoNorm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Långvarig hypoglykemi</a:t>
            </a:r>
          </a:p>
          <a:p>
            <a:r>
              <a:rPr lang="sv-SE" dirty="0" err="1"/>
              <a:t>Kolkicin</a:t>
            </a:r>
            <a:r>
              <a:rPr lang="sv-SE" dirty="0"/>
              <a:t> (</a:t>
            </a:r>
            <a:r>
              <a:rPr lang="sv-SE" dirty="0" err="1"/>
              <a:t>Colrefuz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Smalt terapeutiskt fönster</a:t>
            </a:r>
          </a:p>
          <a:p>
            <a:pPr lvl="1"/>
            <a:r>
              <a:rPr lang="sv-SE" dirty="0"/>
              <a:t>Illamående, blödande </a:t>
            </a:r>
            <a:r>
              <a:rPr lang="sv-SE" dirty="0" err="1"/>
              <a:t>gastroenterit</a:t>
            </a:r>
            <a:r>
              <a:rPr lang="sv-SE" dirty="0"/>
              <a:t>, </a:t>
            </a:r>
            <a:r>
              <a:rPr lang="sv-SE" dirty="0" err="1"/>
              <a:t>hypotension</a:t>
            </a:r>
            <a:r>
              <a:rPr lang="sv-SE" dirty="0"/>
              <a:t>, akut njursvikt, </a:t>
            </a:r>
            <a:r>
              <a:rPr lang="sv-SE" dirty="0" err="1"/>
              <a:t>pancytopeni</a:t>
            </a:r>
            <a:r>
              <a:rPr lang="sv-SE" dirty="0"/>
              <a:t>, nedsatt medvetande</a:t>
            </a:r>
          </a:p>
          <a:p>
            <a:pPr marL="252000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6FA08360-B74E-C2FB-B72A-AD8BC7BA10D0}"/>
              </a:ext>
            </a:extLst>
          </p:cNvPr>
          <p:cNvSpPr/>
          <p:nvPr/>
        </p:nvSpPr>
        <p:spPr>
          <a:xfrm>
            <a:off x="2584580" y="2463282"/>
            <a:ext cx="978408" cy="33590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6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4D36D-5DA6-EEB9-4DC9-F19F9CD1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 vid njursvikt, fortsättning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B021A8-B350-1C07-71E0-7E334519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Digoxin</a:t>
            </a:r>
            <a:endParaRPr lang="sv-SE" dirty="0"/>
          </a:p>
          <a:p>
            <a:pPr lvl="1"/>
            <a:r>
              <a:rPr lang="sv-SE" dirty="0"/>
              <a:t>Intoxikationssymtom: illamående, buksmärta, muskelsvaghet, förvirring</a:t>
            </a:r>
          </a:p>
          <a:p>
            <a:r>
              <a:rPr lang="sv-SE" dirty="0" err="1"/>
              <a:t>Spironolakton</a:t>
            </a:r>
            <a:r>
              <a:rPr lang="sv-SE" dirty="0"/>
              <a:t> / </a:t>
            </a:r>
            <a:r>
              <a:rPr lang="sv-SE" dirty="0" err="1"/>
              <a:t>eplerenon</a:t>
            </a:r>
            <a:endParaRPr lang="sv-SE" dirty="0"/>
          </a:p>
          <a:p>
            <a:pPr lvl="1"/>
            <a:r>
              <a:rPr lang="sv-SE" dirty="0" err="1"/>
              <a:t>Accumulering</a:t>
            </a:r>
            <a:r>
              <a:rPr lang="sv-SE" dirty="0"/>
              <a:t> ger risk för </a:t>
            </a:r>
            <a:r>
              <a:rPr lang="sv-SE" dirty="0" err="1"/>
              <a:t>hyperkalemi</a:t>
            </a:r>
            <a:r>
              <a:rPr lang="sv-SE" dirty="0"/>
              <a:t> (muskulär svaghet, oro, förvirring, buksmärtor, diarré, arytmi)</a:t>
            </a:r>
          </a:p>
          <a:p>
            <a:pPr marL="252000" lvl="1" indent="0">
              <a:buNone/>
            </a:pPr>
            <a:endParaRPr lang="sv-SE" dirty="0"/>
          </a:p>
          <a:p>
            <a:r>
              <a:rPr lang="sv-SE" dirty="0"/>
              <a:t>Generellt ökade biverkningar av alla läkemedel som utsöndras via njurarna</a:t>
            </a:r>
          </a:p>
        </p:txBody>
      </p:sp>
    </p:spTree>
    <p:extLst>
      <p:ext uri="{BB962C8B-B14F-4D97-AF65-F5344CB8AC3E}">
        <p14:creationId xmlns:p14="http://schemas.microsoft.com/office/powerpoint/2010/main" val="209646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C20DA0-7A2C-CA5F-8B29-1BD17CCAFC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Torra slemhinnor</a:t>
            </a:r>
          </a:p>
          <a:p>
            <a:r>
              <a:rPr lang="sv-SE" dirty="0"/>
              <a:t>Förhöjd kroppstemperatur</a:t>
            </a:r>
          </a:p>
          <a:p>
            <a:r>
              <a:rPr lang="sv-SE" dirty="0"/>
              <a:t>Förstoppning</a:t>
            </a:r>
          </a:p>
          <a:p>
            <a:r>
              <a:rPr lang="sv-SE" dirty="0"/>
              <a:t>Koncentrerad urin</a:t>
            </a:r>
          </a:p>
          <a:p>
            <a:r>
              <a:rPr lang="sv-SE" dirty="0"/>
              <a:t>Illamående</a:t>
            </a:r>
          </a:p>
          <a:p>
            <a:r>
              <a:rPr lang="sv-SE" dirty="0"/>
              <a:t>Huvudvärk</a:t>
            </a:r>
          </a:p>
          <a:p>
            <a:r>
              <a:rPr lang="sv-SE" dirty="0"/>
              <a:t>Lågt blodtryck</a:t>
            </a:r>
          </a:p>
          <a:p>
            <a:r>
              <a:rPr lang="sv-SE" dirty="0"/>
              <a:t>Mental påverkan / konfusion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E4B6B9-DD9B-3EAC-59A3-EDB5654A04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sz="2800" dirty="0"/>
              <a:t>Njursvikt</a:t>
            </a:r>
          </a:p>
          <a:p>
            <a:endParaRPr lang="sv-SE" sz="2800" dirty="0"/>
          </a:p>
          <a:p>
            <a:r>
              <a:rPr lang="sv-SE" sz="2800" dirty="0"/>
              <a:t>Elektrolytrubbningar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51E7FE0-FD4F-3707-FF4B-A2EE2949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Kliniska tecken på intorkning</a:t>
            </a:r>
          </a:p>
        </p:txBody>
      </p:sp>
    </p:spTree>
    <p:extLst>
      <p:ext uri="{BB962C8B-B14F-4D97-AF65-F5344CB8AC3E}">
        <p14:creationId xmlns:p14="http://schemas.microsoft.com/office/powerpoint/2010/main" val="39241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Region Jämtland Härjedalen - grundmall 1">
  <a:themeElements>
    <a:clrScheme name="1 - Region Jämtland Härjedalen">
      <a:dk1>
        <a:srgbClr val="000000"/>
      </a:dk1>
      <a:lt1>
        <a:srgbClr val="FFFFFF"/>
      </a:lt1>
      <a:dk2>
        <a:srgbClr val="ACA39A"/>
      </a:dk2>
      <a:lt2>
        <a:srgbClr val="FFFFFF"/>
      </a:lt2>
      <a:accent1>
        <a:srgbClr val="97D700"/>
      </a:accent1>
      <a:accent2>
        <a:srgbClr val="D539B5"/>
      </a:accent2>
      <a:accent3>
        <a:srgbClr val="00AEC7"/>
      </a:accent3>
      <a:accent4>
        <a:srgbClr val="84329B"/>
      </a:accent4>
      <a:accent5>
        <a:srgbClr val="64A70B"/>
      </a:accent5>
      <a:accent6>
        <a:srgbClr val="ACA39A"/>
      </a:accent6>
      <a:hlink>
        <a:srgbClr val="000000"/>
      </a:hlink>
      <a:folHlink>
        <a:srgbClr val="796E65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B4FCD84-60C7-4CD4-828A-4B73F38676EC}" vid="{303D9469-CD6E-4BA8-986A-1BE8C95A53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403</TotalTime>
  <Words>684</Words>
  <Application>Microsoft Office PowerPoint</Application>
  <PresentationFormat>Bredbild</PresentationFormat>
  <Paragraphs>144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Verdana</vt:lpstr>
      <vt:lpstr>Wingdings</vt:lpstr>
      <vt:lpstr>Region Jämtland Härjedalen - grundmall 1</vt:lpstr>
      <vt:lpstr>Intorkning och läkemedel</vt:lpstr>
      <vt:lpstr>PowerPoint-presentation</vt:lpstr>
      <vt:lpstr>Värmeböljor</vt:lpstr>
      <vt:lpstr>Andra orsaker till intorkning</vt:lpstr>
      <vt:lpstr>Kliniska tecken på intorkning</vt:lpstr>
      <vt:lpstr>Intorkning + läkemedel            Njursvikt </vt:lpstr>
      <vt:lpstr>Risker vid njursvikt</vt:lpstr>
      <vt:lpstr>Risker vid njursvikt, fortsättning </vt:lpstr>
      <vt:lpstr>Kliniska tecken på intorkning</vt:lpstr>
      <vt:lpstr>Elektrolytrubbningar</vt:lpstr>
      <vt:lpstr>SGLT2-hämmare</vt:lpstr>
      <vt:lpstr>SGLT2-hämmare och normoglykem ketoacidos </vt:lpstr>
      <vt:lpstr>Allmänna råd vid värmeböljor</vt:lpstr>
      <vt:lpstr>PowerPoint-presentation</vt:lpstr>
      <vt:lpstr>Läkemedel som behöver pausas vid risk för intorkning</vt:lpstr>
      <vt:lpstr>Läkemedel som behöver pausas vid risk för intorkning</vt:lpstr>
      <vt:lpstr>Läkemedel som behöver pausas vid risk för intorkning</vt:lpstr>
      <vt:lpstr>Läkemedel som behöver pausas vid risk för intorkning</vt:lpstr>
      <vt:lpstr>Annan riskfylld läkemedelsbehandling (till äldre)</vt:lpstr>
      <vt:lpstr>Pascal</vt:lpstr>
      <vt:lpstr>Tack för uppmärksamhet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Intorkning och läkemedel</dc:title>
  <dc:creator>Kristina Seling</dc:creator>
  <cp:lastModifiedBy>Kristina Seling</cp:lastModifiedBy>
  <cp:revision>6</cp:revision>
  <dcterms:created xsi:type="dcterms:W3CDTF">2023-05-22T15:22:01Z</dcterms:created>
  <dcterms:modified xsi:type="dcterms:W3CDTF">2023-05-24T10:25:46Z</dcterms:modified>
</cp:coreProperties>
</file>