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79" r:id="rId5"/>
    <p:sldId id="277" r:id="rId6"/>
    <p:sldId id="285" r:id="rId7"/>
    <p:sldId id="278" r:id="rId8"/>
    <p:sldId id="318" r:id="rId9"/>
    <p:sldId id="284" r:id="rId10"/>
    <p:sldId id="283" r:id="rId11"/>
    <p:sldId id="287" r:id="rId12"/>
    <p:sldId id="292" r:id="rId13"/>
    <p:sldId id="288" r:id="rId14"/>
    <p:sldId id="289" r:id="rId15"/>
    <p:sldId id="293" r:id="rId16"/>
    <p:sldId id="290" r:id="rId17"/>
    <p:sldId id="291" r:id="rId18"/>
    <p:sldId id="294" r:id="rId19"/>
    <p:sldId id="315" r:id="rId20"/>
    <p:sldId id="272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69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EAC78-40D1-42DD-8500-5DBCFAD19CE6}" type="datetimeFigureOut">
              <a:rPr lang="sv-SE" smtClean="0"/>
              <a:t>2020-03-24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21BB-02BC-4DBC-9892-3DCC44D1CD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23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b="1" u="sng" dirty="0"/>
              <a:t>Talarmanus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800" dirty="0"/>
              <a:t>Hälsa besökarna välkomna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80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100" dirty="0"/>
              <a:t>Presentera</a:t>
            </a:r>
            <a:r>
              <a:rPr lang="sv-SE" sz="1100" baseline="0" dirty="0"/>
              <a:t> dig  </a:t>
            </a:r>
            <a:endParaRPr lang="sv-SE" sz="1100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E2E68-A8F4-401B-9D1A-0B45ACCD4810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9168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Mötesfrekvens för prioriteringsgruppen?</a:t>
            </a:r>
          </a:p>
          <a:p>
            <a:r>
              <a:rPr lang="sv-SE" dirty="0"/>
              <a:t>Vart skickas frågor om skyddsutrustning?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0F21BB-02BC-4DBC-9892-3DCC44D1CD20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4833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2020-03-24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2020-03-24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ande sida-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EE42B0-40C2-4A08-B5D7-E8945B1CD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357191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2F2F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263F0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 dirty="0"/>
          </a:p>
        </p:txBody>
      </p:sp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5F48E044-19D2-4746-A4C6-A0FFD4A781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60000" y="991517"/>
            <a:ext cx="9673200" cy="3668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>
              <a:defRPr sz="1800"/>
            </a:lvl1pPr>
          </a:lstStyle>
          <a:p>
            <a:r>
              <a:rPr lang="sv-SE"/>
              <a:t>Skriv in </a:t>
            </a:r>
            <a:r>
              <a:rPr lang="sv-SE" err="1"/>
              <a:t>ev</a:t>
            </a:r>
            <a:r>
              <a:rPr lang="sv-SE"/>
              <a:t> hänvisningar för mer information </a:t>
            </a:r>
            <a:br>
              <a:rPr lang="sv-SE"/>
            </a:br>
            <a:r>
              <a:rPr lang="sv-SE"/>
              <a:t>eller tacka för uppmärksamheten av ditt föredrag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4011B16-6046-4ADB-80C0-47BA9E7C7606}"/>
              </a:ext>
            </a:extLst>
          </p:cNvPr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9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as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Folkhälsomyndighetens logotyp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570" y="5949793"/>
            <a:ext cx="1916070" cy="64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85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9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2020-03-24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  <p:sldLayoutId id="2147483678" r:id="rId6"/>
    <p:sldLayoutId id="214748367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fblcorona@regionjh.s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1500809"/>
            <a:ext cx="12192000" cy="3882831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22745" y="1807778"/>
            <a:ext cx="5726522" cy="4757997"/>
          </a:xfrm>
          <a:prstGeom prst="rect">
            <a:avLst/>
          </a:prstGeom>
        </p:spPr>
      </p:pic>
      <p:sp>
        <p:nvSpPr>
          <p:cNvPr id="8" name="Rubrik 1"/>
          <p:cNvSpPr txBox="1">
            <a:spLocks/>
          </p:cNvSpPr>
          <p:nvPr/>
        </p:nvSpPr>
        <p:spPr>
          <a:xfrm>
            <a:off x="406800" y="5548950"/>
            <a:ext cx="5823312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10000"/>
              </a:lnSpc>
            </a:pPr>
            <a:endParaRPr lang="sv-SE" sz="2200" dirty="0"/>
          </a:p>
        </p:txBody>
      </p:sp>
      <p:pic>
        <p:nvPicPr>
          <p:cNvPr id="18" name="Bildobjekt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7606" y="139740"/>
            <a:ext cx="3829050" cy="146685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5FB0D34E-A546-4D1D-8C13-BC6BF08C5E40}"/>
              </a:ext>
            </a:extLst>
          </p:cNvPr>
          <p:cNvSpPr txBox="1"/>
          <p:nvPr/>
        </p:nvSpPr>
        <p:spPr>
          <a:xfrm>
            <a:off x="406800" y="5674407"/>
            <a:ext cx="595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+mj-lt"/>
              </a:rPr>
              <a:t>Information om Coronavirus, covid-19</a:t>
            </a:r>
            <a:br>
              <a:rPr lang="sv-SE" sz="2000" dirty="0">
                <a:latin typeface="+mj-lt"/>
              </a:rPr>
            </a:br>
            <a:r>
              <a:rPr lang="sv-SE" sz="1600" dirty="0">
                <a:latin typeface="+mj-lt"/>
              </a:rPr>
              <a:t>18 mars 2020</a:t>
            </a:r>
          </a:p>
        </p:txBody>
      </p:sp>
    </p:spTree>
    <p:extLst>
      <p:ext uri="{BB962C8B-B14F-4D97-AF65-F5344CB8AC3E}">
        <p14:creationId xmlns:p14="http://schemas.microsoft.com/office/powerpoint/2010/main" val="789931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F390A865-AB59-4E3A-92AE-6EB594298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561975"/>
            <a:ext cx="11092070" cy="514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94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05CFC4-0ACA-4FEA-8D88-A6C6C5675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296" y="329883"/>
            <a:ext cx="10777495" cy="960295"/>
          </a:xfrm>
        </p:spPr>
        <p:txBody>
          <a:bodyPr/>
          <a:lstStyle/>
          <a:p>
            <a:r>
              <a:rPr lang="sv-SE" dirty="0"/>
              <a:t>Hur tar vi hand om dem som behöver inneliggande vård?</a:t>
            </a:r>
          </a:p>
        </p:txBody>
      </p:sp>
      <p:pic>
        <p:nvPicPr>
          <p:cNvPr id="4" name="Bildobjekt 4">
            <a:extLst>
              <a:ext uri="{FF2B5EF4-FFF2-40B4-BE49-F238E27FC236}">
                <a16:creationId xmlns:a16="http://schemas.microsoft.com/office/drawing/2014/main" id="{435222E3-1BE9-44D2-B8CE-EDE84D548C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8795" y="1572879"/>
            <a:ext cx="7423466" cy="3547326"/>
          </a:xfrm>
        </p:spPr>
      </p:pic>
    </p:spTree>
    <p:extLst>
      <p:ext uri="{BB962C8B-B14F-4D97-AF65-F5344CB8AC3E}">
        <p14:creationId xmlns:p14="http://schemas.microsoft.com/office/powerpoint/2010/main" val="1729152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75A5C-F774-4ED9-8184-E6CE255EC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924" y="431572"/>
            <a:ext cx="11127264" cy="1210131"/>
          </a:xfrm>
        </p:spPr>
        <p:txBody>
          <a:bodyPr/>
          <a:lstStyle/>
          <a:p>
            <a:r>
              <a:rPr lang="sv-SE" dirty="0"/>
              <a:t>Förutsättning för vård på Infektions- eller Lungavdelningen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C335A4-44C4-4161-8127-EA7B80F2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9325030" cy="4251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/>
              <a:t>Att vård kan bedrivas patientsäkert på respektive avdelningen utifrån patientens tillstånd/grundsjukdom och att övervakning med telemetri via mobil monitor samt andningsstöd via högflödesgrimma (eller CPAP) är tillräckligt hög vårdnivå.</a:t>
            </a:r>
          </a:p>
          <a:p>
            <a:pPr marL="0" indent="0">
              <a:buNone/>
            </a:pPr>
            <a:br>
              <a:rPr lang="sv-SE" dirty="0"/>
            </a:br>
            <a:r>
              <a:rPr lang="sv-SE" dirty="0"/>
              <a:t>Övriga fall vårdas isolerat på Intensivvårdsavdelningen eller hemavdelning enligt respektive enhets rutin för covid-19. </a:t>
            </a:r>
            <a:endParaRPr lang="sv-SE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5825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771349-4DDF-4D95-BF3B-0BC15C85D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AKM och IVA platser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06AB96-B26B-4E64-85B9-3383CEF29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Akuten fortsatt Tält  till ren eller oren yta</a:t>
            </a:r>
          </a:p>
          <a:p>
            <a:r>
              <a:rPr lang="sv-SE" dirty="0"/>
              <a:t>Moduler utanför Akuten</a:t>
            </a:r>
          </a:p>
          <a:p>
            <a:r>
              <a:rPr lang="sv-SE" dirty="0"/>
              <a:t>Oren sida inne på Akuten</a:t>
            </a:r>
          </a:p>
          <a:p>
            <a:r>
              <a:rPr lang="sv-SE" dirty="0"/>
              <a:t>Skapar 2 </a:t>
            </a:r>
            <a:r>
              <a:rPr lang="sv-SE" dirty="0" err="1"/>
              <a:t>Akutrum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IVA 8+2 platser </a:t>
            </a:r>
            <a:r>
              <a:rPr lang="sv-SE" dirty="0" err="1"/>
              <a:t>Covid</a:t>
            </a:r>
            <a:endParaRPr lang="sv-SE" dirty="0"/>
          </a:p>
          <a:p>
            <a:r>
              <a:rPr lang="sv-SE" dirty="0"/>
              <a:t>OBS 8-12  platser </a:t>
            </a:r>
            <a:r>
              <a:rPr lang="sv-SE" dirty="0" err="1"/>
              <a:t>Covid</a:t>
            </a:r>
            <a:endParaRPr lang="sv-SE" dirty="0"/>
          </a:p>
          <a:p>
            <a:r>
              <a:rPr lang="sv-SE" dirty="0"/>
              <a:t>UVA 8-10 vanliga IVA platser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68705E-C03E-4567-B194-F15FDD9ED3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Hur är det tänkt</a:t>
            </a:r>
          </a:p>
        </p:txBody>
      </p:sp>
    </p:spTree>
    <p:extLst>
      <p:ext uri="{BB962C8B-B14F-4D97-AF65-F5344CB8AC3E}">
        <p14:creationId xmlns:p14="http://schemas.microsoft.com/office/powerpoint/2010/main" val="2280337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88D594-99B6-43A1-9786-0627AC532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535" y="486536"/>
            <a:ext cx="10465200" cy="648000"/>
          </a:xfrm>
        </p:spPr>
        <p:txBody>
          <a:bodyPr/>
          <a:lstStyle/>
          <a:p>
            <a:r>
              <a:rPr lang="sv-SE" dirty="0"/>
              <a:t>Provtagningstält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DEFCD2-B36E-4AA4-BFC5-871038F72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35" y="1368000"/>
            <a:ext cx="7502690" cy="489661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b="1" dirty="0"/>
              <a:t>Sjukhuset</a:t>
            </a:r>
            <a:br>
              <a:rPr lang="sv-SE" b="1" dirty="0"/>
            </a:br>
            <a:r>
              <a:rPr lang="sv-SE" dirty="0">
                <a:cs typeface="Arial"/>
              </a:rPr>
              <a:t>- Provtagning för vanliga analyser (ex </a:t>
            </a:r>
            <a:r>
              <a:rPr lang="sv-SE" dirty="0" err="1">
                <a:cs typeface="Arial"/>
              </a:rPr>
              <a:t>Waran</a:t>
            </a:r>
            <a:r>
              <a:rPr lang="sv-SE" dirty="0">
                <a:cs typeface="Arial"/>
              </a:rPr>
              <a:t>) - pat. med förkylning: </a:t>
            </a:r>
            <a:r>
              <a:rPr lang="sv-SE" dirty="0">
                <a:solidFill>
                  <a:schemeClr val="accent1">
                    <a:lumMod val="75000"/>
                  </a:schemeClr>
                </a:solidFill>
                <a:cs typeface="Arial"/>
              </a:rPr>
              <a:t>tält utanför Hörsalen</a:t>
            </a:r>
            <a:br>
              <a:rPr lang="sv-SE" dirty="0">
                <a:solidFill>
                  <a:schemeClr val="accent1">
                    <a:lumMod val="75000"/>
                  </a:schemeClr>
                </a:solidFill>
                <a:cs typeface="Arial"/>
              </a:rPr>
            </a:br>
            <a:r>
              <a:rPr lang="sv-SE" dirty="0">
                <a:cs typeface="Arial"/>
              </a:rPr>
              <a:t>- Provtagning för Covid-19: </a:t>
            </a:r>
            <a:r>
              <a:rPr lang="sv-SE" dirty="0">
                <a:solidFill>
                  <a:srgbClr val="FF0000"/>
                </a:solidFill>
                <a:cs typeface="Arial"/>
              </a:rPr>
              <a:t>tält utanför Infektionsmottagningen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Primärvården</a:t>
            </a:r>
            <a:br>
              <a:rPr lang="sv-SE" b="1" dirty="0"/>
            </a:br>
            <a:r>
              <a:rPr lang="sv-SE" dirty="0">
                <a:cs typeface="Arial"/>
              </a:rPr>
              <a:t>Två spår; ren samt smutsig mottagning (ex Odensala)</a:t>
            </a:r>
            <a:br>
              <a:rPr lang="sv-SE" dirty="0">
                <a:cs typeface="Arial"/>
              </a:rPr>
            </a:br>
            <a:r>
              <a:rPr lang="sv-SE" dirty="0">
                <a:cs typeface="Arial"/>
              </a:rPr>
              <a:t>Tält: Åre, Funäsdalen, Vemdalen, Strömsund samt Krokom</a:t>
            </a:r>
            <a:br>
              <a:rPr lang="sv-SE" dirty="0">
                <a:cs typeface="Arial"/>
              </a:rPr>
            </a:br>
            <a:r>
              <a:rPr lang="sv-SE" dirty="0">
                <a:cs typeface="Arial"/>
              </a:rPr>
              <a:t>Primärvården kommer i samarbete med kommunen sköta provtagning för Covid-19 ute i regionen enligt riktlinjerna</a:t>
            </a:r>
          </a:p>
        </p:txBody>
      </p:sp>
    </p:spTree>
    <p:extLst>
      <p:ext uri="{BB962C8B-B14F-4D97-AF65-F5344CB8AC3E}">
        <p14:creationId xmlns:p14="http://schemas.microsoft.com/office/powerpoint/2010/main" val="9665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7F1847-AEFF-4587-91E6-92D0C7EE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ska vi arbeta på enheterna?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C3995E-AE08-436A-B02D-6A0CC5A69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9" y="1569719"/>
            <a:ext cx="4758588" cy="42516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sv-SE" dirty="0">
                <a:cs typeface="Arial"/>
              </a:rPr>
              <a:t>Riktlinje HSAI</a:t>
            </a:r>
          </a:p>
          <a:p>
            <a:pPr marL="251460" indent="-251460"/>
            <a:r>
              <a:rPr lang="sv-SE" dirty="0">
                <a:cs typeface="Arial"/>
              </a:rPr>
              <a:t>Pandemiplan</a:t>
            </a:r>
          </a:p>
          <a:p>
            <a:pPr marL="251460" indent="-251460"/>
            <a:r>
              <a:rPr lang="sv-SE" dirty="0">
                <a:cs typeface="Arial"/>
              </a:rPr>
              <a:t>Varje specialitet - ta reda på vad som sägs avseende er patientgrupp och Covid-19!</a:t>
            </a:r>
          </a:p>
        </p:txBody>
      </p:sp>
    </p:spTree>
    <p:extLst>
      <p:ext uri="{BB962C8B-B14F-4D97-AF65-F5344CB8AC3E}">
        <p14:creationId xmlns:p14="http://schemas.microsoft.com/office/powerpoint/2010/main" val="821429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220CFCC-568C-4356-B74E-0CCC9FF0F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dirty="0"/>
              <a:t>Inventering och fördelning av skyddsutrustning</a:t>
            </a:r>
            <a:endParaRPr lang="en-US" dirty="0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18D7F60-4F60-442F-B906-6E875F340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4000" y="1838903"/>
            <a:ext cx="6665209" cy="4485551"/>
          </a:xfrm>
        </p:spPr>
        <p:txBody>
          <a:bodyPr>
            <a:normAutofit lnSpcReduction="10000"/>
          </a:bodyPr>
          <a:lstStyle/>
          <a:p>
            <a:r>
              <a:rPr lang="sv-SE" dirty="0"/>
              <a:t>Inventering av skyddsutrustning ger underlag för:</a:t>
            </a:r>
          </a:p>
          <a:p>
            <a:pPr lvl="1"/>
            <a:r>
              <a:rPr lang="sv-SE" dirty="0"/>
              <a:t>Prioritering och fördelning</a:t>
            </a:r>
          </a:p>
          <a:p>
            <a:pPr lvl="1"/>
            <a:r>
              <a:rPr lang="sv-SE" dirty="0"/>
              <a:t>Beslut </a:t>
            </a:r>
          </a:p>
          <a:p>
            <a:pPr lvl="1"/>
            <a:r>
              <a:rPr lang="sv-SE" dirty="0"/>
              <a:t>Ansökan om utrustning från nationellt håll</a:t>
            </a:r>
            <a:br>
              <a:rPr lang="sv-SE" dirty="0"/>
            </a:br>
            <a:endParaRPr lang="sv-SE" dirty="0"/>
          </a:p>
          <a:p>
            <a:r>
              <a:rPr lang="sv-SE" dirty="0"/>
              <a:t>Prioriteringsgrupp:</a:t>
            </a:r>
          </a:p>
          <a:p>
            <a:pPr lvl="1"/>
            <a:r>
              <a:rPr lang="sv-SE" dirty="0"/>
              <a:t>Krisberedskap, Inköp och upphandling, Centralförrådet, Vårdhygien, Patientsäkerhet, Chefsläkare, HS-direktör/områdeschef och MAS från samtliga kommuner.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Utrustning tilldelas när behov uppstår.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7227615-244E-483F-AAF7-F1F81DA0179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64000" y="1332000"/>
            <a:ext cx="10465200" cy="3657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Joakim Rödin, T</a:t>
            </a:r>
            <a:r>
              <a:rPr lang="sv-SE" dirty="0"/>
              <a:t>.f. Områdeschef Regionservice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90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3E96AB-4A02-41BB-BB62-1E451130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1548882"/>
            <a:ext cx="9673200" cy="3111252"/>
          </a:xfrm>
        </p:spPr>
        <p:txBody>
          <a:bodyPr/>
          <a:lstStyle/>
          <a:p>
            <a:r>
              <a:rPr lang="sv-SE" dirty="0">
                <a:hlinkClick r:id="rId2"/>
              </a:rPr>
              <a:t>fblcorona@regionjh.se</a:t>
            </a:r>
            <a:br>
              <a:rPr lang="sv-SE" dirty="0"/>
            </a:br>
            <a:br>
              <a:rPr lang="sv-SE" dirty="0"/>
            </a:br>
            <a:r>
              <a:rPr lang="sv-SE" dirty="0"/>
              <a:t>073-669 25 20 (för akuta frågor)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336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657DE0-5BE8-442D-8554-01A3B4338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194" y="423909"/>
            <a:ext cx="10465200" cy="648000"/>
          </a:xfrm>
        </p:spPr>
        <p:txBody>
          <a:bodyPr/>
          <a:lstStyle/>
          <a:p>
            <a:r>
              <a:rPr lang="sv-SE" dirty="0"/>
              <a:t>Covid-19, pandemin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994468" y="2020389"/>
            <a:ext cx="419753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2000" dirty="0"/>
              <a:t>100 000 fall 	tre månader </a:t>
            </a:r>
          </a:p>
          <a:p>
            <a:r>
              <a:rPr lang="sv-SE" sz="2000" dirty="0"/>
              <a:t>200 000	12 dagar</a:t>
            </a:r>
          </a:p>
          <a:p>
            <a:r>
              <a:rPr lang="sv-SE" sz="2000" dirty="0"/>
              <a:t>400 000	7 dagar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2"/>
          <a:srcRect t="1388"/>
          <a:stretch/>
        </p:blipFill>
        <p:spPr>
          <a:xfrm>
            <a:off x="7994467" y="3135085"/>
            <a:ext cx="4032843" cy="238397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406" y="1071909"/>
            <a:ext cx="8016874" cy="523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76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120620"/>
            <a:ext cx="10465200" cy="812829"/>
          </a:xfrm>
        </p:spPr>
        <p:txBody>
          <a:bodyPr/>
          <a:lstStyle/>
          <a:p>
            <a:r>
              <a:rPr lang="sv-SE" dirty="0"/>
              <a:t>Antal prov / miljon invånare olika länder mars 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378" y="933449"/>
            <a:ext cx="10012443" cy="5358493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600" y="1547572"/>
            <a:ext cx="2000513" cy="4130246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8556170" y="2755650"/>
            <a:ext cx="33310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Totalt 58 </a:t>
            </a:r>
            <a:br>
              <a:rPr lang="sv-SE" dirty="0"/>
            </a:br>
            <a:r>
              <a:rPr lang="sv-SE" dirty="0"/>
              <a:t>Länet 44  Åre 19 (47%)</a:t>
            </a:r>
            <a:br>
              <a:rPr lang="sv-SE" dirty="0"/>
            </a:br>
            <a:br>
              <a:rPr lang="sv-SE" dirty="0"/>
            </a:br>
            <a:r>
              <a:rPr lang="sv-SE" dirty="0"/>
              <a:t>31 sedan 20/3</a:t>
            </a:r>
          </a:p>
          <a:p>
            <a:r>
              <a:rPr lang="sv-SE" dirty="0"/>
              <a:t>Samhällssmitta</a:t>
            </a:r>
          </a:p>
        </p:txBody>
      </p:sp>
    </p:spTree>
    <p:extLst>
      <p:ext uri="{BB962C8B-B14F-4D97-AF65-F5344CB8AC3E}">
        <p14:creationId xmlns:p14="http://schemas.microsoft.com/office/powerpoint/2010/main" val="23569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11066743" cy="648000"/>
          </a:xfrm>
        </p:spPr>
        <p:txBody>
          <a:bodyPr/>
          <a:lstStyle/>
          <a:p>
            <a:r>
              <a:rPr lang="sv-SE" dirty="0"/>
              <a:t>Åldersfördelning i Sverige, 2272 fall, 36 dödsfall  24 mars</a:t>
            </a:r>
          </a:p>
        </p:txBody>
      </p:sp>
      <p:pic>
        <p:nvPicPr>
          <p:cNvPr id="7" name="Platshållare för innehåll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86615" y="1556657"/>
            <a:ext cx="5363628" cy="413657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58" y="1468859"/>
            <a:ext cx="5507275" cy="4224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IVA vård 111 pat 23/3</a:t>
            </a: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 rotWithShape="1">
          <a:blip r:embed="rId2"/>
          <a:srcRect t="17279" r="6791" b="4672"/>
          <a:stretch/>
        </p:blipFill>
        <p:spPr bwMode="auto">
          <a:xfrm>
            <a:off x="402773" y="1600200"/>
            <a:ext cx="5845628" cy="4441372"/>
          </a:xfrm>
          <a:prstGeom prst="rect">
            <a:avLst/>
          </a:prstGeom>
          <a:noFill/>
        </p:spPr>
      </p:pic>
      <p:graphicFrame>
        <p:nvGraphicFramePr>
          <p:cNvPr id="11" name="Tabell 10"/>
          <p:cNvGraphicFramePr>
            <a:graphicFrameLocks noGrp="1"/>
          </p:cNvGraphicFramePr>
          <p:nvPr/>
        </p:nvGraphicFramePr>
        <p:xfrm>
          <a:off x="6531428" y="388286"/>
          <a:ext cx="5203372" cy="5574161"/>
        </p:xfrm>
        <a:graphic>
          <a:graphicData uri="http://schemas.openxmlformats.org/drawingml/2006/table">
            <a:tbl>
              <a:tblPr firstRow="1" bandRow="1"/>
              <a:tblGrid>
                <a:gridCol w="2601686">
                  <a:extLst>
                    <a:ext uri="{9D8B030D-6E8A-4147-A177-3AD203B41FA5}">
                      <a16:colId xmlns:a16="http://schemas.microsoft.com/office/drawing/2014/main" val="3017476291"/>
                    </a:ext>
                  </a:extLst>
                </a:gridCol>
                <a:gridCol w="2601686">
                  <a:extLst>
                    <a:ext uri="{9D8B030D-6E8A-4147-A177-3AD203B41FA5}">
                      <a16:colId xmlns:a16="http://schemas.microsoft.com/office/drawing/2014/main" val="976970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Parameter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värde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D7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322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Ålder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 ( 21  -  86 )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806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kvinna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(22%)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429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Dagar från insjuknande </a:t>
                      </a:r>
                      <a:br>
                        <a:rPr lang="sv-S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sv-SE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 IVA-vård: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7.8 (0.5  -  24)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30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Ålder över 65 år: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52 %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222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Barn med </a:t>
                      </a:r>
                      <a:r>
                        <a:rPr lang="en-US" sz="2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flerfunktionshinder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1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Gravida: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1 %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32627"/>
                  </a:ext>
                </a:extLst>
              </a:tr>
              <a:tr h="2882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Kronisk hjärt-lungsjukdom: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29%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01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Diabetes: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217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Någon riskfaktor:</a:t>
                      </a:r>
                      <a:endParaRPr lang="sv-SE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sv-SE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F0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6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096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241028"/>
            <a:ext cx="10465200" cy="99014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sz="3200" dirty="0"/>
              <a:t>Misstänkt fall: Klinisk bild förenlig med infektion orsakad av covid-19 + Epidemiologiskt samband </a:t>
            </a:r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5885" y="1231171"/>
            <a:ext cx="8662557" cy="519019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Rektangel 4"/>
          <p:cNvSpPr/>
          <p:nvPr/>
        </p:nvSpPr>
        <p:spPr>
          <a:xfrm>
            <a:off x="2906486" y="4292379"/>
            <a:ext cx="487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>
                <a:solidFill>
                  <a:srgbClr val="FF0000"/>
                </a:solidFill>
                <a:latin typeface="arial" panose="020B0604020202020204" pitchFamily="34" charset="0"/>
              </a:rPr>
              <a:t>och patienter (inklusive LSS boende)</a:t>
            </a:r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37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237872"/>
            <a:ext cx="10465200" cy="648000"/>
          </a:xfrm>
        </p:spPr>
        <p:txBody>
          <a:bodyPr/>
          <a:lstStyle/>
          <a:p>
            <a:r>
              <a:rPr lang="sv-SE" dirty="0"/>
              <a:t>Stockholm 17 - 24 mars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232" y="826314"/>
            <a:ext cx="9599595" cy="5761253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7173684" y="5430424"/>
            <a:ext cx="446315" cy="4354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/>
          <p:cNvSpPr/>
          <p:nvPr/>
        </p:nvSpPr>
        <p:spPr>
          <a:xfrm>
            <a:off x="2264229" y="4854254"/>
            <a:ext cx="402772" cy="43542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2809781" y="4896249"/>
            <a:ext cx="150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84 - 231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781850" y="5404187"/>
            <a:ext cx="110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/>
              <a:t>9 - 47</a:t>
            </a:r>
          </a:p>
        </p:txBody>
      </p:sp>
    </p:spTree>
    <p:extLst>
      <p:ext uri="{BB962C8B-B14F-4D97-AF65-F5344CB8AC3E}">
        <p14:creationId xmlns:p14="http://schemas.microsoft.com/office/powerpoint/2010/main" val="317209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Ska vi fortsätta planera operera patienter som är 70 år och äldre?</a:t>
            </a:r>
            <a:br>
              <a:rPr lang="sv-SE" dirty="0"/>
            </a:br>
            <a:br>
              <a:rPr lang="sv-SE" dirty="0"/>
            </a:br>
            <a:r>
              <a:rPr lang="sv-SE" dirty="0"/>
              <a:t>Inga generella restriktioner utifrån smittskyddsperspektiv. Utifrån respektive verksamhets bedömning, prioritering och resurser</a:t>
            </a:r>
          </a:p>
          <a:p>
            <a:endParaRPr lang="sv-SE" dirty="0"/>
          </a:p>
          <a:p>
            <a:r>
              <a:rPr lang="sv-SE" dirty="0"/>
              <a:t>Sjuk? Stanna hemma!!! Ring enhetschef. </a:t>
            </a:r>
          </a:p>
          <a:p>
            <a:endParaRPr lang="sv-SE" dirty="0"/>
          </a:p>
          <a:p>
            <a:r>
              <a:rPr lang="sv-SE" dirty="0"/>
              <a:t>Anhörig sjuk eller tvärtom – den som är frisk kan jobba</a:t>
            </a:r>
          </a:p>
          <a:p>
            <a:r>
              <a:rPr lang="sv-SE" dirty="0"/>
              <a:t>Riktlinje för arbetsgivare med vård- och omsorgspersonal med luftvägssymtom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41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D4E892-D1D7-4455-B2EA-6DDEF8946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459" y="209373"/>
            <a:ext cx="7232655" cy="1021251"/>
          </a:xfrm>
        </p:spPr>
        <p:txBody>
          <a:bodyPr/>
          <a:lstStyle/>
          <a:p>
            <a:r>
              <a:rPr lang="sv-SE" dirty="0"/>
              <a:t>Lägesbild Covid-19 Region Jämtland Härjedalen</a:t>
            </a:r>
          </a:p>
        </p:txBody>
      </p:sp>
      <p:pic>
        <p:nvPicPr>
          <p:cNvPr id="4" name="Bildobjekt 4" descr="En bild som visar mobiltelefon&#10;&#10;Beskrivning genererad med mycket hög exakthet">
            <a:extLst>
              <a:ext uri="{FF2B5EF4-FFF2-40B4-BE49-F238E27FC236}">
                <a16:creationId xmlns:a16="http://schemas.microsoft.com/office/drawing/2014/main" id="{577391DF-5881-4FD7-A9F6-09808A00AA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6917" y="1923058"/>
            <a:ext cx="7654040" cy="3319696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1CBD1EE-D3E2-4346-9CC0-24648262916F}"/>
              </a:ext>
            </a:extLst>
          </p:cNvPr>
          <p:cNvSpPr txBox="1"/>
          <p:nvPr/>
        </p:nvSpPr>
        <p:spPr>
          <a:xfrm>
            <a:off x="1002895" y="2349654"/>
            <a:ext cx="3117954" cy="28931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 sz="1400" b="1" dirty="0"/>
              <a:t>Antal verifierat smittade</a:t>
            </a:r>
            <a:endParaRPr lang="sv-SE" sz="1400" b="1" dirty="0">
              <a:cs typeface="Arial"/>
            </a:endParaRP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Varav personal Region JH</a:t>
            </a: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Analyserade prov/dygn</a:t>
            </a: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Positivt prov/dygn</a:t>
            </a: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Inneliggande IVA</a:t>
            </a: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Inneliggande Infektion</a:t>
            </a:r>
          </a:p>
          <a:p>
            <a:endParaRPr lang="sv-SE" sz="1400" b="1" dirty="0">
              <a:cs typeface="Arial"/>
            </a:endParaRPr>
          </a:p>
          <a:p>
            <a:r>
              <a:rPr lang="sv-SE" sz="1400" b="1" dirty="0">
                <a:cs typeface="Arial"/>
              </a:rPr>
              <a:t>Tot. antal analyserade prov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0529876-09C3-4996-AAF8-6BF2397C4F67}"/>
              </a:ext>
            </a:extLst>
          </p:cNvPr>
          <p:cNvSpPr txBox="1">
            <a:spLocks/>
          </p:cNvSpPr>
          <p:nvPr/>
        </p:nvSpPr>
        <p:spPr>
          <a:xfrm>
            <a:off x="228459" y="1469542"/>
            <a:ext cx="10465200" cy="36576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Verdana" panose="020B060403050404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2000" indent="-252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100" cap="all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Jessica Nääs och Birgitta Barkne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34508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D13115ED7A2D47A5DF1BDEEC65C39F" ma:contentTypeVersion="11" ma:contentTypeDescription="Skapa ett nytt dokument." ma:contentTypeScope="" ma:versionID="cacd8f4aa64ebd4b143d4406f4695737">
  <xsd:schema xmlns:xsd="http://www.w3.org/2001/XMLSchema" xmlns:xs="http://www.w3.org/2001/XMLSchema" xmlns:p="http://schemas.microsoft.com/office/2006/metadata/properties" xmlns:ns3="54ba26d6-a025-4494-9bfb-e0171f6c6c97" xmlns:ns4="97a34ca8-9ce3-4fdd-be0c-317eed0fdd66" targetNamespace="http://schemas.microsoft.com/office/2006/metadata/properties" ma:root="true" ma:fieldsID="3220a84bc5a17b815a99a441a3b54590" ns3:_="" ns4:_="">
    <xsd:import namespace="54ba26d6-a025-4494-9bfb-e0171f6c6c97"/>
    <xsd:import namespace="97a34ca8-9ce3-4fdd-be0c-317eed0fdd6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a26d6-a025-4494-9bfb-e0171f6c6c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34ca8-9ce3-4fdd-be0c-317eed0fdd6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617227-B270-4534-8746-A78273CB7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8B72837-E19E-4838-AF0B-9AD4F5FF6B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9F7482-C4C5-434A-8F1B-9BC0FA79E9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ba26d6-a025-4494-9bfb-e0171f6c6c97"/>
    <ds:schemaRef ds:uri="97a34ca8-9ce3-4fdd-be0c-317eed0fdd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551</Words>
  <Application>Microsoft Office PowerPoint</Application>
  <PresentationFormat>Bredbild</PresentationFormat>
  <Paragraphs>98</Paragraphs>
  <Slides>17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4" baseType="lpstr">
      <vt:lpstr>Arial</vt:lpstr>
      <vt:lpstr>Arial</vt:lpstr>
      <vt:lpstr>Arial Narrow</vt:lpstr>
      <vt:lpstr>Calibri</vt:lpstr>
      <vt:lpstr>Verdana</vt:lpstr>
      <vt:lpstr>Wingdings</vt:lpstr>
      <vt:lpstr>RJH</vt:lpstr>
      <vt:lpstr>PowerPoint-presentation</vt:lpstr>
      <vt:lpstr>Covid-19, pandemin</vt:lpstr>
      <vt:lpstr>Antal prov / miljon invånare olika länder mars </vt:lpstr>
      <vt:lpstr>Åldersfördelning i Sverige, 2272 fall, 36 dödsfall  24 mars</vt:lpstr>
      <vt:lpstr>IVA vård 111 pat 23/3</vt:lpstr>
      <vt:lpstr>Misstänkt fall: Klinisk bild förenlig med infektion orsakad av covid-19 + Epidemiologiskt samband </vt:lpstr>
      <vt:lpstr>Stockholm 17 - 24 mars</vt:lpstr>
      <vt:lpstr>Frågor</vt:lpstr>
      <vt:lpstr>Lägesbild Covid-19 Region Jämtland Härjedalen</vt:lpstr>
      <vt:lpstr>PowerPoint-presentation</vt:lpstr>
      <vt:lpstr>Hur tar vi hand om dem som behöver inneliggande vård?</vt:lpstr>
      <vt:lpstr>Förutsättning för vård på Infektions- eller Lungavdelningen</vt:lpstr>
      <vt:lpstr>AKM och IVA platser</vt:lpstr>
      <vt:lpstr>Provtagningstält </vt:lpstr>
      <vt:lpstr>Hur ska vi arbeta på enheterna?</vt:lpstr>
      <vt:lpstr>Inventering och fördelning av skyddsutrustning</vt:lpstr>
      <vt:lpstr>fblcorona@regionjh.se  073-669 25 20 (för akuta frågor)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Anna-Lena Högström</dc:creator>
  <cp:lastModifiedBy>Sara Nilsson</cp:lastModifiedBy>
  <cp:revision>13</cp:revision>
  <dcterms:created xsi:type="dcterms:W3CDTF">2020-03-03T12:12:15Z</dcterms:created>
  <dcterms:modified xsi:type="dcterms:W3CDTF">2020-03-24T20:38:27Z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anna-lena.hogstrom@regionjh.se</vt:lpwstr>
  </property>
  <property fmtid="{D5CDD505-2E9C-101B-9397-08002B2CF9AE}" pid="5" name="MSIP_Label_3b0b0de0-301b-43bc-be01-b232acb4eea4_SetDate">
    <vt:lpwstr>2020-03-03T12:29:40.7756514Z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3916fe62-5385-42ca-9552-44bab0716293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  <property fmtid="{D5CDD505-2E9C-101B-9397-08002B2CF9AE}" pid="11" name="ContentTypeId">
    <vt:lpwstr>0x010100E6D13115ED7A2D47A5DF1BDEEC65C39F</vt:lpwstr>
  </property>
</Properties>
</file>