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79" r:id="rId5"/>
    <p:sldId id="280" r:id="rId6"/>
    <p:sldId id="281" r:id="rId7"/>
    <p:sldId id="282" r:id="rId8"/>
    <p:sldId id="283" r:id="rId9"/>
    <p:sldId id="284" r:id="rId10"/>
    <p:sldId id="260" r:id="rId11"/>
    <p:sldId id="264" r:id="rId12"/>
    <p:sldId id="257" r:id="rId13"/>
    <p:sldId id="258" r:id="rId14"/>
    <p:sldId id="259" r:id="rId15"/>
    <p:sldId id="285" r:id="rId16"/>
    <p:sldId id="261" r:id="rId17"/>
    <p:sldId id="265" r:id="rId18"/>
    <p:sldId id="272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200"/>
    <a:srgbClr val="16DC37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911AA-5F92-4C57-B9B4-44FE679F2C79}" v="11" dt="2020-03-04T07:13:50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03" d="100"/>
          <a:sy n="103" d="100"/>
        </p:scale>
        <p:origin x="98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Nilsson" userId="2ca9ade1-a2d9-4039-ac06-97a2c2aea262" providerId="ADAL" clId="{56E911AA-5F92-4C57-B9B4-44FE679F2C79}"/>
    <pc:docChg chg="custSel addSld delSld modSld modMainMaster">
      <pc:chgData name="Sara Nilsson" userId="2ca9ade1-a2d9-4039-ac06-97a2c2aea262" providerId="ADAL" clId="{56E911AA-5F92-4C57-B9B4-44FE679F2C79}" dt="2020-03-10T13:45:23.356" v="182" actId="20577"/>
      <pc:docMkLst>
        <pc:docMk/>
      </pc:docMkLst>
      <pc:sldChg chg="addSp delSp modSp add">
        <pc:chgData name="Sara Nilsson" userId="2ca9ade1-a2d9-4039-ac06-97a2c2aea262" providerId="ADAL" clId="{56E911AA-5F92-4C57-B9B4-44FE679F2C79}" dt="2020-03-03T18:57:11.871" v="120" actId="20577"/>
        <pc:sldMkLst>
          <pc:docMk/>
          <pc:sldMk cId="1799356034" sldId="257"/>
        </pc:sldMkLst>
        <pc:spChg chg="del">
          <ac:chgData name="Sara Nilsson" userId="2ca9ade1-a2d9-4039-ac06-97a2c2aea262" providerId="ADAL" clId="{56E911AA-5F92-4C57-B9B4-44FE679F2C79}" dt="2020-03-03T18:56:23.993" v="94" actId="478"/>
          <ac:spMkLst>
            <pc:docMk/>
            <pc:sldMk cId="1799356034" sldId="257"/>
            <ac:spMk id="2" creationId="{A931D0FA-B113-4CE4-B158-097230C02E56}"/>
          </ac:spMkLst>
        </pc:spChg>
        <pc:spChg chg="mod">
          <ac:chgData name="Sara Nilsson" userId="2ca9ade1-a2d9-4039-ac06-97a2c2aea262" providerId="ADAL" clId="{56E911AA-5F92-4C57-B9B4-44FE679F2C79}" dt="2020-03-03T18:57:11.871" v="120" actId="20577"/>
          <ac:spMkLst>
            <pc:docMk/>
            <pc:sldMk cId="1799356034" sldId="257"/>
            <ac:spMk id="3" creationId="{E099D1F4-30BE-48D1-904C-57AACA4CBF8E}"/>
          </ac:spMkLst>
        </pc:spChg>
        <pc:spChg chg="del">
          <ac:chgData name="Sara Nilsson" userId="2ca9ade1-a2d9-4039-ac06-97a2c2aea262" providerId="ADAL" clId="{56E911AA-5F92-4C57-B9B4-44FE679F2C79}" dt="2020-03-03T18:56:37.151" v="96" actId="478"/>
          <ac:spMkLst>
            <pc:docMk/>
            <pc:sldMk cId="1799356034" sldId="257"/>
            <ac:spMk id="4" creationId="{54348FD2-9698-4BF9-895D-BE2CF8069201}"/>
          </ac:spMkLst>
        </pc:spChg>
        <pc:spChg chg="add mod">
          <ac:chgData name="Sara Nilsson" userId="2ca9ade1-a2d9-4039-ac06-97a2c2aea262" providerId="ADAL" clId="{56E911AA-5F92-4C57-B9B4-44FE679F2C79}" dt="2020-03-03T18:56:52.200" v="110" actId="1035"/>
          <ac:spMkLst>
            <pc:docMk/>
            <pc:sldMk cId="1799356034" sldId="257"/>
            <ac:spMk id="7" creationId="{CDEC0611-6BF9-4578-9E8C-C00E6DA3AF35}"/>
          </ac:spMkLst>
        </pc:spChg>
        <pc:spChg chg="add mod">
          <ac:chgData name="Sara Nilsson" userId="2ca9ade1-a2d9-4039-ac06-97a2c2aea262" providerId="ADAL" clId="{56E911AA-5F92-4C57-B9B4-44FE679F2C79}" dt="2020-03-03T18:56:52.200" v="110" actId="1035"/>
          <ac:spMkLst>
            <pc:docMk/>
            <pc:sldMk cId="1799356034" sldId="257"/>
            <ac:spMk id="8" creationId="{6506401E-F374-4782-A70E-E60DC96FDAD2}"/>
          </ac:spMkLst>
        </pc:spChg>
        <pc:spChg chg="add del mod">
          <ac:chgData name="Sara Nilsson" userId="2ca9ade1-a2d9-4039-ac06-97a2c2aea262" providerId="ADAL" clId="{56E911AA-5F92-4C57-B9B4-44FE679F2C79}" dt="2020-03-03T18:56:29.971" v="95" actId="478"/>
          <ac:spMkLst>
            <pc:docMk/>
            <pc:sldMk cId="1799356034" sldId="257"/>
            <ac:spMk id="10" creationId="{AB4CBECE-F5E8-42A8-B912-A3FCC7C42F88}"/>
          </ac:spMkLst>
        </pc:spChg>
      </pc:sldChg>
      <pc:sldChg chg="del">
        <pc:chgData name="Sara Nilsson" userId="2ca9ade1-a2d9-4039-ac06-97a2c2aea262" providerId="ADAL" clId="{56E911AA-5F92-4C57-B9B4-44FE679F2C79}" dt="2020-03-03T18:54:38.309" v="91" actId="47"/>
        <pc:sldMkLst>
          <pc:docMk/>
          <pc:sldMk cId="2067864933" sldId="257"/>
        </pc:sldMkLst>
      </pc:sldChg>
      <pc:sldChg chg="del">
        <pc:chgData name="Sara Nilsson" userId="2ca9ade1-a2d9-4039-ac06-97a2c2aea262" providerId="ADAL" clId="{56E911AA-5F92-4C57-B9B4-44FE679F2C79}" dt="2020-03-03T18:54:38.309" v="91" actId="47"/>
        <pc:sldMkLst>
          <pc:docMk/>
          <pc:sldMk cId="159479251" sldId="258"/>
        </pc:sldMkLst>
      </pc:sldChg>
      <pc:sldChg chg="delSp modSp add">
        <pc:chgData name="Sara Nilsson" userId="2ca9ade1-a2d9-4039-ac06-97a2c2aea262" providerId="ADAL" clId="{56E911AA-5F92-4C57-B9B4-44FE679F2C79}" dt="2020-03-03T18:59:59.545" v="147" actId="15"/>
        <pc:sldMkLst>
          <pc:docMk/>
          <pc:sldMk cId="238229695" sldId="258"/>
        </pc:sldMkLst>
        <pc:spChg chg="mod">
          <ac:chgData name="Sara Nilsson" userId="2ca9ade1-a2d9-4039-ac06-97a2c2aea262" providerId="ADAL" clId="{56E911AA-5F92-4C57-B9B4-44FE679F2C79}" dt="2020-03-03T18:59:59.545" v="147" actId="15"/>
          <ac:spMkLst>
            <pc:docMk/>
            <pc:sldMk cId="238229695" sldId="258"/>
            <ac:spMk id="3" creationId="{A72F9C7B-93C3-4979-8E07-9A32569FA1D7}"/>
          </ac:spMkLst>
        </pc:spChg>
        <pc:spChg chg="del">
          <ac:chgData name="Sara Nilsson" userId="2ca9ade1-a2d9-4039-ac06-97a2c2aea262" providerId="ADAL" clId="{56E911AA-5F92-4C57-B9B4-44FE679F2C79}" dt="2020-03-03T18:57:29.062" v="121" actId="478"/>
          <ac:spMkLst>
            <pc:docMk/>
            <pc:sldMk cId="238229695" sldId="258"/>
            <ac:spMk id="6" creationId="{45EE0425-F171-4E45-945B-0D50D92639C4}"/>
          </ac:spMkLst>
        </pc:spChg>
      </pc:sldChg>
      <pc:sldChg chg="del">
        <pc:chgData name="Sara Nilsson" userId="2ca9ade1-a2d9-4039-ac06-97a2c2aea262" providerId="ADAL" clId="{56E911AA-5F92-4C57-B9B4-44FE679F2C79}" dt="2020-03-03T18:54:38.309" v="91" actId="47"/>
        <pc:sldMkLst>
          <pc:docMk/>
          <pc:sldMk cId="1176583483" sldId="259"/>
        </pc:sldMkLst>
      </pc:sldChg>
      <pc:sldChg chg="delSp add">
        <pc:chgData name="Sara Nilsson" userId="2ca9ade1-a2d9-4039-ac06-97a2c2aea262" providerId="ADAL" clId="{56E911AA-5F92-4C57-B9B4-44FE679F2C79}" dt="2020-03-03T19:00:11.646" v="148" actId="478"/>
        <pc:sldMkLst>
          <pc:docMk/>
          <pc:sldMk cId="2136940724" sldId="259"/>
        </pc:sldMkLst>
        <pc:spChg chg="del">
          <ac:chgData name="Sara Nilsson" userId="2ca9ade1-a2d9-4039-ac06-97a2c2aea262" providerId="ADAL" clId="{56E911AA-5F92-4C57-B9B4-44FE679F2C79}" dt="2020-03-03T19:00:11.646" v="148" actId="478"/>
          <ac:spMkLst>
            <pc:docMk/>
            <pc:sldMk cId="2136940724" sldId="259"/>
            <ac:spMk id="6" creationId="{CB3E8579-BA25-461D-B90B-66A2712CA760}"/>
          </ac:spMkLst>
        </pc:spChg>
      </pc:sldChg>
      <pc:sldChg chg="modSp">
        <pc:chgData name="Sara Nilsson" userId="2ca9ade1-a2d9-4039-ac06-97a2c2aea262" providerId="ADAL" clId="{56E911AA-5F92-4C57-B9B4-44FE679F2C79}" dt="2020-03-03T14:05:44.484" v="69" actId="1038"/>
        <pc:sldMkLst>
          <pc:docMk/>
          <pc:sldMk cId="2310582572" sldId="260"/>
        </pc:sldMkLst>
        <pc:graphicFrameChg chg="mod">
          <ac:chgData name="Sara Nilsson" userId="2ca9ade1-a2d9-4039-ac06-97a2c2aea262" providerId="ADAL" clId="{56E911AA-5F92-4C57-B9B4-44FE679F2C79}" dt="2020-03-03T14:05:29.234" v="56" actId="14100"/>
          <ac:graphicFrameMkLst>
            <pc:docMk/>
            <pc:sldMk cId="2310582572" sldId="260"/>
            <ac:graphicFrameMk id="5" creationId="{211E4060-0AB3-4435-BC12-20BF98839426}"/>
          </ac:graphicFrameMkLst>
        </pc:graphicFrameChg>
        <pc:graphicFrameChg chg="mod">
          <ac:chgData name="Sara Nilsson" userId="2ca9ade1-a2d9-4039-ac06-97a2c2aea262" providerId="ADAL" clId="{56E911AA-5F92-4C57-B9B4-44FE679F2C79}" dt="2020-03-03T14:05:44.484" v="69" actId="1038"/>
          <ac:graphicFrameMkLst>
            <pc:docMk/>
            <pc:sldMk cId="2310582572" sldId="260"/>
            <ac:graphicFrameMk id="6" creationId="{6B24711E-988F-40A7-A08B-E72B23585B67}"/>
          </ac:graphicFrameMkLst>
        </pc:graphicFrameChg>
      </pc:sldChg>
      <pc:sldChg chg="delSp add">
        <pc:chgData name="Sara Nilsson" userId="2ca9ade1-a2d9-4039-ac06-97a2c2aea262" providerId="ADAL" clId="{56E911AA-5F92-4C57-B9B4-44FE679F2C79}" dt="2020-03-03T19:00:37.809" v="149" actId="478"/>
        <pc:sldMkLst>
          <pc:docMk/>
          <pc:sldMk cId="335422705" sldId="261"/>
        </pc:sldMkLst>
        <pc:spChg chg="del">
          <ac:chgData name="Sara Nilsson" userId="2ca9ade1-a2d9-4039-ac06-97a2c2aea262" providerId="ADAL" clId="{56E911AA-5F92-4C57-B9B4-44FE679F2C79}" dt="2020-03-03T19:00:37.809" v="149" actId="478"/>
          <ac:spMkLst>
            <pc:docMk/>
            <pc:sldMk cId="335422705" sldId="261"/>
            <ac:spMk id="6" creationId="{A96B10EA-2F01-434F-A9D0-F0EFAFF0E73D}"/>
          </ac:spMkLst>
        </pc:spChg>
      </pc:sldChg>
      <pc:sldChg chg="del">
        <pc:chgData name="Sara Nilsson" userId="2ca9ade1-a2d9-4039-ac06-97a2c2aea262" providerId="ADAL" clId="{56E911AA-5F92-4C57-B9B4-44FE679F2C79}" dt="2020-03-03T19:00:45.146" v="150" actId="47"/>
        <pc:sldMkLst>
          <pc:docMk/>
          <pc:sldMk cId="1988872523" sldId="263"/>
        </pc:sldMkLst>
      </pc:sldChg>
      <pc:sldChg chg="modSp">
        <pc:chgData name="Sara Nilsson" userId="2ca9ade1-a2d9-4039-ac06-97a2c2aea262" providerId="ADAL" clId="{56E911AA-5F92-4C57-B9B4-44FE679F2C79}" dt="2020-03-03T14:07:35.975" v="88" actId="313"/>
        <pc:sldMkLst>
          <pc:docMk/>
          <pc:sldMk cId="1655881790" sldId="264"/>
        </pc:sldMkLst>
        <pc:spChg chg="mod">
          <ac:chgData name="Sara Nilsson" userId="2ca9ade1-a2d9-4039-ac06-97a2c2aea262" providerId="ADAL" clId="{56E911AA-5F92-4C57-B9B4-44FE679F2C79}" dt="2020-03-03T13:46:45.187" v="20" actId="20577"/>
          <ac:spMkLst>
            <pc:docMk/>
            <pc:sldMk cId="1655881790" sldId="264"/>
            <ac:spMk id="3" creationId="{38CC6758-60A4-4F33-B515-57005B6EDC2C}"/>
          </ac:spMkLst>
        </pc:spChg>
        <pc:spChg chg="mod">
          <ac:chgData name="Sara Nilsson" userId="2ca9ade1-a2d9-4039-ac06-97a2c2aea262" providerId="ADAL" clId="{56E911AA-5F92-4C57-B9B4-44FE679F2C79}" dt="2020-03-03T14:07:35.975" v="88" actId="313"/>
          <ac:spMkLst>
            <pc:docMk/>
            <pc:sldMk cId="1655881790" sldId="264"/>
            <ac:spMk id="4" creationId="{D80DB1B5-75B0-4EB3-9331-FDB9833A47E9}"/>
          </ac:spMkLst>
        </pc:spChg>
      </pc:sldChg>
      <pc:sldChg chg="del">
        <pc:chgData name="Sara Nilsson" userId="2ca9ade1-a2d9-4039-ac06-97a2c2aea262" providerId="ADAL" clId="{56E911AA-5F92-4C57-B9B4-44FE679F2C79}" dt="2020-03-03T13:47:47.962" v="22" actId="47"/>
        <pc:sldMkLst>
          <pc:docMk/>
          <pc:sldMk cId="420094421" sldId="266"/>
        </pc:sldMkLst>
      </pc:sldChg>
      <pc:sldChg chg="modSp add">
        <pc:chgData name="Sara Nilsson" userId="2ca9ade1-a2d9-4039-ac06-97a2c2aea262" providerId="ADAL" clId="{56E911AA-5F92-4C57-B9B4-44FE679F2C79}" dt="2020-03-03T19:03:29.720" v="176" actId="20577"/>
        <pc:sldMkLst>
          <pc:docMk/>
          <pc:sldMk cId="1993362660" sldId="272"/>
        </pc:sldMkLst>
        <pc:spChg chg="mod">
          <ac:chgData name="Sara Nilsson" userId="2ca9ade1-a2d9-4039-ac06-97a2c2aea262" providerId="ADAL" clId="{56E911AA-5F92-4C57-B9B4-44FE679F2C79}" dt="2020-03-03T19:03:29.720" v="176" actId="20577"/>
          <ac:spMkLst>
            <pc:docMk/>
            <pc:sldMk cId="1993362660" sldId="272"/>
            <ac:spMk id="2" creationId="{4D3E96AB-4A02-41BB-BB62-1E451130F0AB}"/>
          </ac:spMkLst>
        </pc:spChg>
      </pc:sldChg>
      <pc:sldChg chg="modSp">
        <pc:chgData name="Sara Nilsson" userId="2ca9ade1-a2d9-4039-ac06-97a2c2aea262" providerId="ADAL" clId="{56E911AA-5F92-4C57-B9B4-44FE679F2C79}" dt="2020-03-10T13:45:23.356" v="182" actId="20577"/>
        <pc:sldMkLst>
          <pc:docMk/>
          <pc:sldMk cId="789931163" sldId="279"/>
        </pc:sldMkLst>
        <pc:spChg chg="mod">
          <ac:chgData name="Sara Nilsson" userId="2ca9ade1-a2d9-4039-ac06-97a2c2aea262" providerId="ADAL" clId="{56E911AA-5F92-4C57-B9B4-44FE679F2C79}" dt="2020-03-10T13:45:23.356" v="182" actId="20577"/>
          <ac:spMkLst>
            <pc:docMk/>
            <pc:sldMk cId="789931163" sldId="279"/>
            <ac:spMk id="2" creationId="{5FB0D34E-A546-4D1D-8C13-BC6BF08C5E40}"/>
          </ac:spMkLst>
        </pc:spChg>
      </pc:sldChg>
      <pc:sldChg chg="add del">
        <pc:chgData name="Sara Nilsson" userId="2ca9ade1-a2d9-4039-ac06-97a2c2aea262" providerId="ADAL" clId="{56E911AA-5F92-4C57-B9B4-44FE679F2C79}" dt="2020-03-04T07:13:50.656" v="178"/>
        <pc:sldMkLst>
          <pc:docMk/>
          <pc:sldMk cId="3546244814" sldId="280"/>
        </pc:sldMkLst>
      </pc:sldChg>
      <pc:sldChg chg="delSp add del">
        <pc:chgData name="Sara Nilsson" userId="2ca9ade1-a2d9-4039-ac06-97a2c2aea262" providerId="ADAL" clId="{56E911AA-5F92-4C57-B9B4-44FE679F2C79}" dt="2020-03-04T07:14:03.903" v="179" actId="478"/>
        <pc:sldMkLst>
          <pc:docMk/>
          <pc:sldMk cId="610969648" sldId="281"/>
        </pc:sldMkLst>
        <pc:spChg chg="del">
          <ac:chgData name="Sara Nilsson" userId="2ca9ade1-a2d9-4039-ac06-97a2c2aea262" providerId="ADAL" clId="{56E911AA-5F92-4C57-B9B4-44FE679F2C79}" dt="2020-03-04T07:14:03.903" v="179" actId="478"/>
          <ac:spMkLst>
            <pc:docMk/>
            <pc:sldMk cId="610969648" sldId="281"/>
            <ac:spMk id="4" creationId="{FA709408-CB9B-41A5-BAE6-5E846F590CBC}"/>
          </ac:spMkLst>
        </pc:spChg>
      </pc:sldChg>
      <pc:sldChg chg="add">
        <pc:chgData name="Sara Nilsson" userId="2ca9ade1-a2d9-4039-ac06-97a2c2aea262" providerId="ADAL" clId="{56E911AA-5F92-4C57-B9B4-44FE679F2C79}" dt="2020-03-03T18:53:58.545" v="89"/>
        <pc:sldMkLst>
          <pc:docMk/>
          <pc:sldMk cId="3009600379" sldId="282"/>
        </pc:sldMkLst>
      </pc:sldChg>
      <pc:sldChg chg="add">
        <pc:chgData name="Sara Nilsson" userId="2ca9ade1-a2d9-4039-ac06-97a2c2aea262" providerId="ADAL" clId="{56E911AA-5F92-4C57-B9B4-44FE679F2C79}" dt="2020-03-03T18:53:58.545" v="89"/>
        <pc:sldMkLst>
          <pc:docMk/>
          <pc:sldMk cId="3769402775" sldId="283"/>
        </pc:sldMkLst>
      </pc:sldChg>
      <pc:sldChg chg="add">
        <pc:chgData name="Sara Nilsson" userId="2ca9ade1-a2d9-4039-ac06-97a2c2aea262" providerId="ADAL" clId="{56E911AA-5F92-4C57-B9B4-44FE679F2C79}" dt="2020-03-03T18:53:58.545" v="89"/>
        <pc:sldMkLst>
          <pc:docMk/>
          <pc:sldMk cId="1930445966" sldId="284"/>
        </pc:sldMkLst>
      </pc:sldChg>
      <pc:sldChg chg="add">
        <pc:chgData name="Sara Nilsson" userId="2ca9ade1-a2d9-4039-ac06-97a2c2aea262" providerId="ADAL" clId="{56E911AA-5F92-4C57-B9B4-44FE679F2C79}" dt="2020-03-03T18:55:47.525" v="92"/>
        <pc:sldMkLst>
          <pc:docMk/>
          <pc:sldMk cId="2427226789" sldId="285"/>
        </pc:sldMkLst>
      </pc:sldChg>
      <pc:sldMasterChg chg="modSldLayout">
        <pc:chgData name="Sara Nilsson" userId="2ca9ade1-a2d9-4039-ac06-97a2c2aea262" providerId="ADAL" clId="{56E911AA-5F92-4C57-B9B4-44FE679F2C79}" dt="2020-03-03T14:01:12.062" v="52" actId="478"/>
        <pc:sldMasterMkLst>
          <pc:docMk/>
          <pc:sldMasterMk cId="1548991592" sldId="2147483660"/>
        </pc:sldMasterMkLst>
        <pc:sldLayoutChg chg="delSp">
          <pc:chgData name="Sara Nilsson" userId="2ca9ade1-a2d9-4039-ac06-97a2c2aea262" providerId="ADAL" clId="{56E911AA-5F92-4C57-B9B4-44FE679F2C79}" dt="2020-03-03T14:01:12.062" v="52" actId="478"/>
          <pc:sldLayoutMkLst>
            <pc:docMk/>
            <pc:sldMasterMk cId="1548991592" sldId="2147483660"/>
            <pc:sldLayoutMk cId="175419926" sldId="2147483678"/>
          </pc:sldLayoutMkLst>
          <pc:picChg chg="del">
            <ac:chgData name="Sara Nilsson" userId="2ca9ade1-a2d9-4039-ac06-97a2c2aea262" providerId="ADAL" clId="{56E911AA-5F92-4C57-B9B4-44FE679F2C79}" dt="2020-03-03T14:01:12.062" v="52" actId="478"/>
            <ac:picMkLst>
              <pc:docMk/>
              <pc:sldMasterMk cId="1548991592" sldId="2147483660"/>
              <pc:sldLayoutMk cId="175419926" sldId="2147483678"/>
              <ac:picMk id="6" creationId="{B88F1AB0-3669-4A5F-81A9-C9831CC2FF38}"/>
            </ac:picMkLst>
          </pc:pic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EAC78-40D1-42DD-8500-5DBCFAD19CE6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21BB-02BC-4DBC-9892-3DCC44D1CD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823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b="1" u="sng" dirty="0"/>
              <a:t>Talarmanus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800" dirty="0"/>
              <a:t>Hälsa besökarna välkomna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sz="18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100" dirty="0"/>
              <a:t>Presentera</a:t>
            </a:r>
            <a:r>
              <a:rPr lang="sv-SE" sz="1100" baseline="0" dirty="0"/>
              <a:t> dig  </a:t>
            </a:r>
            <a:endParaRPr lang="sv-SE" sz="1100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E2E68-A8F4-401B-9D1A-0B45ACCD481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916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2020-03-10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5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adig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000" y="1989120"/>
            <a:ext cx="10465200" cy="383224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2020-03-10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27623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2020-03-10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384427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720000"/>
            <a:ext cx="6172200" cy="500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2020-03-10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70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719999"/>
            <a:ext cx="6172200" cy="500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2020-03-10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22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ande sida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EE42B0-40C2-4A08-B5D7-E8945B1CDD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357191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2F2F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263F0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5" name="Platshållare för rubrik 1">
            <a:extLst>
              <a:ext uri="{FF2B5EF4-FFF2-40B4-BE49-F238E27FC236}">
                <a16:creationId xmlns:a16="http://schemas.microsoft.com/office/drawing/2014/main" id="{5F48E044-19D2-4746-A4C6-A0FFD4A78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000" y="991517"/>
            <a:ext cx="9673200" cy="36686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sz="1800"/>
            </a:lvl1pPr>
          </a:lstStyle>
          <a:p>
            <a:r>
              <a:rPr lang="sv-SE"/>
              <a:t>Skriv in </a:t>
            </a:r>
            <a:r>
              <a:rPr lang="sv-SE" err="1"/>
              <a:t>ev</a:t>
            </a:r>
            <a:r>
              <a:rPr lang="sv-SE"/>
              <a:t> hänvisningar för mer information </a:t>
            </a:r>
            <a:br>
              <a:rPr lang="sv-SE"/>
            </a:br>
            <a:r>
              <a:rPr lang="sv-SE"/>
              <a:t>eller tacka för uppmärksamheten av ditt föredrag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4011B16-6046-4ADB-80C0-47BA9E7C7606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8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7977"/>
            <a:ext cx="1944053" cy="74676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63999" y="1569719"/>
            <a:ext cx="10465200" cy="425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fld id="{93979412-D361-406D-A194-319B192BD2D7}" type="datetimeFigureOut">
              <a:rPr lang="sv-SE" smtClean="0"/>
              <a:pPr algn="ctr"/>
              <a:t>2020-03-10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53823" y="653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899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4" r:id="rId3"/>
    <p:sldLayoutId id="2147483668" r:id="rId4"/>
    <p:sldLayoutId id="2147483669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fblcorona@regionjh.s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1500809"/>
            <a:ext cx="12192000" cy="3882831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2745" y="1807778"/>
            <a:ext cx="5726522" cy="4757997"/>
          </a:xfrm>
          <a:prstGeom prst="rect">
            <a:avLst/>
          </a:prstGeom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406800" y="5548950"/>
            <a:ext cx="5823312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endParaRPr lang="sv-SE" sz="2200" dirty="0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606" y="139740"/>
            <a:ext cx="3829050" cy="146685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FB0D34E-A546-4D1D-8C13-BC6BF08C5E40}"/>
              </a:ext>
            </a:extLst>
          </p:cNvPr>
          <p:cNvSpPr txBox="1"/>
          <p:nvPr/>
        </p:nvSpPr>
        <p:spPr>
          <a:xfrm>
            <a:off x="406800" y="5674407"/>
            <a:ext cx="595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+mj-lt"/>
              </a:rPr>
              <a:t>Information om Coronavirus, covid-19</a:t>
            </a:r>
            <a:br>
              <a:rPr lang="sv-SE" sz="2000" dirty="0">
                <a:latin typeface="+mj-lt"/>
              </a:rPr>
            </a:br>
            <a:r>
              <a:rPr lang="sv-SE" sz="1600">
                <a:latin typeface="+mj-lt"/>
              </a:rPr>
              <a:t>Hörsalen 11 </a:t>
            </a:r>
            <a:r>
              <a:rPr lang="sv-SE" sz="1600" dirty="0">
                <a:latin typeface="+mj-lt"/>
              </a:rPr>
              <a:t>mars 2020</a:t>
            </a:r>
          </a:p>
        </p:txBody>
      </p:sp>
    </p:spTree>
    <p:extLst>
      <p:ext uri="{BB962C8B-B14F-4D97-AF65-F5344CB8AC3E}">
        <p14:creationId xmlns:p14="http://schemas.microsoft.com/office/powerpoint/2010/main" val="78993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153499-C2B2-40B3-B8AB-CC14CB08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Vad är gjort 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2F9C7B-93C3-4979-8E07-9A32569FA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Analysgruppen har tillsammans med representanter från smittskydd, vårdhygien, krisberedskap, upphandling, serviceverksamheter inventerat behov av förberedelser</a:t>
            </a:r>
          </a:p>
          <a:p>
            <a:r>
              <a:rPr lang="sv-SE" dirty="0"/>
              <a:t>Målsättningen med inventeringen har varit att hitta:</a:t>
            </a:r>
          </a:p>
          <a:p>
            <a:pPr lvl="2"/>
            <a:r>
              <a:rPr lang="sv-SE" dirty="0"/>
              <a:t>	Behov av förberedelser som måste göras omedelbart</a:t>
            </a:r>
          </a:p>
          <a:p>
            <a:pPr lvl="2"/>
            <a:r>
              <a:rPr lang="sv-SE" dirty="0"/>
              <a:t>	Checklista till Krisledningen med åtgärder med mera som behövs vid ett utbrott</a:t>
            </a:r>
          </a:p>
          <a:p>
            <a:pPr lvl="2"/>
            <a:r>
              <a:rPr lang="sv-SE" dirty="0"/>
              <a:t>	Förslag på förberedelseåtgärder i olika verksamheter</a:t>
            </a:r>
          </a:p>
          <a:p>
            <a:pPr lvl="2"/>
            <a:r>
              <a:rPr lang="sv-SE" dirty="0"/>
              <a:t>	Ge förslag på revideringar av pandemiplaner m.m.</a:t>
            </a:r>
          </a:p>
          <a:p>
            <a:pPr lvl="2"/>
            <a:r>
              <a:rPr lang="sv-SE" dirty="0"/>
              <a:t>	Beskriva olika troliga scenarier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2D33FCA-ADF1-4B55-84E4-DEEEAD17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Örjan Strömqvist, Regionstab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3FCA25D-431C-4571-B148-3774C34B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2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FAEA73-FA60-4BEA-97E0-CFC395C1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Vad har vi funderat på 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50F162-211D-4EA8-B7C3-0E7B34559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/>
              <a:t>Behov av många </a:t>
            </a:r>
            <a:r>
              <a:rPr lang="sv-SE" err="1"/>
              <a:t>isoleringsplatser</a:t>
            </a:r>
            <a:endParaRPr lang="sv-SE"/>
          </a:p>
          <a:p>
            <a:r>
              <a:rPr lang="sv-SE"/>
              <a:t>Behov av många IVA-platser</a:t>
            </a:r>
          </a:p>
          <a:p>
            <a:r>
              <a:rPr lang="sv-SE"/>
              <a:t>Bemanningsfrågor</a:t>
            </a:r>
          </a:p>
          <a:p>
            <a:r>
              <a:rPr lang="sv-SE"/>
              <a:t>Brist på skyddsutrustning</a:t>
            </a:r>
          </a:p>
          <a:p>
            <a:r>
              <a:rPr lang="sv-SE"/>
              <a:t>Brist på förbrukningsmaterial</a:t>
            </a:r>
          </a:p>
          <a:p>
            <a:r>
              <a:rPr lang="sv-SE"/>
              <a:t>Medicinteknisk utrustning</a:t>
            </a:r>
          </a:p>
          <a:p>
            <a:r>
              <a:rPr lang="sv-SE"/>
              <a:t>Läkemedel</a:t>
            </a:r>
          </a:p>
          <a:p>
            <a:r>
              <a:rPr lang="sv-SE"/>
              <a:t>Säkerhetsfrågor</a:t>
            </a:r>
          </a:p>
          <a:p>
            <a:r>
              <a:rPr lang="sv-SE"/>
              <a:t>IT-problem</a:t>
            </a:r>
          </a:p>
          <a:p>
            <a:r>
              <a:rPr lang="sv-SE"/>
              <a:t>Diagnostik </a:t>
            </a:r>
          </a:p>
          <a:p>
            <a:r>
              <a:rPr lang="sv-SE"/>
              <a:t>Serviceverksamheters påverkan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F165747-2524-4BC5-AB7D-1190C30D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Örjan Strömqvist, Regionstab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F49E991-DCE8-4D3C-9B6F-DB75FBC3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6940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A355A5-4EA7-4F78-9760-CF87945C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RESULTAT AV INVENTERINGEN</a:t>
            </a:r>
            <a:br>
              <a:rPr lang="sv-SE"/>
            </a:br>
            <a:endParaRPr lang="sv-SE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BAC8ADC-7F73-4EF7-BF88-BB2740EDD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690" y="1689924"/>
            <a:ext cx="6734014" cy="4533141"/>
          </a:xfrm>
          <a:prstGeom prst="rect">
            <a:avLst/>
          </a:prstGeo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F8F2E8E-4A52-43A3-B020-14CCEA49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Örjan Strömqvist, Regionstab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CE86639-1EF0-430B-8851-EF1500C2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1980C4F-AC16-46F0-969C-B81635F9F8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/>
              <a:t>Nedan en sammanfattning av prioriterade åtgärder. Det finns också en lista med övriga behov som inte är lika prioriterade</a:t>
            </a:r>
          </a:p>
        </p:txBody>
      </p:sp>
    </p:spTree>
    <p:extLst>
      <p:ext uri="{BB962C8B-B14F-4D97-AF65-F5344CB8AC3E}">
        <p14:creationId xmlns:p14="http://schemas.microsoft.com/office/powerpoint/2010/main" val="242722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D62E64-E67A-4406-BD71-F2E27BD8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GENOMFÖRDA / PÅGÅENDE AKTIVITETER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520DA0-0294-4B60-B775-CB6687F0B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Örjan Strömqvist, Regionstab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53ABE71-7ED0-422D-B6E1-198F9D66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3EFBA9F7-5FD3-454F-B2BC-540566045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251460" indent="-251460"/>
            <a:r>
              <a:rPr lang="sv-SE">
                <a:cs typeface="Arial"/>
              </a:rPr>
              <a:t>Alternativa lokaler till vård på Infektion om det blir många patienter. Lungavdelning, Del av Remonthagen.</a:t>
            </a:r>
          </a:p>
          <a:p>
            <a:pPr marL="251460" indent="-251460"/>
            <a:r>
              <a:rPr lang="sv-SE">
                <a:cs typeface="Arial"/>
              </a:rPr>
              <a:t>Rutiner för IVA-vård</a:t>
            </a:r>
          </a:p>
          <a:p>
            <a:pPr marL="251460" indent="-251460"/>
            <a:r>
              <a:rPr lang="sv-SE">
                <a:cs typeface="Arial"/>
              </a:rPr>
              <a:t>Säkra tillgång till skyddsutrustning och förbrukningsmaterial i den mån det går</a:t>
            </a:r>
          </a:p>
          <a:p>
            <a:pPr marL="251460" indent="-251460"/>
            <a:r>
              <a:rPr lang="sv-SE">
                <a:cs typeface="Arial"/>
              </a:rPr>
              <a:t>Ambulerande provtagningsverksamhet</a:t>
            </a:r>
          </a:p>
          <a:p>
            <a:pPr marL="251460" indent="-251460"/>
            <a:r>
              <a:rPr lang="sv-SE">
                <a:cs typeface="Arial"/>
              </a:rPr>
              <a:t>Starta upp analys av prover i egen regi på laboratoriemedicin</a:t>
            </a:r>
          </a:p>
          <a:p>
            <a:pPr marL="251460" indent="-251460"/>
            <a:r>
              <a:rPr lang="sv-SE">
                <a:cs typeface="Arial"/>
              </a:rPr>
              <a:t>Rutiner vid röntgenundersökningar</a:t>
            </a:r>
          </a:p>
          <a:p>
            <a:pPr marL="251460" indent="-251460"/>
            <a:r>
              <a:rPr lang="sv-SE">
                <a:cs typeface="Arial"/>
              </a:rPr>
              <a:t>Rutiner för serviceverksamheter (Sophantering, städning, mathantering, tvätt med mera)</a:t>
            </a:r>
          </a:p>
          <a:p>
            <a:pPr marL="251460" indent="-251460"/>
            <a:r>
              <a:rPr lang="sv-SE">
                <a:cs typeface="Arial"/>
              </a:rPr>
              <a:t>Förbereda central bemanningsfunktion</a:t>
            </a:r>
          </a:p>
          <a:p>
            <a:pPr marL="251460" indent="-251460"/>
            <a:r>
              <a:rPr lang="sv-SE">
                <a:cs typeface="Arial"/>
              </a:rPr>
              <a:t>Lokala rutiner på operation, Barn, Kvinna, Ambulans med flera.</a:t>
            </a:r>
          </a:p>
          <a:p>
            <a:pPr marL="251460" indent="-251460"/>
            <a:r>
              <a:rPr lang="sv-SE">
                <a:cs typeface="Arial"/>
              </a:rPr>
              <a:t>Behov av att evakuera lokaler</a:t>
            </a:r>
          </a:p>
          <a:p>
            <a:pPr marL="251460" indent="-251460"/>
            <a:r>
              <a:rPr lang="sv-SE">
                <a:cs typeface="Arial"/>
              </a:rPr>
              <a:t>Eventuellt tillträdesförbud</a:t>
            </a:r>
          </a:p>
          <a:p>
            <a:pPr marL="251460" indent="-251460"/>
            <a:r>
              <a:rPr lang="sv-SE">
                <a:cs typeface="Arial"/>
              </a:rPr>
              <a:t>Säkerhetsfrågor (bevakning med mera)</a:t>
            </a:r>
          </a:p>
          <a:p>
            <a:pPr marL="251460" indent="-251460"/>
            <a:endParaRPr lang="sv-S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2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EBE9B0-B760-4724-9E11-50651704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Krisberedskap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02C3B0-01C7-4911-B272-E9463CB21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Normal beredskap - </a:t>
            </a:r>
            <a:r>
              <a:rPr lang="sv-SE" dirty="0" err="1"/>
              <a:t>TiB</a:t>
            </a:r>
            <a:r>
              <a:rPr lang="sv-SE" dirty="0"/>
              <a:t> och regional krisledning</a:t>
            </a:r>
          </a:p>
          <a:p>
            <a:r>
              <a:rPr lang="sv-SE" dirty="0"/>
              <a:t>Regional samverkan - Länsstyrelsen och kommuner</a:t>
            </a:r>
          </a:p>
          <a:p>
            <a:r>
              <a:rPr lang="sv-SE" dirty="0"/>
              <a:t>Nationell samverkan samtliga regioner och Socialstyrelsen</a:t>
            </a:r>
          </a:p>
          <a:p>
            <a:pPr marL="0" indent="0">
              <a:buNone/>
            </a:pPr>
            <a:endParaRPr lang="sv-SE" dirty="0">
              <a:highlight>
                <a:srgbClr val="FFFF00"/>
              </a:highlight>
            </a:endParaRPr>
          </a:p>
          <a:p>
            <a:endParaRPr lang="sv-SE" dirty="0">
              <a:highlight>
                <a:srgbClr val="FFFF00"/>
              </a:highlight>
            </a:endParaRPr>
          </a:p>
          <a:p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FA7FECC-F8E6-45F9-A98E-3130D2C593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Anna-Lena Alfreds</a:t>
            </a:r>
          </a:p>
        </p:txBody>
      </p:sp>
    </p:spTree>
    <p:extLst>
      <p:ext uri="{BB962C8B-B14F-4D97-AF65-F5344CB8AC3E}">
        <p14:creationId xmlns:p14="http://schemas.microsoft.com/office/powerpoint/2010/main" val="3149637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3E96AB-4A02-41BB-BB62-1E451130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1548882"/>
            <a:ext cx="9673200" cy="3111252"/>
          </a:xfrm>
        </p:spPr>
        <p:txBody>
          <a:bodyPr/>
          <a:lstStyle/>
          <a:p>
            <a:r>
              <a:rPr lang="sv-SE" dirty="0">
                <a:hlinkClick r:id="rId2"/>
              </a:rPr>
              <a:t>fblcorona@regionjh.se</a:t>
            </a:r>
            <a:br>
              <a:rPr lang="sv-SE" dirty="0"/>
            </a:br>
            <a:br>
              <a:rPr lang="sv-SE" dirty="0"/>
            </a:br>
            <a:r>
              <a:rPr lang="sv-SE" dirty="0"/>
              <a:t>073-669 25 20 (för akuta frågor)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336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DD0183-21F9-4892-8B12-AE20F32C8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0" y="192753"/>
            <a:ext cx="12039990" cy="648000"/>
          </a:xfrm>
        </p:spPr>
        <p:txBody>
          <a:bodyPr/>
          <a:lstStyle/>
          <a:p>
            <a:r>
              <a:rPr lang="sv-SE" dirty="0"/>
              <a:t>Bakgrund-verifierade fall 3 mars covid-19 utanför Kina </a:t>
            </a:r>
            <a:r>
              <a:rPr lang="sv-SE" sz="3600" dirty="0"/>
              <a:t>n=11 169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F949A0A-FDFC-42E9-9D6F-3684FFED2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102"/>
          <a:stretch/>
        </p:blipFill>
        <p:spPr>
          <a:xfrm>
            <a:off x="248656" y="1215553"/>
            <a:ext cx="9809743" cy="5236047"/>
          </a:xfrm>
          <a:prstGeom prst="rect">
            <a:avLst/>
          </a:prstGeom>
        </p:spPr>
      </p:pic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65067C21-AF03-4F8C-A83D-4571134F65B0}"/>
              </a:ext>
            </a:extLst>
          </p:cNvPr>
          <p:cNvGraphicFramePr>
            <a:graphicFrameLocks noGrp="1"/>
          </p:cNvGraphicFramePr>
          <p:nvPr/>
        </p:nvGraphicFramePr>
        <p:xfrm>
          <a:off x="4003040" y="1034626"/>
          <a:ext cx="423672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080">
                  <a:extLst>
                    <a:ext uri="{9D8B030D-6E8A-4147-A177-3AD203B41FA5}">
                      <a16:colId xmlns:a16="http://schemas.microsoft.com/office/drawing/2014/main" val="3775442377"/>
                    </a:ext>
                  </a:extLst>
                </a:gridCol>
                <a:gridCol w="3088640">
                  <a:extLst>
                    <a:ext uri="{9D8B030D-6E8A-4147-A177-3AD203B41FA5}">
                      <a16:colId xmlns:a16="http://schemas.microsoft.com/office/drawing/2014/main" val="3195934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Antal fall/dödsfall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377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Sydkorea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5328        28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04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Italien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v-SE" sz="1600" dirty="0"/>
                        <a:t>2502        79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56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Iran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v-SE" sz="1600" dirty="0"/>
                        <a:t>2336        77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670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Tyskland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v-SE" sz="1600" dirty="0"/>
                        <a:t>203           0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41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Frankrike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v-SE" sz="1600" dirty="0"/>
                        <a:t>212           4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54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Kina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80270    2981     88/94%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76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93158    3198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598417"/>
                  </a:ext>
                </a:extLst>
              </a:tr>
            </a:tbl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B853FF90-AE88-4600-B958-C89E08F5FF5D}"/>
              </a:ext>
            </a:extLst>
          </p:cNvPr>
          <p:cNvSpPr txBox="1"/>
          <p:nvPr/>
        </p:nvSpPr>
        <p:spPr>
          <a:xfrm>
            <a:off x="1351280" y="655320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Smittskydd Micael Widerström </a:t>
            </a:r>
          </a:p>
        </p:txBody>
      </p:sp>
      <p:pic>
        <p:nvPicPr>
          <p:cNvPr id="10" name="Bildobjekt 9" descr="En bild som visar liten, gammal, sitter, foto&#10;&#10;Automatiskt genererad beskrivning">
            <a:extLst>
              <a:ext uri="{FF2B5EF4-FFF2-40B4-BE49-F238E27FC236}">
                <a16:creationId xmlns:a16="http://schemas.microsoft.com/office/drawing/2014/main" id="{ABCF8752-16B6-4CEE-A48D-1D40E377D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319" y="3757506"/>
            <a:ext cx="2170825" cy="15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4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21EC0F-FCB8-4D12-B879-A2162AD3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FoHM risknivå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042D631-D8EB-4411-93F8-612E1D771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Nuvarande risk för importfall: </a:t>
            </a:r>
            <a:r>
              <a:rPr lang="sv-SE" dirty="0"/>
              <a:t>MYCKET HÖG (5/5)</a:t>
            </a:r>
          </a:p>
          <a:p>
            <a:r>
              <a:rPr lang="sv-SE" b="1" dirty="0"/>
              <a:t>Risken för spridning i Sverige annat än till personer runt enstaka importfall: </a:t>
            </a:r>
            <a:r>
              <a:rPr lang="sv-SE" dirty="0"/>
              <a:t>MÅTTLIG (3/5)</a:t>
            </a:r>
          </a:p>
          <a:p>
            <a:endParaRPr lang="sv-SE" dirty="0"/>
          </a:p>
          <a:p>
            <a:r>
              <a:rPr lang="sv-SE" dirty="0"/>
              <a:t>30 fall i Sverige (9 VGR; 15 Sthlm, 3 Jönköping, 2 Uppsala, 1 Skåne</a:t>
            </a:r>
          </a:p>
          <a:p>
            <a:r>
              <a:rPr lang="sv-SE" dirty="0"/>
              <a:t>Importsmitta, anhöriga, lindrigt sjuka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BE0C4BB-7FDC-4BFE-B0AE-D834FBA82B0A}"/>
              </a:ext>
            </a:extLst>
          </p:cNvPr>
          <p:cNvSpPr txBox="1"/>
          <p:nvPr/>
        </p:nvSpPr>
        <p:spPr>
          <a:xfrm>
            <a:off x="1351280" y="6553200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Sverige - Smittskydd Micael Widerström </a:t>
            </a:r>
          </a:p>
        </p:txBody>
      </p:sp>
    </p:spTree>
    <p:extLst>
      <p:ext uri="{BB962C8B-B14F-4D97-AF65-F5344CB8AC3E}">
        <p14:creationId xmlns:p14="http://schemas.microsoft.com/office/powerpoint/2010/main" val="61096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280F7D-B701-46EE-A86C-1E01A0D6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Personer som uppfyller följande kriterier ska provtas: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B5C309-7ED3-4B45-88DE-6812CE7212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dirty="0"/>
              <a:t>Vistelse </a:t>
            </a:r>
          </a:p>
          <a:p>
            <a:pPr>
              <a:lnSpc>
                <a:spcPct val="100000"/>
              </a:lnSpc>
            </a:pPr>
            <a:r>
              <a:rPr lang="sv-SE" dirty="0"/>
              <a:t>Kina/Hongkong</a:t>
            </a:r>
          </a:p>
          <a:p>
            <a:pPr>
              <a:lnSpc>
                <a:spcPct val="100000"/>
              </a:lnSpc>
            </a:pPr>
            <a:r>
              <a:rPr lang="sv-SE" dirty="0"/>
              <a:t>Sydkorea</a:t>
            </a:r>
          </a:p>
          <a:p>
            <a:pPr>
              <a:lnSpc>
                <a:spcPct val="100000"/>
              </a:lnSpc>
            </a:pPr>
            <a:r>
              <a:rPr lang="sv-SE" dirty="0"/>
              <a:t>Iran </a:t>
            </a:r>
          </a:p>
          <a:p>
            <a:pPr>
              <a:lnSpc>
                <a:spcPct val="100000"/>
              </a:lnSpc>
            </a:pPr>
            <a:r>
              <a:rPr lang="sv-SE" dirty="0"/>
              <a:t>Norra Italien</a:t>
            </a:r>
          </a:p>
          <a:p>
            <a:pPr>
              <a:lnSpc>
                <a:spcPct val="100000"/>
              </a:lnSpc>
            </a:pPr>
            <a:endParaRPr lang="sv-SE" dirty="0"/>
          </a:p>
          <a:p>
            <a:pPr marL="0" indent="0">
              <a:lnSpc>
                <a:spcPct val="100000"/>
              </a:lnSpc>
              <a:buNone/>
            </a:pPr>
            <a:r>
              <a:rPr lang="sv-SE" dirty="0"/>
              <a:t>Kontakt med bekräftat fall:</a:t>
            </a:r>
          </a:p>
          <a:p>
            <a:pPr>
              <a:lnSpc>
                <a:spcPct val="100000"/>
              </a:lnSpc>
            </a:pPr>
            <a:r>
              <a:rPr lang="sv-SE" dirty="0"/>
              <a:t>vistelse i slutet rum eller efter kontakt ansikte mot-ansikte (&lt;2 meters avstånd</a:t>
            </a:r>
          </a:p>
          <a:p>
            <a:pPr>
              <a:lnSpc>
                <a:spcPct val="100000"/>
              </a:lnSpc>
            </a:pPr>
            <a:r>
              <a:rPr lang="sv-SE" dirty="0"/>
              <a:t>boende och/eller vistelse i samma hushåll</a:t>
            </a:r>
          </a:p>
          <a:p>
            <a:pPr>
              <a:lnSpc>
                <a:spcPct val="100000"/>
              </a:lnSpc>
            </a:pPr>
            <a:r>
              <a:rPr lang="sv-SE" dirty="0"/>
              <a:t>flygresa där medpassagerare är ett bekräftat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4479E99-FC16-464D-839E-99FFF03F7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91970"/>
            <a:ext cx="5445760" cy="216725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sv-SE" dirty="0"/>
              <a:t>Akut insjuknande med feber, hosta eller </a:t>
            </a:r>
            <a:r>
              <a:rPr lang="sv-SE" dirty="0" err="1"/>
              <a:t>dyspné</a:t>
            </a:r>
            <a:r>
              <a:rPr lang="sv-SE" dirty="0"/>
              <a:t> utan annan känd orsak</a:t>
            </a:r>
          </a:p>
          <a:p>
            <a:pPr marL="0" indent="0">
              <a:buNone/>
            </a:pPr>
            <a:r>
              <a:rPr lang="sv-SE" dirty="0"/>
              <a:t>eller</a:t>
            </a:r>
          </a:p>
          <a:p>
            <a:r>
              <a:rPr lang="sv-SE" dirty="0"/>
              <a:t>Akut infektionsinsjuknande utan känd orsak med behov av sjukhusvård 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7A20621-1A69-4C60-A052-447436923B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Inom 14 dagar</a:t>
            </a:r>
          </a:p>
        </p:txBody>
      </p:sp>
    </p:spTree>
    <p:extLst>
      <p:ext uri="{BB962C8B-B14F-4D97-AF65-F5344CB8AC3E}">
        <p14:creationId xmlns:p14="http://schemas.microsoft.com/office/powerpoint/2010/main" val="300960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E3AC4D-BD9B-481F-B44D-B54323EC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88637"/>
            <a:ext cx="10465200" cy="648000"/>
          </a:xfrm>
        </p:spPr>
        <p:txBody>
          <a:bodyPr/>
          <a:lstStyle/>
          <a:p>
            <a:r>
              <a:rPr lang="en-US" sz="2400" dirty="0"/>
              <a:t>TABLE 1. Patients, deaths, and case fatality rates for n=44,672 confirmed COVID-19 cases in Mainland China as of February 11</a:t>
            </a:r>
            <a:r>
              <a:rPr lang="en-US" dirty="0"/>
              <a:t>, </a:t>
            </a:r>
            <a:r>
              <a:rPr lang="en-US" sz="2400" dirty="0"/>
              <a:t>2020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8677350-5AAD-41B1-92E6-2A698BC23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3280" y="1384990"/>
            <a:ext cx="7784722" cy="408802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129A395-6387-42B4-B160-B7A10EE99961}"/>
              </a:ext>
            </a:extLst>
          </p:cNvPr>
          <p:cNvSpPr/>
          <p:nvPr/>
        </p:nvSpPr>
        <p:spPr>
          <a:xfrm>
            <a:off x="8274880" y="6195658"/>
            <a:ext cx="2173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>
                <a:solidFill>
                  <a:srgbClr val="2C4292"/>
                </a:solidFill>
              </a:rPr>
              <a:t>CCDC Weekly / Vol. 2 / No. x</a:t>
            </a:r>
            <a:endParaRPr lang="sv-SE" sz="12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1710469-F1EB-42DC-97B6-863CD16BFA39}"/>
              </a:ext>
            </a:extLst>
          </p:cNvPr>
          <p:cNvSpPr txBox="1"/>
          <p:nvPr/>
        </p:nvSpPr>
        <p:spPr>
          <a:xfrm>
            <a:off x="1686560" y="5740400"/>
            <a:ext cx="293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81% mild sjukdom, 5% IVA</a:t>
            </a:r>
          </a:p>
        </p:txBody>
      </p:sp>
    </p:spTree>
    <p:extLst>
      <p:ext uri="{BB962C8B-B14F-4D97-AF65-F5344CB8AC3E}">
        <p14:creationId xmlns:p14="http://schemas.microsoft.com/office/powerpoint/2010/main" val="376940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7ECF5A90-D072-4729-BEC7-664395C7D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41" y="163275"/>
            <a:ext cx="2302808" cy="326572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B648194-5366-44C4-8EBC-8B18D3A0F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145" y="3475543"/>
            <a:ext cx="2098237" cy="283392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1F9C97B-A2B6-4BA1-AAED-070A2C8D4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946" y="3378263"/>
            <a:ext cx="2857500" cy="293120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498ECA7-3DF2-42A2-A520-F5F3DD59B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357" y="548532"/>
            <a:ext cx="3402965" cy="2111867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5FEFE9C-7634-4D93-AEBD-1D382BDD9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306" y="447040"/>
            <a:ext cx="4463376" cy="480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4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B4F5C8-12D4-4BAC-98D8-4F18D5C3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Infektion – hur gör vi nu och framåt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BA8AD4-9A9E-4FF0-B3C4-EBAAF484FE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Jessica Nääs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211E4060-0AB3-4435-BC12-20BF988394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399531"/>
              </p:ext>
            </p:extLst>
          </p:nvPr>
        </p:nvGraphicFramePr>
        <p:xfrm>
          <a:off x="2456682" y="1877413"/>
          <a:ext cx="3141863" cy="444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8019495" imgH="11334728" progId="AcroExch.Document.DC">
                  <p:embed/>
                </p:oleObj>
              </mc:Choice>
              <mc:Fallback>
                <p:oleObj name="Acrobat Document" r:id="rId3" imgW="8019495" imgH="11334728" progId="AcroExch.Document.DC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211E4060-0AB3-4435-BC12-20BF988394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6682" y="1877413"/>
                        <a:ext cx="3141863" cy="444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6B24711E-988F-40A7-A08B-E72B23585B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812115"/>
              </p:ext>
            </p:extLst>
          </p:nvPr>
        </p:nvGraphicFramePr>
        <p:xfrm>
          <a:off x="5719848" y="1877413"/>
          <a:ext cx="3141863" cy="444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8019495" imgH="11334728" progId="AcroExch.Document.DC">
                  <p:embed/>
                </p:oleObj>
              </mc:Choice>
              <mc:Fallback>
                <p:oleObj name="Acrobat Document" r:id="rId5" imgW="8019495" imgH="11334728" progId="AcroExch.Document.DC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6B24711E-988F-40A7-A08B-E72B23585B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9848" y="1877413"/>
                        <a:ext cx="3141863" cy="444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058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C07F86-7667-44AC-8AB9-A0C616B5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Ledningscentral – för operativa 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CC6758-60A4-4F33-B515-57005B6ED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sv-SE" dirty="0"/>
              <a:t>Operativ ledning (här och nu)</a:t>
            </a:r>
            <a:r>
              <a:rPr lang="en-US" dirty="0"/>
              <a:t>​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syfte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köra</a:t>
            </a:r>
            <a:r>
              <a:rPr lang="en-US" dirty="0"/>
              <a:t> slut på </a:t>
            </a:r>
            <a:r>
              <a:rPr lang="en-US" dirty="0" err="1"/>
              <a:t>ordinarie</a:t>
            </a:r>
            <a:r>
              <a:rPr lang="en-US" dirty="0"/>
              <a:t> </a:t>
            </a:r>
            <a:r>
              <a:rPr lang="en-US" dirty="0" err="1"/>
              <a:t>organisation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Bemannad</a:t>
            </a:r>
            <a:r>
              <a:rPr lang="en-US" dirty="0"/>
              <a:t> </a:t>
            </a:r>
            <a:r>
              <a:rPr lang="en-US" dirty="0" err="1"/>
              <a:t>vardagar</a:t>
            </a:r>
            <a:r>
              <a:rPr lang="en-US" dirty="0"/>
              <a:t> 08.00-17.00.</a:t>
            </a:r>
          </a:p>
          <a:p>
            <a:pPr fontAlgn="base"/>
            <a:r>
              <a:rPr lang="en-US" dirty="0" err="1"/>
              <a:t>Funktionen</a:t>
            </a:r>
            <a:r>
              <a:rPr lang="en-US" dirty="0"/>
              <a:t> </a:t>
            </a:r>
            <a:r>
              <a:rPr lang="en-US" dirty="0" err="1"/>
              <a:t>regionöverläkare</a:t>
            </a:r>
            <a:r>
              <a:rPr lang="en-US" dirty="0"/>
              <a:t> </a:t>
            </a:r>
            <a:r>
              <a:rPr lang="en-US" dirty="0" err="1"/>
              <a:t>leder</a:t>
            </a:r>
            <a:r>
              <a:rPr lang="en-US" dirty="0"/>
              <a:t>. Fast </a:t>
            </a:r>
            <a:r>
              <a:rPr lang="en-US" dirty="0" err="1"/>
              <a:t>bemannad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initialskedet</a:t>
            </a:r>
            <a:r>
              <a:rPr lang="en-US" dirty="0"/>
              <a:t> med </a:t>
            </a:r>
            <a:r>
              <a:rPr lang="en-US" dirty="0" err="1"/>
              <a:t>smittskydd</a:t>
            </a:r>
            <a:r>
              <a:rPr lang="en-US" dirty="0"/>
              <a:t>, </a:t>
            </a:r>
            <a:r>
              <a:rPr lang="en-US" dirty="0" err="1"/>
              <a:t>vårdhygien</a:t>
            </a:r>
            <a:r>
              <a:rPr lang="en-US" dirty="0"/>
              <a:t>, kommunikation, </a:t>
            </a:r>
            <a:r>
              <a:rPr lang="en-US" dirty="0" err="1"/>
              <a:t>assistent</a:t>
            </a:r>
            <a:r>
              <a:rPr lang="en-US" dirty="0"/>
              <a:t>.</a:t>
            </a:r>
          </a:p>
          <a:p>
            <a:pPr fontAlgn="base"/>
            <a:r>
              <a:rPr lang="sv-SE" dirty="0"/>
              <a:t>Svara på frågor, fånga in behov</a:t>
            </a:r>
            <a:r>
              <a:rPr lang="en-US" dirty="0"/>
              <a:t>​</a:t>
            </a:r>
            <a:r>
              <a:rPr lang="sv-SE" dirty="0"/>
              <a:t>, hantera mail till FBL Corona samt akuttelefon.</a:t>
            </a:r>
            <a:endParaRPr lang="en-US" dirty="0"/>
          </a:p>
          <a:p>
            <a:pPr fontAlgn="base"/>
            <a:r>
              <a:rPr lang="sv-SE" dirty="0"/>
              <a:t>Fördela frågor/ärenden till andra funktioner, analysgrupp regionledningen, etc.</a:t>
            </a:r>
            <a:endParaRPr lang="en-US" dirty="0"/>
          </a:p>
          <a:p>
            <a:pPr fontAlgn="base"/>
            <a:r>
              <a:rPr lang="sv-SE" dirty="0"/>
              <a:t>Kontinuerlig avstämning med RD, HS-dir, Infektion m fl.​</a:t>
            </a:r>
          </a:p>
          <a:p>
            <a:pPr fontAlgn="base"/>
            <a:r>
              <a:rPr lang="sv-SE" dirty="0"/>
              <a:t>Logga in- och utgående mail, till diariet vid behov, dokumenterar beslut etc.</a:t>
            </a:r>
            <a:endParaRPr lang="en-US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0DB1B5-75B0-4EB3-9331-FDB9833A47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Mikael Ferm, </a:t>
            </a:r>
            <a:r>
              <a:rPr lang="sv-SE"/>
              <a:t>Carsten Dencker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588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99D1F4-30BE-48D1-904C-57AACA4CB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51460" indent="-251460"/>
            <a:r>
              <a:rPr lang="sv-SE" dirty="0"/>
              <a:t>I analysgruppen finns: Örjan Strömqvist (ansvarig), Anita Secher och Göran Zackrisson, Maria Carlund</a:t>
            </a:r>
          </a:p>
          <a:p>
            <a:pPr marL="251460" indent="-251460"/>
            <a:r>
              <a:rPr lang="sv-SE" dirty="0"/>
              <a:t>Uppgiften är att, på uppdrag av Krisledning/Regionledning, förbereda Region JH för ett kommande utbrott av Corona i länet.</a:t>
            </a:r>
            <a:endParaRPr lang="sv-SE" dirty="0">
              <a:cs typeface="Arial"/>
            </a:endParaRPr>
          </a:p>
          <a:p>
            <a:pPr marL="251460" indent="-251460"/>
            <a:r>
              <a:rPr lang="sv-SE" dirty="0"/>
              <a:t>Analysgruppens ska, utifrån olika scenarier, tidigt kunna se behov av förberedelser och planering. </a:t>
            </a:r>
            <a:r>
              <a:rPr lang="sv-SE" dirty="0" err="1"/>
              <a:t>Omfallsanalys</a:t>
            </a:r>
            <a:r>
              <a:rPr lang="sv-SE" dirty="0"/>
              <a:t>!</a:t>
            </a:r>
            <a:endParaRPr lang="sv-SE" dirty="0">
              <a:cs typeface="Arial"/>
            </a:endParaRPr>
          </a:p>
          <a:p>
            <a:pPr marL="251460" indent="-251460"/>
            <a:r>
              <a:rPr lang="sv-SE" dirty="0"/>
              <a:t>Har befogenheter att avropa hjälp från verksamheten i analys- och förberedelsearbetet</a:t>
            </a:r>
            <a:endParaRPr lang="sv-SE" dirty="0">
              <a:cs typeface="Arial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33F09BD-37EB-4739-8852-299AA076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Örjan Strömqvist, Regionstab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905EE0-9AD6-4AA9-8E15-C6235B61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DEC0611-6BF9-4578-9E8C-C00E6DA3AF35}"/>
              </a:ext>
            </a:extLst>
          </p:cNvPr>
          <p:cNvSpPr txBox="1">
            <a:spLocks/>
          </p:cNvSpPr>
          <p:nvPr/>
        </p:nvSpPr>
        <p:spPr>
          <a:xfrm>
            <a:off x="1016400" y="741766"/>
            <a:ext cx="104652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/>
              <a:t>Analysfunktion – för långsiktig planering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6506401E-F374-4782-A70E-E60DC96FDAD2}"/>
              </a:ext>
            </a:extLst>
          </p:cNvPr>
          <p:cNvSpPr txBox="1">
            <a:spLocks/>
          </p:cNvSpPr>
          <p:nvPr/>
        </p:nvSpPr>
        <p:spPr>
          <a:xfrm>
            <a:off x="1016400" y="1353766"/>
            <a:ext cx="10465200" cy="365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Örjan Strömqvist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9356034"/>
      </p:ext>
    </p:extLst>
  </p:cSld>
  <p:clrMapOvr>
    <a:masterClrMapping/>
  </p:clrMapOvr>
</p:sld>
</file>

<file path=ppt/theme/theme1.xml><?xml version="1.0" encoding="utf-8"?>
<a:theme xmlns:a="http://schemas.openxmlformats.org/drawingml/2006/main" name="RJH">
  <a:themeElements>
    <a:clrScheme name="Region JH-0416">
      <a:dk1>
        <a:srgbClr val="000000"/>
      </a:dk1>
      <a:lt1>
        <a:srgbClr val="FFFFFF"/>
      </a:lt1>
      <a:dk2>
        <a:srgbClr val="A59C94"/>
      </a:dk2>
      <a:lt2>
        <a:srgbClr val="FFFFFF"/>
      </a:lt2>
      <a:accent1>
        <a:srgbClr val="97D700"/>
      </a:accent1>
      <a:accent2>
        <a:srgbClr val="E6F0F9"/>
      </a:accent2>
      <a:accent3>
        <a:srgbClr val="1C1C1C"/>
      </a:accent3>
      <a:accent4>
        <a:srgbClr val="BFB8AF"/>
      </a:accent4>
      <a:accent5>
        <a:srgbClr val="4E801F"/>
      </a:accent5>
      <a:accent6>
        <a:srgbClr val="96C0E6"/>
      </a:accent6>
      <a:hlink>
        <a:srgbClr val="000000"/>
      </a:hlink>
      <a:folHlink>
        <a:srgbClr val="7F746B"/>
      </a:folHlink>
    </a:clrScheme>
    <a:fontScheme name="RJH - Rubrik Arial Narrow -  Bröd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JH_mall_anpassade färger.pptx" id="{95C4B7E5-F834-4063-B622-10F4EB466DD8}" vid="{5504849E-FC1A-493C-ADCA-5C793ED58A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D13115ED7A2D47A5DF1BDEEC65C39F" ma:contentTypeVersion="11" ma:contentTypeDescription="Skapa ett nytt dokument." ma:contentTypeScope="" ma:versionID="cacd8f4aa64ebd4b143d4406f4695737">
  <xsd:schema xmlns:xsd="http://www.w3.org/2001/XMLSchema" xmlns:xs="http://www.w3.org/2001/XMLSchema" xmlns:p="http://schemas.microsoft.com/office/2006/metadata/properties" xmlns:ns3="54ba26d6-a025-4494-9bfb-e0171f6c6c97" xmlns:ns4="97a34ca8-9ce3-4fdd-be0c-317eed0fdd66" targetNamespace="http://schemas.microsoft.com/office/2006/metadata/properties" ma:root="true" ma:fieldsID="3220a84bc5a17b815a99a441a3b54590" ns3:_="" ns4:_="">
    <xsd:import namespace="54ba26d6-a025-4494-9bfb-e0171f6c6c97"/>
    <xsd:import namespace="97a34ca8-9ce3-4fdd-be0c-317eed0fdd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a26d6-a025-4494-9bfb-e0171f6c6c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34ca8-9ce3-4fdd-be0c-317eed0fdd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617227-B270-4534-8746-A78273CB73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B72837-E19E-4838-AF0B-9AD4F5FF6B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9F7482-C4C5-434A-8F1B-9BC0FA79E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ba26d6-a025-4494-9bfb-e0171f6c6c97"/>
    <ds:schemaRef ds:uri="97a34ca8-9ce3-4fdd-be0c-317eed0fdd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713</Words>
  <Application>Microsoft Office PowerPoint</Application>
  <PresentationFormat>Bredbild</PresentationFormat>
  <Paragraphs>119</Paragraphs>
  <Slides>15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Verdana</vt:lpstr>
      <vt:lpstr>Wingdings</vt:lpstr>
      <vt:lpstr>RJH</vt:lpstr>
      <vt:lpstr>Acrobat Document</vt:lpstr>
      <vt:lpstr>PowerPoint-presentation</vt:lpstr>
      <vt:lpstr>Bakgrund-verifierade fall 3 mars covid-19 utanför Kina n=11 169</vt:lpstr>
      <vt:lpstr>FoHM risknivå</vt:lpstr>
      <vt:lpstr>Personer som uppfyller följande kriterier ska provtas:</vt:lpstr>
      <vt:lpstr>TABLE 1. Patients, deaths, and case fatality rates for n=44,672 confirmed COVID-19 cases in Mainland China as of February 11, 2020</vt:lpstr>
      <vt:lpstr>PowerPoint-presentation</vt:lpstr>
      <vt:lpstr>Infektion – hur gör vi nu och framåt</vt:lpstr>
      <vt:lpstr>Ledningscentral – för operativa frågor</vt:lpstr>
      <vt:lpstr>PowerPoint-presentation</vt:lpstr>
      <vt:lpstr>Vad är gjort ?</vt:lpstr>
      <vt:lpstr>Vad har vi funderat på ?</vt:lpstr>
      <vt:lpstr>RESULTAT AV INVENTERINGEN </vt:lpstr>
      <vt:lpstr>GENOMFÖRDA / PÅGÅENDE AKTIVITETER</vt:lpstr>
      <vt:lpstr>Krisberedskap</vt:lpstr>
      <vt:lpstr>fblcorona@regionjh.se  073-669 25 20 (för akuta frågor)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Anna-Lena Högström</dc:creator>
  <cp:lastModifiedBy>Sara Nilsson</cp:lastModifiedBy>
  <cp:revision>7</cp:revision>
  <dcterms:created xsi:type="dcterms:W3CDTF">2020-03-03T12:12:15Z</dcterms:created>
  <dcterms:modified xsi:type="dcterms:W3CDTF">2020-03-10T13:45:28Z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b0b0de0-301b-43bc-be01-b232acb4eea4_Enabled">
    <vt:lpwstr>True</vt:lpwstr>
  </property>
  <property fmtid="{D5CDD505-2E9C-101B-9397-08002B2CF9AE}" pid="3" name="MSIP_Label_3b0b0de0-301b-43bc-be01-b232acb4eea4_SiteId">
    <vt:lpwstr>d3b4cf3a-ca77-4a02-aefa-f4398591468f</vt:lpwstr>
  </property>
  <property fmtid="{D5CDD505-2E9C-101B-9397-08002B2CF9AE}" pid="4" name="MSIP_Label_3b0b0de0-301b-43bc-be01-b232acb4eea4_Owner">
    <vt:lpwstr>anna-lena.hogstrom@regionjh.se</vt:lpwstr>
  </property>
  <property fmtid="{D5CDD505-2E9C-101B-9397-08002B2CF9AE}" pid="5" name="MSIP_Label_3b0b0de0-301b-43bc-be01-b232acb4eea4_SetDate">
    <vt:lpwstr>2020-03-03T12:29:40.7756514Z</vt:lpwstr>
  </property>
  <property fmtid="{D5CDD505-2E9C-101B-9397-08002B2CF9AE}" pid="6" name="MSIP_Label_3b0b0de0-301b-43bc-be01-b232acb4eea4_Name">
    <vt:lpwstr>Intern</vt:lpwstr>
  </property>
  <property fmtid="{D5CDD505-2E9C-101B-9397-08002B2CF9AE}" pid="7" name="MSIP_Label_3b0b0de0-301b-43bc-be01-b232acb4eea4_Application">
    <vt:lpwstr>Microsoft Azure Information Protection</vt:lpwstr>
  </property>
  <property fmtid="{D5CDD505-2E9C-101B-9397-08002B2CF9AE}" pid="8" name="MSIP_Label_3b0b0de0-301b-43bc-be01-b232acb4eea4_ActionId">
    <vt:lpwstr>3916fe62-5385-42ca-9552-44bab0716293</vt:lpwstr>
  </property>
  <property fmtid="{D5CDD505-2E9C-101B-9397-08002B2CF9AE}" pid="9" name="MSIP_Label_3b0b0de0-301b-43bc-be01-b232acb4eea4_Extended_MSFT_Method">
    <vt:lpwstr>Automatic</vt:lpwstr>
  </property>
  <property fmtid="{D5CDD505-2E9C-101B-9397-08002B2CF9AE}" pid="10" name="Sensitivity">
    <vt:lpwstr>Intern</vt:lpwstr>
  </property>
  <property fmtid="{D5CDD505-2E9C-101B-9397-08002B2CF9AE}" pid="11" name="ContentTypeId">
    <vt:lpwstr>0x010100E6D13115ED7A2D47A5DF1BDEEC65C39F</vt:lpwstr>
  </property>
</Properties>
</file>