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79" r:id="rId5"/>
    <p:sldId id="332" r:id="rId6"/>
    <p:sldId id="317" r:id="rId7"/>
    <p:sldId id="344" r:id="rId8"/>
    <p:sldId id="347" r:id="rId9"/>
    <p:sldId id="345" r:id="rId10"/>
    <p:sldId id="346" r:id="rId11"/>
    <p:sldId id="348" r:id="rId12"/>
    <p:sldId id="669" r:id="rId13"/>
    <p:sldId id="670" r:id="rId14"/>
    <p:sldId id="671" r:id="rId15"/>
    <p:sldId id="672" r:id="rId16"/>
    <p:sldId id="673" r:id="rId17"/>
    <p:sldId id="256" r:id="rId18"/>
    <p:sldId id="257" r:id="rId19"/>
    <p:sldId id="272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A4711-B228-4A76-880B-8B29F3417C67}" v="87" dt="2021-01-12T20:40:5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5822" autoAdjust="0"/>
  </p:normalViewPr>
  <p:slideViewPr>
    <p:cSldViewPr snapToGrid="0">
      <p:cViewPr varScale="1">
        <p:scale>
          <a:sx n="76" d="100"/>
          <a:sy n="76" d="100"/>
        </p:scale>
        <p:origin x="1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ll.jllad.se\user\Groups\Omr&#229;de%20patients&#228;kerhet\Smittskydd%20och%20V&#229;rdhygien\Coronavirus\Kopia%20av%20L&#228;ges%20rapport%20Covid-19%20kommun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Blad1!$D$16</c:f>
              <c:strCache>
                <c:ptCount val="1"/>
                <c:pt idx="0">
                  <c:v>Antal 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0"/>
                  <c:y val="-4.278518685276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58-4F33-AB3C-22F4C18D059C}"/>
                </c:ext>
              </c:extLst>
            </c:dLbl>
            <c:dLbl>
              <c:idx val="16"/>
              <c:layout>
                <c:manualLayout>
                  <c:x val="1.1294608622118731E-2"/>
                  <c:y val="-1.00671027888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58-4F33-AB3C-22F4C18D0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Blad1!$A$29:$A$45</c:f>
              <c:strCache>
                <c:ptCount val="17"/>
                <c:pt idx="0">
                  <c:v>v38</c:v>
                </c:pt>
                <c:pt idx="1">
                  <c:v>v39</c:v>
                </c:pt>
                <c:pt idx="2">
                  <c:v>v40</c:v>
                </c:pt>
                <c:pt idx="3">
                  <c:v>v41</c:v>
                </c:pt>
                <c:pt idx="4">
                  <c:v>v42</c:v>
                </c:pt>
                <c:pt idx="5">
                  <c:v>v43</c:v>
                </c:pt>
                <c:pt idx="6">
                  <c:v>v44</c:v>
                </c:pt>
                <c:pt idx="7">
                  <c:v>v45</c:v>
                </c:pt>
                <c:pt idx="8">
                  <c:v>v46</c:v>
                </c:pt>
                <c:pt idx="9">
                  <c:v>v47</c:v>
                </c:pt>
                <c:pt idx="10">
                  <c:v>v48</c:v>
                </c:pt>
                <c:pt idx="11">
                  <c:v>v49</c:v>
                </c:pt>
                <c:pt idx="12">
                  <c:v>v50</c:v>
                </c:pt>
                <c:pt idx="13">
                  <c:v>v51</c:v>
                </c:pt>
                <c:pt idx="14">
                  <c:v>v52</c:v>
                </c:pt>
                <c:pt idx="15">
                  <c:v>v53</c:v>
                </c:pt>
                <c:pt idx="16">
                  <c:v>v1</c:v>
                </c:pt>
              </c:strCache>
            </c:strRef>
          </c:cat>
          <c:val>
            <c:numRef>
              <c:f>Blad1!$D$29:$D$45</c:f>
              <c:numCache>
                <c:formatCode>General</c:formatCode>
                <c:ptCount val="17"/>
                <c:pt idx="0">
                  <c:v>18</c:v>
                </c:pt>
                <c:pt idx="1">
                  <c:v>27</c:v>
                </c:pt>
                <c:pt idx="2">
                  <c:v>57</c:v>
                </c:pt>
                <c:pt idx="3">
                  <c:v>124</c:v>
                </c:pt>
                <c:pt idx="4">
                  <c:v>106</c:v>
                </c:pt>
                <c:pt idx="5">
                  <c:v>86</c:v>
                </c:pt>
                <c:pt idx="6">
                  <c:v>70</c:v>
                </c:pt>
                <c:pt idx="7">
                  <c:v>138</c:v>
                </c:pt>
                <c:pt idx="8">
                  <c:v>300</c:v>
                </c:pt>
                <c:pt idx="9">
                  <c:v>404</c:v>
                </c:pt>
                <c:pt idx="10">
                  <c:v>364</c:v>
                </c:pt>
                <c:pt idx="11">
                  <c:v>319</c:v>
                </c:pt>
                <c:pt idx="12">
                  <c:v>357</c:v>
                </c:pt>
                <c:pt idx="13">
                  <c:v>391</c:v>
                </c:pt>
                <c:pt idx="14">
                  <c:v>340</c:v>
                </c:pt>
                <c:pt idx="15">
                  <c:v>388</c:v>
                </c:pt>
                <c:pt idx="16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8-4F33-AB3C-22F4C18D0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359304"/>
        <c:axId val="746356680"/>
      </c:barChart>
      <c:lineChart>
        <c:grouping val="standard"/>
        <c:varyColors val="0"/>
        <c:ser>
          <c:idx val="1"/>
          <c:order val="1"/>
          <c:tx>
            <c:strRef>
              <c:f>Blad1!$H$16</c:f>
              <c:strCache>
                <c:ptCount val="1"/>
                <c:pt idx="0">
                  <c:v>Andel positiva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Blad1!$H$29:$H$45</c:f>
              <c:numCache>
                <c:formatCode>0.0%</c:formatCode>
                <c:ptCount val="17"/>
                <c:pt idx="0">
                  <c:v>6.3313401336616247E-3</c:v>
                </c:pt>
                <c:pt idx="1">
                  <c:v>8.0669256050194208E-3</c:v>
                </c:pt>
                <c:pt idx="2">
                  <c:v>1.7751479289940829E-2</c:v>
                </c:pt>
                <c:pt idx="3">
                  <c:v>3.3916849015317288E-2</c:v>
                </c:pt>
                <c:pt idx="4">
                  <c:v>2.8702951529921472E-2</c:v>
                </c:pt>
                <c:pt idx="5">
                  <c:v>2.4002232765838682E-2</c:v>
                </c:pt>
                <c:pt idx="6">
                  <c:v>2.5426807119505995E-2</c:v>
                </c:pt>
                <c:pt idx="7">
                  <c:v>3.9060288706481747E-2</c:v>
                </c:pt>
                <c:pt idx="8">
                  <c:v>6.25E-2</c:v>
                </c:pt>
                <c:pt idx="9">
                  <c:v>7.6442762535477771E-2</c:v>
                </c:pt>
                <c:pt idx="10">
                  <c:v>6.3315359192903112E-2</c:v>
                </c:pt>
                <c:pt idx="11">
                  <c:v>6.6444490731097691E-2</c:v>
                </c:pt>
                <c:pt idx="12">
                  <c:v>7.0109976433621365E-2</c:v>
                </c:pt>
                <c:pt idx="13">
                  <c:v>7.2166851236618673E-2</c:v>
                </c:pt>
                <c:pt idx="14">
                  <c:v>8.9473684210526316E-2</c:v>
                </c:pt>
                <c:pt idx="15">
                  <c:v>0.11338398597311514</c:v>
                </c:pt>
                <c:pt idx="16">
                  <c:v>0.10823336968375136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58-4F33-AB3C-22F4C18D0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361600"/>
        <c:axId val="746353400"/>
      </c:lineChart>
      <c:catAx>
        <c:axId val="74635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6680"/>
        <c:crosses val="autoZero"/>
        <c:auto val="1"/>
        <c:lblAlgn val="ctr"/>
        <c:lblOffset val="100"/>
        <c:noMultiLvlLbl val="0"/>
      </c:catAx>
      <c:valAx>
        <c:axId val="74635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9304"/>
        <c:crosses val="autoZero"/>
        <c:crossBetween val="between"/>
      </c:valAx>
      <c:valAx>
        <c:axId val="74635340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61600"/>
        <c:crosses val="max"/>
        <c:crossBetween val="between"/>
      </c:valAx>
      <c:catAx>
        <c:axId val="746361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635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Antal provtagna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Blad1!$B$5:$B$13</c:f>
              <c:numCache>
                <c:formatCode>General</c:formatCode>
                <c:ptCount val="9"/>
                <c:pt idx="0">
                  <c:v>1</c:v>
                </c:pt>
                <c:pt idx="1">
                  <c:v>53</c:v>
                </c:pt>
                <c:pt idx="2">
                  <c:v>52</c:v>
                </c:pt>
                <c:pt idx="3">
                  <c:v>51</c:v>
                </c:pt>
                <c:pt idx="4">
                  <c:v>50</c:v>
                </c:pt>
                <c:pt idx="5">
                  <c:v>49</c:v>
                </c:pt>
                <c:pt idx="6">
                  <c:v>48</c:v>
                </c:pt>
                <c:pt idx="7">
                  <c:v>47</c:v>
                </c:pt>
                <c:pt idx="8">
                  <c:v>46</c:v>
                </c:pt>
              </c:numCache>
            </c:numRef>
          </c:cat>
          <c:val>
            <c:numRef>
              <c:f>Blad1!$E$5:$E$13</c:f>
              <c:numCache>
                <c:formatCode>General</c:formatCode>
                <c:ptCount val="9"/>
                <c:pt idx="0">
                  <c:v>815</c:v>
                </c:pt>
                <c:pt idx="1">
                  <c:v>816</c:v>
                </c:pt>
                <c:pt idx="2">
                  <c:v>746</c:v>
                </c:pt>
                <c:pt idx="3">
                  <c:v>588</c:v>
                </c:pt>
                <c:pt idx="4">
                  <c:v>514</c:v>
                </c:pt>
                <c:pt idx="5">
                  <c:v>430</c:v>
                </c:pt>
                <c:pt idx="6">
                  <c:v>396</c:v>
                </c:pt>
                <c:pt idx="7">
                  <c:v>399</c:v>
                </c:pt>
                <c:pt idx="8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1-4F32-BEF5-906D81D6E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783696"/>
        <c:axId val="507780088"/>
      </c:barChart>
      <c:lineChart>
        <c:grouping val="standard"/>
        <c:varyColors val="0"/>
        <c:ser>
          <c:idx val="1"/>
          <c:order val="1"/>
          <c:tx>
            <c:strRef>
              <c:f>Blad1!$H$1</c:f>
              <c:strCache>
                <c:ptCount val="1"/>
                <c:pt idx="0">
                  <c:v>Andel positiva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Blad1!$H$5:$H$13</c:f>
              <c:numCache>
                <c:formatCode>0.0%</c:formatCode>
                <c:ptCount val="9"/>
                <c:pt idx="0">
                  <c:v>3.6809815950920248E-2</c:v>
                </c:pt>
                <c:pt idx="1">
                  <c:v>3.5539215686274508E-2</c:v>
                </c:pt>
                <c:pt idx="2">
                  <c:v>3.6193029490616625E-2</c:v>
                </c:pt>
                <c:pt idx="3">
                  <c:v>3.9115646258503403E-2</c:v>
                </c:pt>
                <c:pt idx="4">
                  <c:v>3.8910505836575876E-2</c:v>
                </c:pt>
                <c:pt idx="5">
                  <c:v>7.2093023255813959E-2</c:v>
                </c:pt>
                <c:pt idx="6">
                  <c:v>6.8181818181818177E-2</c:v>
                </c:pt>
                <c:pt idx="7">
                  <c:v>6.7669172932330823E-2</c:v>
                </c:pt>
                <c:pt idx="8">
                  <c:v>8.98876404494382E-2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81-4F32-BEF5-906D81D6E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779432"/>
        <c:axId val="507778448"/>
      </c:lineChart>
      <c:catAx>
        <c:axId val="5077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780088"/>
        <c:crosses val="autoZero"/>
        <c:auto val="1"/>
        <c:lblAlgn val="ctr"/>
        <c:lblOffset val="100"/>
        <c:noMultiLvlLbl val="0"/>
      </c:catAx>
      <c:valAx>
        <c:axId val="50778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783696"/>
        <c:crosses val="autoZero"/>
        <c:crossBetween val="between"/>
      </c:valAx>
      <c:valAx>
        <c:axId val="507778448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779432"/>
        <c:crosses val="max"/>
        <c:crossBetween val="between"/>
      </c:valAx>
      <c:catAx>
        <c:axId val="507779432"/>
        <c:scaling>
          <c:orientation val="minMax"/>
        </c:scaling>
        <c:delete val="1"/>
        <c:axPos val="b"/>
        <c:majorTickMark val="none"/>
        <c:minorTickMark val="none"/>
        <c:tickLblPos val="nextTo"/>
        <c:crossAx val="507778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SÄBO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Blad1!$D$2</c:f>
              <c:strCache>
                <c:ptCount val="1"/>
                <c:pt idx="0">
                  <c:v>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Blad1!$E$1:$G$1</c:f>
              <c:strCache>
                <c:ptCount val="3"/>
                <c:pt idx="0">
                  <c:v>SÄBO 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Blad1!$E$2:$G$2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0-4208-A57B-AAF7B0C2C107}"/>
            </c:ext>
          </c:extLst>
        </c:ser>
        <c:ser>
          <c:idx val="1"/>
          <c:order val="1"/>
          <c:tx>
            <c:strRef>
              <c:f>Blad1!$D$3</c:f>
              <c:strCache>
                <c:ptCount val="1"/>
                <c:pt idx="0">
                  <c:v>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Blad1!$E$1:$G$1</c:f>
              <c:strCache>
                <c:ptCount val="3"/>
                <c:pt idx="0">
                  <c:v>SÄBO 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Blad1!$E$3:$G$3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90-4208-A57B-AAF7B0C2C107}"/>
            </c:ext>
          </c:extLst>
        </c:ser>
        <c:ser>
          <c:idx val="2"/>
          <c:order val="2"/>
          <c:tx>
            <c:strRef>
              <c:f>Blad1!$D$4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Blad1!$E$1:$G$1</c:f>
              <c:strCache>
                <c:ptCount val="3"/>
                <c:pt idx="0">
                  <c:v>SÄBO 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Blad1!$E$4:$G$4</c:f>
              <c:numCache>
                <c:formatCode>General</c:formatCode>
                <c:ptCount val="3"/>
                <c:pt idx="0">
                  <c:v>6</c:v>
                </c:pt>
                <c:pt idx="1">
                  <c:v>20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90-4208-A57B-AAF7B0C2C107}"/>
            </c:ext>
          </c:extLst>
        </c:ser>
        <c:ser>
          <c:idx val="3"/>
          <c:order val="3"/>
          <c:tx>
            <c:strRef>
              <c:f>Blad1!$D$5</c:f>
              <c:strCache>
                <c:ptCount val="1"/>
                <c:pt idx="0">
                  <c:v>51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Blad1!$E$1:$G$1</c:f>
              <c:strCache>
                <c:ptCount val="3"/>
                <c:pt idx="0">
                  <c:v>SÄBO 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Blad1!$E$5:$G$5</c:f>
              <c:numCache>
                <c:formatCode>General</c:formatCode>
                <c:ptCount val="3"/>
                <c:pt idx="0">
                  <c:v>10</c:v>
                </c:pt>
                <c:pt idx="1">
                  <c:v>46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0-4208-A57B-AAF7B0C2C107}"/>
            </c:ext>
          </c:extLst>
        </c:ser>
        <c:ser>
          <c:idx val="4"/>
          <c:order val="4"/>
          <c:tx>
            <c:strRef>
              <c:f>Blad1!$D$6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Blad1!$E$1:$G$1</c:f>
              <c:strCache>
                <c:ptCount val="3"/>
                <c:pt idx="0">
                  <c:v>SÄBO 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Blad1!$E$6:$G$6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90-4208-A57B-AAF7B0C2C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024760"/>
        <c:axId val="416025416"/>
      </c:barChart>
      <c:catAx>
        <c:axId val="41602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025416"/>
        <c:crosses val="autoZero"/>
        <c:auto val="1"/>
        <c:lblAlgn val="ctr"/>
        <c:lblOffset val="100"/>
        <c:noMultiLvlLbl val="0"/>
      </c:catAx>
      <c:valAx>
        <c:axId val="41602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02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LSS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Blad1!$L$2</c:f>
              <c:strCache>
                <c:ptCount val="1"/>
                <c:pt idx="0">
                  <c:v>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Blad1!$M$1:$O$1</c:f>
              <c:strCache>
                <c:ptCount val="3"/>
                <c:pt idx="0">
                  <c:v>LSS</c:v>
                </c:pt>
                <c:pt idx="1">
                  <c:v>Boende</c:v>
                </c:pt>
                <c:pt idx="2">
                  <c:v>Personal</c:v>
                </c:pt>
              </c:strCache>
            </c:strRef>
          </c:cat>
          <c:val>
            <c:numRef>
              <c:f>Blad1!$M$2:$O$2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65F-B370-422F9BE6147B}"/>
            </c:ext>
          </c:extLst>
        </c:ser>
        <c:ser>
          <c:idx val="1"/>
          <c:order val="1"/>
          <c:tx>
            <c:strRef>
              <c:f>Blad1!$L$3</c:f>
              <c:strCache>
                <c:ptCount val="1"/>
                <c:pt idx="0">
                  <c:v>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Blad1!$M$1:$O$1</c:f>
              <c:strCache>
                <c:ptCount val="3"/>
                <c:pt idx="0">
                  <c:v>LSS</c:v>
                </c:pt>
                <c:pt idx="1">
                  <c:v>Boende</c:v>
                </c:pt>
                <c:pt idx="2">
                  <c:v>Personal</c:v>
                </c:pt>
              </c:strCache>
            </c:strRef>
          </c:cat>
          <c:val>
            <c:numRef>
              <c:f>Blad1!$M$3:$O$3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2-465F-B370-422F9BE6147B}"/>
            </c:ext>
          </c:extLst>
        </c:ser>
        <c:ser>
          <c:idx val="2"/>
          <c:order val="2"/>
          <c:tx>
            <c:strRef>
              <c:f>Blad1!$L$4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Blad1!$M$1:$O$1</c:f>
              <c:strCache>
                <c:ptCount val="3"/>
                <c:pt idx="0">
                  <c:v>LSS</c:v>
                </c:pt>
                <c:pt idx="1">
                  <c:v>Boende</c:v>
                </c:pt>
                <c:pt idx="2">
                  <c:v>Personal</c:v>
                </c:pt>
              </c:strCache>
            </c:strRef>
          </c:cat>
          <c:val>
            <c:numRef>
              <c:f>Blad1!$M$4:$O$4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82-465F-B370-422F9BE6147B}"/>
            </c:ext>
          </c:extLst>
        </c:ser>
        <c:ser>
          <c:idx val="3"/>
          <c:order val="3"/>
          <c:tx>
            <c:strRef>
              <c:f>Blad1!$L$5</c:f>
              <c:strCache>
                <c:ptCount val="1"/>
                <c:pt idx="0">
                  <c:v>51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Blad1!$M$1:$O$1</c:f>
              <c:strCache>
                <c:ptCount val="3"/>
                <c:pt idx="0">
                  <c:v>LSS</c:v>
                </c:pt>
                <c:pt idx="1">
                  <c:v>Boende</c:v>
                </c:pt>
                <c:pt idx="2">
                  <c:v>Personal</c:v>
                </c:pt>
              </c:strCache>
            </c:strRef>
          </c:cat>
          <c:val>
            <c:numRef>
              <c:f>Blad1!$M$5:$O$5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82-465F-B370-422F9BE6147B}"/>
            </c:ext>
          </c:extLst>
        </c:ser>
        <c:ser>
          <c:idx val="4"/>
          <c:order val="4"/>
          <c:tx>
            <c:strRef>
              <c:f>Blad1!$L$6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Blad1!$M$1:$O$1</c:f>
              <c:strCache>
                <c:ptCount val="3"/>
                <c:pt idx="0">
                  <c:v>LSS</c:v>
                </c:pt>
                <c:pt idx="1">
                  <c:v>Boende</c:v>
                </c:pt>
                <c:pt idx="2">
                  <c:v>Personal</c:v>
                </c:pt>
              </c:strCache>
            </c:strRef>
          </c:cat>
          <c:val>
            <c:numRef>
              <c:f>Blad1!$M$6:$O$6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82-465F-B370-422F9BE61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43040"/>
        <c:axId val="524545008"/>
      </c:barChart>
      <c:catAx>
        <c:axId val="5245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4545008"/>
        <c:crosses val="autoZero"/>
        <c:auto val="1"/>
        <c:lblAlgn val="ctr"/>
        <c:lblOffset val="100"/>
        <c:noMultiLvlLbl val="0"/>
      </c:catAx>
      <c:valAx>
        <c:axId val="52454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454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Hemtjänst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Blad1!$H$2</c:f>
              <c:strCache>
                <c:ptCount val="1"/>
                <c:pt idx="0">
                  <c:v>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Blad1!$I$1:$K$1</c:f>
              <c:strCache>
                <c:ptCount val="3"/>
                <c:pt idx="0">
                  <c:v>HT-områden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Blad1!$I$2:$K$2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A-44E7-88DD-485ACB1BF7D8}"/>
            </c:ext>
          </c:extLst>
        </c:ser>
        <c:ser>
          <c:idx val="1"/>
          <c:order val="1"/>
          <c:tx>
            <c:strRef>
              <c:f>Blad1!$H$3</c:f>
              <c:strCache>
                <c:ptCount val="1"/>
                <c:pt idx="0">
                  <c:v>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Blad1!$I$1:$K$1</c:f>
              <c:strCache>
                <c:ptCount val="3"/>
                <c:pt idx="0">
                  <c:v>HT-områden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Blad1!$I$3:$K$3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A-44E7-88DD-485ACB1BF7D8}"/>
            </c:ext>
          </c:extLst>
        </c:ser>
        <c:ser>
          <c:idx val="2"/>
          <c:order val="2"/>
          <c:tx>
            <c:strRef>
              <c:f>Blad1!$H$4</c:f>
              <c:strCache>
                <c:ptCount val="1"/>
                <c:pt idx="0">
                  <c:v>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Blad1!$I$1:$K$1</c:f>
              <c:strCache>
                <c:ptCount val="3"/>
                <c:pt idx="0">
                  <c:v>HT-områden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Blad1!$I$4:$K$4</c:f>
              <c:numCache>
                <c:formatCode>General</c:formatCode>
                <c:ptCount val="3"/>
                <c:pt idx="0">
                  <c:v>8</c:v>
                </c:pt>
                <c:pt idx="1">
                  <c:v>13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A-44E7-88DD-485ACB1BF7D8}"/>
            </c:ext>
          </c:extLst>
        </c:ser>
        <c:ser>
          <c:idx val="3"/>
          <c:order val="3"/>
          <c:tx>
            <c:strRef>
              <c:f>Blad1!$H$5</c:f>
              <c:strCache>
                <c:ptCount val="1"/>
                <c:pt idx="0">
                  <c:v>51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Blad1!$I$1:$K$1</c:f>
              <c:strCache>
                <c:ptCount val="3"/>
                <c:pt idx="0">
                  <c:v>HT-områden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Blad1!$I$5:$K$5</c:f>
              <c:numCache>
                <c:formatCode>General</c:formatCode>
                <c:ptCount val="3"/>
                <c:pt idx="0">
                  <c:v>16</c:v>
                </c:pt>
                <c:pt idx="1">
                  <c:v>27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0A-44E7-88DD-485ACB1BF7D8}"/>
            </c:ext>
          </c:extLst>
        </c:ser>
        <c:ser>
          <c:idx val="4"/>
          <c:order val="4"/>
          <c:tx>
            <c:strRef>
              <c:f>Blad1!$H$6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Blad1!$I$1:$K$1</c:f>
              <c:strCache>
                <c:ptCount val="3"/>
                <c:pt idx="0">
                  <c:v>HT-områden</c:v>
                </c:pt>
                <c:pt idx="1">
                  <c:v>Boende</c:v>
                </c:pt>
                <c:pt idx="2">
                  <c:v>Personal </c:v>
                </c:pt>
              </c:strCache>
            </c:strRef>
          </c:cat>
          <c:val>
            <c:numRef>
              <c:f>Blad1!$I$6:$K$6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0A-44E7-88DD-485ACB1BF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013920"/>
        <c:axId val="311014248"/>
      </c:barChart>
      <c:catAx>
        <c:axId val="3110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1014248"/>
        <c:crosses val="autoZero"/>
        <c:auto val="1"/>
        <c:lblAlgn val="ctr"/>
        <c:lblOffset val="100"/>
        <c:noMultiLvlLbl val="0"/>
      </c:catAx>
      <c:valAx>
        <c:axId val="31101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10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2021-01-12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9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Livesändning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13 januari 2020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FC569-2339-4ADF-A3B7-CCD0695A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Primärvården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031880-C47D-41E5-AD0F-FA9D6208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err="1"/>
              <a:t>Funäs</a:t>
            </a:r>
            <a:r>
              <a:rPr lang="sv-SE" sz="2800" dirty="0"/>
              <a:t>, Lofsdalen, Skalet </a:t>
            </a:r>
          </a:p>
          <a:p>
            <a:pPr marL="0" indent="0">
              <a:buNone/>
            </a:pPr>
            <a:r>
              <a:rPr lang="sv-SE" sz="2800" dirty="0"/>
              <a:t>Många skadade, få infektionspatienter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Åre HC</a:t>
            </a:r>
          </a:p>
          <a:p>
            <a:pPr marL="0" indent="0">
              <a:buNone/>
            </a:pPr>
            <a:r>
              <a:rPr lang="sv-SE" sz="2800" dirty="0"/>
              <a:t>Många skadade och många infektionspatienter </a:t>
            </a:r>
          </a:p>
          <a:p>
            <a:pPr marL="0" indent="0">
              <a:buNone/>
            </a:pPr>
            <a:r>
              <a:rPr lang="sv-SE" sz="2800" dirty="0"/>
              <a:t>Många utryckningar på byn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41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525FA-65A3-4C5D-B213-C7C7EDDC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Transportresurser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CCCCD-0E83-48F0-96EE-C13D1BBB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Ambulansen;</a:t>
            </a:r>
          </a:p>
          <a:p>
            <a:pPr marL="0" indent="0">
              <a:buNone/>
            </a:pPr>
            <a:r>
              <a:rPr lang="sv-SE" sz="2800" dirty="0"/>
              <a:t>Har varit hårt belastade både i Härjedalen och Åre 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Sjuktransporter; </a:t>
            </a:r>
          </a:p>
          <a:p>
            <a:pPr marL="0" indent="0">
              <a:buNone/>
            </a:pPr>
            <a:r>
              <a:rPr lang="sv-SE" sz="2800" dirty="0"/>
              <a:t>Utökade </a:t>
            </a:r>
            <a:r>
              <a:rPr lang="sv-SE" sz="2800" dirty="0" err="1"/>
              <a:t>covid</a:t>
            </a:r>
            <a:r>
              <a:rPr lang="sv-SE" sz="2800" dirty="0"/>
              <a:t>-sjukresor med en bil i Härjedalen och en i Åre </a:t>
            </a:r>
          </a:p>
          <a:p>
            <a:pPr marL="0" indent="0">
              <a:buNone/>
            </a:pPr>
            <a:r>
              <a:rPr lang="sv-SE" sz="2800" dirty="0"/>
              <a:t>Nästa inga uppdrag</a:t>
            </a:r>
          </a:p>
          <a:p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82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BC6D2-5ECA-4E52-A24E-0EB435E5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Provtagning för Covid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ADA6E5-5FBE-4D66-A738-8DF9178AD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52338"/>
            <a:ext cx="10465200" cy="4796588"/>
          </a:xfrm>
        </p:spPr>
        <p:txBody>
          <a:bodyPr>
            <a:normAutofit/>
          </a:bodyPr>
          <a:lstStyle/>
          <a:p>
            <a:r>
              <a:rPr lang="sv-SE" sz="3000" dirty="0"/>
              <a:t>Egenprovtagning PCR</a:t>
            </a:r>
          </a:p>
          <a:p>
            <a:pPr>
              <a:buFontTx/>
              <a:buChar char="-"/>
            </a:pPr>
            <a:r>
              <a:rPr lang="sv-SE" sz="3000" dirty="0"/>
              <a:t>Ökad kapacitet 1500/dag i bussar/taxi</a:t>
            </a:r>
          </a:p>
          <a:p>
            <a:pPr>
              <a:buFontTx/>
              <a:buChar char="-"/>
            </a:pPr>
            <a:r>
              <a:rPr lang="sv-SE" sz="3000" dirty="0"/>
              <a:t>Öppet 4 dagar/vecka , få bokningar i Härjedalen mer normalt i Åre </a:t>
            </a:r>
          </a:p>
          <a:p>
            <a:pPr marL="0" indent="0">
              <a:buNone/>
            </a:pPr>
            <a:endParaRPr lang="sv-SE" sz="3000" dirty="0"/>
          </a:p>
          <a:p>
            <a:r>
              <a:rPr lang="sv-SE" sz="3000" dirty="0"/>
              <a:t>PCR görs på HC efter ordination</a:t>
            </a:r>
          </a:p>
          <a:p>
            <a:endParaRPr lang="sv-SE" sz="3000" dirty="0"/>
          </a:p>
          <a:p>
            <a:r>
              <a:rPr lang="sv-SE" sz="3000" dirty="0"/>
              <a:t>Antigentester, snabbtester</a:t>
            </a:r>
          </a:p>
          <a:p>
            <a:pPr>
              <a:buFontTx/>
              <a:buChar char="-"/>
            </a:pPr>
            <a:endParaRPr lang="sv-SE" sz="4000" dirty="0"/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71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962BA9-1F7D-4AD0-B89F-24C42ECB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tar vi med oss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38CCE8-EF53-4191-86A5-23A9C42FC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Daglig kontakt</a:t>
            </a:r>
          </a:p>
          <a:p>
            <a:r>
              <a:rPr lang="sv-SE" sz="2800" dirty="0"/>
              <a:t>God kompetens på HC</a:t>
            </a:r>
          </a:p>
          <a:p>
            <a:r>
              <a:rPr lang="sv-SE" sz="2800" dirty="0"/>
              <a:t>Behov av testning kommer att vara kvar</a:t>
            </a:r>
          </a:p>
          <a:p>
            <a:r>
              <a:rPr lang="sv-SE" sz="2800" dirty="0"/>
              <a:t>Ambulansen 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Detta är möjligt för vi har fantastiska medarbetare.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755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439738"/>
            <a:ext cx="6984600" cy="648000"/>
          </a:xfrm>
        </p:spPr>
        <p:txBody>
          <a:bodyPr/>
          <a:lstStyle/>
          <a:p>
            <a:r>
              <a:rPr lang="sv-SE" dirty="0"/>
              <a:t>Särskild ledning för vaccinationer </a:t>
            </a:r>
            <a:r>
              <a:rPr lang="sv-SE" dirty="0" err="1"/>
              <a:t>Covid</a:t>
            </a:r>
            <a:r>
              <a:rPr lang="sv-SE" dirty="0"/>
              <a:t> 19, SLV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2606357"/>
            <a:ext cx="10465200" cy="4251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sv-SE" dirty="0"/>
              <a:t>Status: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I nuläget ca 1400 doser/v - allt vaccin används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 err="1">
                <a:cs typeface="Arial"/>
              </a:rPr>
              <a:t>Säbo</a:t>
            </a:r>
            <a:r>
              <a:rPr lang="sv-SE" dirty="0">
                <a:cs typeface="Arial"/>
              </a:rPr>
              <a:t> klara med dos 1 denna v, viss personal kommun + RJH vaccinerade i enlighet med </a:t>
            </a:r>
            <a:r>
              <a:rPr lang="sv-SE" dirty="0" err="1">
                <a:cs typeface="Arial"/>
              </a:rPr>
              <a:t>FOHMs</a:t>
            </a:r>
            <a:r>
              <a:rPr lang="sv-SE" dirty="0">
                <a:cs typeface="Arial"/>
              </a:rPr>
              <a:t> </a:t>
            </a:r>
            <a:r>
              <a:rPr lang="sv-SE" dirty="0" err="1">
                <a:cs typeface="Arial"/>
              </a:rPr>
              <a:t>prioordning</a:t>
            </a:r>
            <a:endParaRPr lang="sv-SE" dirty="0" err="1"/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Vaccinleveranser i nuläget små, fler godkännanden att vänta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Stort intresse för att bidra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Information och kommunikation är en utmaning – 1177.se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CAE3BA-C4FD-4B9B-A287-55829B18E530}"/>
              </a:ext>
            </a:extLst>
          </p:cNvPr>
          <p:cNvSpPr txBox="1">
            <a:spLocks/>
          </p:cNvSpPr>
          <p:nvPr/>
        </p:nvSpPr>
        <p:spPr>
          <a:xfrm>
            <a:off x="864000" y="16143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Cornelia Orhagen Brusmark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EC310E-8667-4175-99B2-CDD800FF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Prioriteringsdokument FOHM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7B6D1B-EE52-47A3-8150-F03EFD3C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6857601" cy="425164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sv-SE" dirty="0">
                <a:ea typeface="+mn-lt"/>
                <a:cs typeface="+mn-lt"/>
              </a:rPr>
              <a:t>Prioriteringsordning i nationell plan från </a:t>
            </a:r>
            <a:r>
              <a:rPr lang="sv-SE" dirty="0" err="1">
                <a:ea typeface="+mn-lt"/>
                <a:cs typeface="+mn-lt"/>
              </a:rPr>
              <a:t>FoHM</a:t>
            </a:r>
            <a:endParaRPr lang="sv-SE" dirty="0">
              <a:ea typeface="+mn-lt"/>
              <a:cs typeface="+mn-lt"/>
            </a:endParaRPr>
          </a:p>
          <a:p>
            <a:pPr marL="594360" lvl="1" indent="-3429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ea typeface="+mn-lt"/>
                <a:cs typeface="+mn-lt"/>
              </a:rPr>
              <a:t>Fas 1 </a:t>
            </a:r>
            <a:r>
              <a:rPr lang="sv-SE" dirty="0" err="1">
                <a:ea typeface="+mn-lt"/>
                <a:cs typeface="+mn-lt"/>
              </a:rPr>
              <a:t>Säbo</a:t>
            </a:r>
            <a:r>
              <a:rPr lang="sv-SE" dirty="0">
                <a:ea typeface="+mn-lt"/>
                <a:cs typeface="+mn-lt"/>
              </a:rPr>
              <a:t>/</a:t>
            </a:r>
            <a:r>
              <a:rPr lang="sv-SE" dirty="0" err="1">
                <a:ea typeface="+mn-lt"/>
                <a:cs typeface="+mn-lt"/>
              </a:rPr>
              <a:t>hemsjukv</a:t>
            </a:r>
            <a:r>
              <a:rPr lang="sv-SE" dirty="0">
                <a:ea typeface="+mn-lt"/>
                <a:cs typeface="+mn-lt"/>
              </a:rPr>
              <a:t>/</a:t>
            </a:r>
            <a:r>
              <a:rPr lang="sv-SE" dirty="0" err="1">
                <a:ea typeface="+mn-lt"/>
                <a:cs typeface="+mn-lt"/>
              </a:rPr>
              <a:t>hemtj</a:t>
            </a:r>
            <a:r>
              <a:rPr lang="sv-SE" dirty="0">
                <a:ea typeface="+mn-lt"/>
                <a:cs typeface="+mn-lt"/>
              </a:rPr>
              <a:t>, personal nära dessa grupper, vuxna hushållskontakter</a:t>
            </a:r>
            <a:endParaRPr lang="en-US" dirty="0">
              <a:ea typeface="+mn-lt"/>
              <a:cs typeface="+mn-lt"/>
            </a:endParaRPr>
          </a:p>
          <a:p>
            <a:pPr marL="594360" lvl="1" indent="-3429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ea typeface="+mn-lt"/>
                <a:cs typeface="+mn-lt"/>
              </a:rPr>
              <a:t>Fas 2 &gt;70 års ålder, vuxna som omfattas av LSS, </a:t>
            </a:r>
            <a:r>
              <a:rPr lang="sv-SE" dirty="0" err="1">
                <a:ea typeface="+mn-lt"/>
                <a:cs typeface="+mn-lt"/>
              </a:rPr>
              <a:t>övr</a:t>
            </a:r>
            <a:r>
              <a:rPr lang="sv-SE" dirty="0">
                <a:ea typeface="+mn-lt"/>
                <a:cs typeface="+mn-lt"/>
              </a:rPr>
              <a:t> hälso- och sjukvårdspersonal</a:t>
            </a:r>
            <a:endParaRPr lang="en-US" dirty="0">
              <a:ea typeface="+mn-lt"/>
              <a:cs typeface="+mn-lt"/>
            </a:endParaRPr>
          </a:p>
          <a:p>
            <a:pPr marL="594360" lvl="1" indent="-3429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ea typeface="+mn-lt"/>
                <a:cs typeface="+mn-lt"/>
              </a:rPr>
              <a:t>Fas 3 riskgrupper 18-69 </a:t>
            </a:r>
            <a:r>
              <a:rPr lang="sv-SE" dirty="0" err="1">
                <a:ea typeface="+mn-lt"/>
                <a:cs typeface="+mn-lt"/>
              </a:rPr>
              <a:t>åå</a:t>
            </a:r>
            <a:endParaRPr lang="en-US" dirty="0" err="1">
              <a:ea typeface="+mn-lt"/>
              <a:cs typeface="+mn-lt"/>
            </a:endParaRPr>
          </a:p>
          <a:p>
            <a:pPr marL="594360" lvl="1" indent="-3429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ea typeface="+mn-lt"/>
                <a:cs typeface="+mn-lt"/>
              </a:rPr>
              <a:t>Fas 4 övriga</a:t>
            </a:r>
            <a:endParaRPr lang="sv-SE" dirty="0"/>
          </a:p>
          <a:p>
            <a:pPr marL="251460" indent="-251460">
              <a:buClr>
                <a:srgbClr val="97D700"/>
              </a:buClr>
            </a:pPr>
            <a:r>
              <a:rPr lang="sv-SE" dirty="0">
                <a:ea typeface="+mn-lt"/>
                <a:cs typeface="+mn-lt"/>
              </a:rPr>
              <a:t>Fas 1 och Fas 2 delvis parallellt enligt justering från FOHM och överenskommelse mellan regioner</a:t>
            </a:r>
            <a:endParaRPr lang="sv-SE" dirty="0">
              <a:cs typeface="Arial"/>
            </a:endParaRPr>
          </a:p>
          <a:p>
            <a:pPr marL="251460" indent="-251460">
              <a:buClr>
                <a:srgbClr val="97D700"/>
              </a:buClr>
            </a:pPr>
            <a:r>
              <a:rPr lang="sv-SE" dirty="0">
                <a:cs typeface="Arial"/>
              </a:rPr>
              <a:t>Bundna att följa </a:t>
            </a:r>
            <a:r>
              <a:rPr lang="sv-SE" dirty="0" err="1">
                <a:cs typeface="Arial"/>
              </a:rPr>
              <a:t>prioordningen</a:t>
            </a:r>
            <a:endParaRPr lang="sv-SE" dirty="0">
              <a:cs typeface="Arial"/>
            </a:endParaRPr>
          </a:p>
          <a:p>
            <a:pPr marL="251460" indent="-251460">
              <a:buClr>
                <a:srgbClr val="97D700"/>
              </a:buClr>
            </a:pPr>
            <a:r>
              <a:rPr lang="sv-SE" dirty="0">
                <a:cs typeface="Arial"/>
              </a:rPr>
              <a:t>Förtydliganden kommer kring </a:t>
            </a:r>
            <a:r>
              <a:rPr lang="sv-SE" dirty="0" err="1">
                <a:cs typeface="Arial"/>
              </a:rPr>
              <a:t>ffa</a:t>
            </a:r>
            <a:r>
              <a:rPr lang="sv-SE" dirty="0">
                <a:cs typeface="Arial"/>
              </a:rPr>
              <a:t> riskgrupper</a:t>
            </a:r>
          </a:p>
          <a:p>
            <a:pPr marL="708660" lvl="1" indent="-457200">
              <a:buClr>
                <a:srgbClr val="404040"/>
              </a:buClr>
              <a:buFont typeface="Verdana" panose="020B0604030504040204" pitchFamily="34" charset="0"/>
              <a:buAutoNum type="arabicPeriod"/>
            </a:pPr>
            <a:endParaRPr lang="sv-SE" dirty="0">
              <a:cs typeface="Arial"/>
            </a:endParaRPr>
          </a:p>
          <a:p>
            <a:pPr marL="251460" indent="-251460">
              <a:buClr>
                <a:srgbClr val="97D700"/>
              </a:buClr>
            </a:pPr>
            <a:endParaRPr lang="sv-SE" dirty="0">
              <a:cs typeface="Arial"/>
            </a:endParaRPr>
          </a:p>
          <a:p>
            <a:pPr marL="251460" indent="-251460">
              <a:buClr>
                <a:srgbClr val="97D700"/>
              </a:buClr>
            </a:pP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406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63209-F0AF-4F8F-A874-E3E79B1F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13/1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3259F-DBC1-472C-90AC-7C5F1CE2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714500"/>
            <a:ext cx="10465200" cy="46355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Inledning, Mikael Ferm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Lägesbild corona, Micael Widerström</a:t>
            </a:r>
            <a:endParaRPr lang="sv-SE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Läget i fjällen, Anna </a:t>
            </a:r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Fremner</a:t>
            </a:r>
            <a:endParaRPr lang="sv-SE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Vaccinering mot covid-19, Cornelia Orhagen Brusmark</a:t>
            </a:r>
          </a:p>
        </p:txBody>
      </p:sp>
    </p:spTree>
    <p:extLst>
      <p:ext uri="{BB962C8B-B14F-4D97-AF65-F5344CB8AC3E}">
        <p14:creationId xmlns:p14="http://schemas.microsoft.com/office/powerpoint/2010/main" val="433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1DB07-018D-411D-9840-7C6AF1A5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992" y="195663"/>
            <a:ext cx="10465200" cy="648000"/>
          </a:xfrm>
        </p:spPr>
        <p:txBody>
          <a:bodyPr anchor="t">
            <a:normAutofit/>
          </a:bodyPr>
          <a:lstStyle/>
          <a:p>
            <a:r>
              <a:rPr lang="sv-SE" dirty="0"/>
              <a:t>Lägesbild covid-19 RJH v 38- v1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A201D03-BFEF-4997-BA3E-439EE310F9B6}"/>
              </a:ext>
            </a:extLst>
          </p:cNvPr>
          <p:cNvSpPr txBox="1"/>
          <p:nvPr/>
        </p:nvSpPr>
        <p:spPr>
          <a:xfrm>
            <a:off x="8472822" y="3186498"/>
            <a:ext cx="371917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/>
              <a:t>PROV-VOLYM v 52-v1</a:t>
            </a:r>
          </a:p>
          <a:p>
            <a:r>
              <a:rPr lang="sv-SE" sz="2000" dirty="0"/>
              <a:t> </a:t>
            </a:r>
          </a:p>
          <a:p>
            <a:r>
              <a:rPr lang="sv-SE" sz="2000" dirty="0"/>
              <a:t>ÖSD LAB halverad till ca 600</a:t>
            </a:r>
          </a:p>
          <a:p>
            <a:endParaRPr lang="sv-SE" sz="2000" dirty="0"/>
          </a:p>
          <a:p>
            <a:r>
              <a:rPr lang="sv-SE" sz="2000" dirty="0"/>
              <a:t>ABC </a:t>
            </a:r>
            <a:r>
              <a:rPr lang="sv-SE" sz="2000" dirty="0" err="1"/>
              <a:t>labs</a:t>
            </a:r>
            <a:r>
              <a:rPr lang="sv-SE" sz="2000" dirty="0"/>
              <a:t> 4400 – ca 2800</a:t>
            </a:r>
          </a:p>
          <a:p>
            <a:endParaRPr lang="sv-SE" sz="2000" dirty="0"/>
          </a:p>
          <a:p>
            <a:r>
              <a:rPr lang="sv-SE" sz="2000" dirty="0"/>
              <a:t>Kapacitet 8100/vecka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046E867-EAF7-4FA7-AF92-20595E6CC92D}"/>
              </a:ext>
            </a:extLst>
          </p:cNvPr>
          <p:cNvSpPr txBox="1"/>
          <p:nvPr/>
        </p:nvSpPr>
        <p:spPr>
          <a:xfrm>
            <a:off x="6884882" y="1259996"/>
            <a:ext cx="56817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402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139481-8C2E-4AD3-B803-8933CF573980}"/>
              </a:ext>
            </a:extLst>
          </p:cNvPr>
          <p:cNvGraphicFramePr>
            <a:graphicFrameLocks/>
          </p:cNvGraphicFramePr>
          <p:nvPr/>
        </p:nvGraphicFramePr>
        <p:xfrm>
          <a:off x="204658" y="1444662"/>
          <a:ext cx="7871012" cy="5046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B2259068-801C-44A2-8236-DA82A1FA457E}"/>
              </a:ext>
            </a:extLst>
          </p:cNvPr>
          <p:cNvSpPr txBox="1">
            <a:spLocks/>
          </p:cNvSpPr>
          <p:nvPr/>
        </p:nvSpPr>
        <p:spPr>
          <a:xfrm>
            <a:off x="313992" y="801903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Micael Widerström</a:t>
            </a:r>
          </a:p>
        </p:txBody>
      </p:sp>
    </p:spTree>
    <p:extLst>
      <p:ext uri="{BB962C8B-B14F-4D97-AF65-F5344CB8AC3E}">
        <p14:creationId xmlns:p14="http://schemas.microsoft.com/office/powerpoint/2010/main" val="106576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D69767A1-0621-4EF6-8D51-C9D253E61E3F}"/>
              </a:ext>
            </a:extLst>
          </p:cNvPr>
          <p:cNvSpPr txBox="1"/>
          <p:nvPr/>
        </p:nvSpPr>
        <p:spPr>
          <a:xfrm>
            <a:off x="5219700" y="2068854"/>
            <a:ext cx="6021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Antal fall / kommun v 53 + v1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250A410-F6EB-4463-A587-A59769678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69" y="87654"/>
            <a:ext cx="4303058" cy="6239435"/>
          </a:xfrm>
          <a:prstGeom prst="rect">
            <a:avLst/>
          </a:prstGeom>
        </p:spPr>
      </p:pic>
      <p:graphicFrame>
        <p:nvGraphicFramePr>
          <p:cNvPr id="4" name="Tabell 6">
            <a:extLst>
              <a:ext uri="{FF2B5EF4-FFF2-40B4-BE49-F238E27FC236}">
                <a16:creationId xmlns:a16="http://schemas.microsoft.com/office/drawing/2014/main" id="{CC52296A-38BE-47F6-82D6-D0A56684F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98612"/>
              </p:ext>
            </p:extLst>
          </p:nvPr>
        </p:nvGraphicFramePr>
        <p:xfrm>
          <a:off x="5219700" y="2641600"/>
          <a:ext cx="6700731" cy="368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295">
                  <a:extLst>
                    <a:ext uri="{9D8B030D-6E8A-4147-A177-3AD203B41FA5}">
                      <a16:colId xmlns:a16="http://schemas.microsoft.com/office/drawing/2014/main" val="1491367433"/>
                    </a:ext>
                  </a:extLst>
                </a:gridCol>
                <a:gridCol w="2276718">
                  <a:extLst>
                    <a:ext uri="{9D8B030D-6E8A-4147-A177-3AD203B41FA5}">
                      <a16:colId xmlns:a16="http://schemas.microsoft.com/office/drawing/2014/main" val="4064483659"/>
                    </a:ext>
                  </a:extLst>
                </a:gridCol>
                <a:gridCol w="2276718">
                  <a:extLst>
                    <a:ext uri="{9D8B030D-6E8A-4147-A177-3AD203B41FA5}">
                      <a16:colId xmlns:a16="http://schemas.microsoft.com/office/drawing/2014/main" val="2562557576"/>
                    </a:ext>
                  </a:extLst>
                </a:gridCol>
              </a:tblGrid>
              <a:tr h="535498">
                <a:tc>
                  <a:txBody>
                    <a:bodyPr/>
                    <a:lstStyle/>
                    <a:p>
                      <a:r>
                        <a:rPr lang="sv-SE" sz="1400" dirty="0"/>
                        <a:t>Kommun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Antal fall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 (v50-51)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fall/100 000 </a:t>
                      </a:r>
                      <a:r>
                        <a:rPr lang="sv-SE" sz="1400" dirty="0" err="1"/>
                        <a:t>inv</a:t>
                      </a:r>
                      <a:r>
                        <a:rPr lang="sv-S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5370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14  (26)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170733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Bräcke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27  (73)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4317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Krokom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35  (71)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63540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Åre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41  (63)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1176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24665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Ragunda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11  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4286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Östersund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341 (391)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6510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42235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Härjedalen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  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52671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Strömsund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162 (45)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99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7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79ADE60-0D13-48B8-A3AD-FD6D0058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84" y="458893"/>
            <a:ext cx="6743300" cy="648000"/>
          </a:xfrm>
        </p:spPr>
        <p:txBody>
          <a:bodyPr/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antigentester</a:t>
            </a:r>
            <a:r>
              <a:rPr lang="en-US" dirty="0"/>
              <a:t> v 46-v1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andel</a:t>
            </a:r>
            <a:r>
              <a:rPr lang="en-US" dirty="0"/>
              <a:t> pos 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7F68253-F423-4754-8726-1CAD9F389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3184" y="3032125"/>
            <a:ext cx="3854324" cy="2200275"/>
          </a:xfrm>
        </p:spPr>
        <p:txBody>
          <a:bodyPr/>
          <a:lstStyle/>
          <a:p>
            <a:r>
              <a:rPr lang="sv-SE" dirty="0"/>
              <a:t>Alla </a:t>
            </a:r>
            <a:r>
              <a:rPr lang="sv-SE" dirty="0" err="1"/>
              <a:t>pos</a:t>
            </a:r>
            <a:r>
              <a:rPr lang="sv-SE" dirty="0"/>
              <a:t> antigentest klinisk smittskyddsanmälan  </a:t>
            </a:r>
          </a:p>
          <a:p>
            <a:r>
              <a:rPr lang="sv-SE" dirty="0"/>
              <a:t>Smittspårning</a:t>
            </a:r>
          </a:p>
          <a:p>
            <a:r>
              <a:rPr lang="sv-SE" dirty="0"/>
              <a:t>Totalt 238 </a:t>
            </a:r>
            <a:r>
              <a:rPr lang="sv-SE" dirty="0" err="1"/>
              <a:t>antigenpos</a:t>
            </a:r>
            <a:endParaRPr lang="sv-SE" dirty="0"/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9152988"/>
              </p:ext>
            </p:extLst>
          </p:nvPr>
        </p:nvGraphicFramePr>
        <p:xfrm>
          <a:off x="863999" y="2270125"/>
          <a:ext cx="58919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il: höger 9">
            <a:extLst>
              <a:ext uri="{FF2B5EF4-FFF2-40B4-BE49-F238E27FC236}">
                <a16:creationId xmlns:a16="http://schemas.microsoft.com/office/drawing/2014/main" id="{276E2888-DFC8-41C6-891A-0E8B68B855B2}"/>
              </a:ext>
            </a:extLst>
          </p:cNvPr>
          <p:cNvSpPr/>
          <p:nvPr/>
        </p:nvSpPr>
        <p:spPr>
          <a:xfrm rot="10800000">
            <a:off x="2237173" y="1935949"/>
            <a:ext cx="3648722" cy="213064"/>
          </a:xfrm>
          <a:prstGeom prst="rightArrow">
            <a:avLst/>
          </a:prstGeom>
          <a:solidFill>
            <a:srgbClr val="33CC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72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6874F42-3C0D-412A-A3E4-FC4A0310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/>
              <a:t>Smittspårning</a:t>
            </a:r>
            <a:r>
              <a:rPr lang="en-US" dirty="0"/>
              <a:t> SÄBO v 47 – v 2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54076" y="1665827"/>
          <a:ext cx="51657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9132AFCB-984D-45D5-8378-D3A202E60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038599"/>
            <a:ext cx="5166000" cy="2138363"/>
          </a:xfrm>
        </p:spPr>
        <p:txBody>
          <a:bodyPr/>
          <a:lstStyle/>
          <a:p>
            <a:r>
              <a:rPr lang="sv-SE" dirty="0"/>
              <a:t>Antal SÄBO med pågående smittspårning/ fall</a:t>
            </a:r>
          </a:p>
        </p:txBody>
      </p:sp>
    </p:spTree>
    <p:extLst>
      <p:ext uri="{BB962C8B-B14F-4D97-AF65-F5344CB8AC3E}">
        <p14:creationId xmlns:p14="http://schemas.microsoft.com/office/powerpoint/2010/main" val="327320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D9B0947-1326-4FCC-889E-F6FEB440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400" y="357037"/>
            <a:ext cx="5930500" cy="648000"/>
          </a:xfrm>
        </p:spPr>
        <p:txBody>
          <a:bodyPr/>
          <a:lstStyle/>
          <a:p>
            <a:r>
              <a:rPr lang="en-US" dirty="0" err="1"/>
              <a:t>Smittspårning</a:t>
            </a:r>
            <a:r>
              <a:rPr lang="en-US" dirty="0"/>
              <a:t> LSS och </a:t>
            </a:r>
            <a:r>
              <a:rPr lang="en-US" dirty="0" err="1"/>
              <a:t>hemtjänst</a:t>
            </a:r>
            <a:r>
              <a:rPr lang="en-US" dirty="0"/>
              <a:t> v 47 – v 2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5336494"/>
              </p:ext>
            </p:extLst>
          </p:nvPr>
        </p:nvGraphicFramePr>
        <p:xfrm>
          <a:off x="444900" y="2490787"/>
          <a:ext cx="4647800" cy="388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Platshållare för innehåll 11">
            <a:extLst>
              <a:ext uri="{FF2B5EF4-FFF2-40B4-BE49-F238E27FC236}">
                <a16:creationId xmlns:a16="http://schemas.microsoft.com/office/drawing/2014/main" id="{5002EDDE-5987-44D7-8462-92A9F1E011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0432921"/>
              </p:ext>
            </p:extLst>
          </p:nvPr>
        </p:nvGraphicFramePr>
        <p:xfrm>
          <a:off x="5651501" y="2490788"/>
          <a:ext cx="4762500" cy="388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9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206940-1368-4ECD-8033-DED88320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99" y="720000"/>
            <a:ext cx="7187801" cy="648000"/>
          </a:xfrm>
        </p:spPr>
        <p:txBody>
          <a:bodyPr/>
          <a:lstStyle/>
          <a:p>
            <a:r>
              <a:rPr lang="sv-SE" dirty="0"/>
              <a:t>Tillfällig covid-19-lag ”pandemilagen” 10 jan – 30 </a:t>
            </a:r>
            <a:r>
              <a:rPr lang="sv-SE" dirty="0" err="1"/>
              <a:t>sept</a:t>
            </a:r>
            <a:r>
              <a:rPr lang="sv-SE" dirty="0"/>
              <a:t> 21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EA4C3F-9A06-4892-920F-34FCE128D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099" y="2141219"/>
            <a:ext cx="7276701" cy="4251643"/>
          </a:xfrm>
        </p:spPr>
        <p:txBody>
          <a:bodyPr>
            <a:normAutofit fontScale="92500"/>
          </a:bodyPr>
          <a:lstStyle/>
          <a:p>
            <a:r>
              <a:rPr lang="sv-SE" dirty="0"/>
              <a:t>Handelsplatser; gym- eller sportanläggningar för inomhusaktivitet, badhus: maxantal kunder eller besökare + 10 m2 att disponera</a:t>
            </a:r>
          </a:p>
          <a:p>
            <a:r>
              <a:rPr lang="sv-SE" dirty="0"/>
              <a:t>Platser för privata sammankomster = högst 8 deltagare</a:t>
            </a:r>
          </a:p>
          <a:p>
            <a:pPr lvl="1"/>
            <a:r>
              <a:rPr lang="sv-SE" dirty="0"/>
              <a:t>festlokaler som hyrs ut på kommersiell grund, gemensamhetslokaler i hyres- och bostadsrättsfastigheter, föreningslokaler samt lokaler som tillhör universitet, högskolor och studentkårer</a:t>
            </a:r>
          </a:p>
          <a:p>
            <a:pPr lvl="1"/>
            <a:r>
              <a:rPr lang="sv-SE" dirty="0"/>
              <a:t>Tidigare även allmän sammankomst eller offentlig tillställning</a:t>
            </a:r>
          </a:p>
          <a:p>
            <a:pPr marL="252000" lvl="1" indent="0">
              <a:buNone/>
            </a:pPr>
            <a:endParaRPr lang="sv-SE" dirty="0"/>
          </a:p>
          <a:p>
            <a:pPr marL="252000" lvl="1" indent="0">
              <a:buNone/>
            </a:pPr>
            <a:r>
              <a:rPr lang="sv-SE" dirty="0"/>
              <a:t>Länsstyrelsen har tillsyn </a:t>
            </a:r>
          </a:p>
        </p:txBody>
      </p:sp>
    </p:spTree>
    <p:extLst>
      <p:ext uri="{BB962C8B-B14F-4D97-AF65-F5344CB8AC3E}">
        <p14:creationId xmlns:p14="http://schemas.microsoft.com/office/powerpoint/2010/main" val="52198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Jul och Nyår i Fjällen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957137"/>
            <a:ext cx="10465200" cy="3864225"/>
          </a:xfrm>
        </p:spPr>
        <p:txBody>
          <a:bodyPr/>
          <a:lstStyle/>
          <a:p>
            <a:r>
              <a:rPr lang="sv-SE" sz="2800" dirty="0"/>
              <a:t>Hur gick det?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Anna Fremner</a:t>
            </a:r>
          </a:p>
        </p:txBody>
      </p:sp>
    </p:spTree>
    <p:extLst>
      <p:ext uri="{BB962C8B-B14F-4D97-AF65-F5344CB8AC3E}">
        <p14:creationId xmlns:p14="http://schemas.microsoft.com/office/powerpoint/2010/main" val="1907493398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Bredbild</PresentationFormat>
  <Paragraphs>130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Agenda 13/1</vt:lpstr>
      <vt:lpstr>Lägesbild covid-19 RJH v 38- v1</vt:lpstr>
      <vt:lpstr>PowerPoint-presentation</vt:lpstr>
      <vt:lpstr>Antal antigentester v 46-v1 samt andel pos </vt:lpstr>
      <vt:lpstr>Smittspårning SÄBO v 47 – v 2</vt:lpstr>
      <vt:lpstr>Smittspårning LSS och hemtjänst v 47 – v 2</vt:lpstr>
      <vt:lpstr>Tillfällig covid-19-lag ”pandemilagen” 10 jan – 30 sept 21</vt:lpstr>
      <vt:lpstr>Jul och Nyår i Fjällen</vt:lpstr>
      <vt:lpstr>Primärvården</vt:lpstr>
      <vt:lpstr>Transportresurser</vt:lpstr>
      <vt:lpstr>Provtagning för Covid</vt:lpstr>
      <vt:lpstr>Detta tar vi med oss</vt:lpstr>
      <vt:lpstr>Särskild ledning för vaccinationer Covid 19, SLV</vt:lpstr>
      <vt:lpstr>Prioriteringsdokument FOHM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 Nilsson</cp:lastModifiedBy>
  <cp:revision>9</cp:revision>
  <dcterms:created xsi:type="dcterms:W3CDTF">2020-10-06T18:41:55Z</dcterms:created>
  <dcterms:modified xsi:type="dcterms:W3CDTF">2021-01-12T20:42:57Z</dcterms:modified>
</cp:coreProperties>
</file>