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sldIdLst>
    <p:sldId id="279" r:id="rId5"/>
    <p:sldId id="331" r:id="rId6"/>
    <p:sldId id="277" r:id="rId7"/>
    <p:sldId id="278" r:id="rId8"/>
    <p:sldId id="291" r:id="rId9"/>
    <p:sldId id="283" r:id="rId10"/>
    <p:sldId id="293" r:id="rId11"/>
    <p:sldId id="295" r:id="rId12"/>
    <p:sldId id="285" r:id="rId13"/>
    <p:sldId id="296" r:id="rId14"/>
    <p:sldId id="330" r:id="rId15"/>
    <p:sldId id="332" r:id="rId16"/>
    <p:sldId id="333" r:id="rId17"/>
    <p:sldId id="334" r:id="rId18"/>
    <p:sldId id="335" r:id="rId19"/>
    <p:sldId id="327" r:id="rId20"/>
    <p:sldId id="272" r:id="rId2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C200"/>
    <a:srgbClr val="16DC37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4" autoAdjust="0"/>
    <p:restoredTop sz="95822" autoAdjust="0"/>
  </p:normalViewPr>
  <p:slideViewPr>
    <p:cSldViewPr snapToGrid="0">
      <p:cViewPr varScale="1">
        <p:scale>
          <a:sx n="95" d="100"/>
          <a:sy n="95" d="100"/>
        </p:scale>
        <p:origin x="216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EAC78-40D1-42DD-8500-5DBCFAD19CE6}" type="datetimeFigureOut">
              <a:rPr lang="sv-SE" smtClean="0"/>
              <a:t>2020-04-14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F21BB-02BC-4DBC-9892-3DCC44D1CD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823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800" b="1" u="sng" dirty="0"/>
              <a:t>Talarmanus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80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800" dirty="0"/>
              <a:t>Hälsa besökarna välkomna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sv-SE" sz="180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100" dirty="0"/>
              <a:t>Presentera</a:t>
            </a:r>
            <a:r>
              <a:rPr lang="sv-SE" sz="1100" baseline="0" dirty="0"/>
              <a:t> dig  </a:t>
            </a:r>
            <a:endParaRPr lang="sv-SE" sz="1100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2E68-A8F4-401B-9D1A-0B45ACCD4810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91684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F21BB-02BC-4DBC-9892-3DCC44D1CD20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2709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F21BB-02BC-4DBC-9892-3DCC44D1CD20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9490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6F57A0-9378-49EB-8233-B6F79640F3C9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7999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6F57A0-9378-49EB-8233-B6F79640F3C9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6716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F21BB-02BC-4DBC-9892-3DCC44D1CD20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3667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F21BB-02BC-4DBC-9892-3DCC44D1CD20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6705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F21BB-02BC-4DBC-9892-3DCC44D1CD20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6774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F21BB-02BC-4DBC-9892-3DCC44D1CD20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20066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F21BB-02BC-4DBC-9892-3DCC44D1CD20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7650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2020-04-14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2020-04-14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2020-04-14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2020-04-14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2020-04-14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lutande sida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8EE42B0-40C2-4A08-B5D7-E8945B1CDD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5357191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F2F2F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263F0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 dirty="0"/>
          </a:p>
        </p:txBody>
      </p:sp>
      <p:sp>
        <p:nvSpPr>
          <p:cNvPr id="5" name="Platshållare för rubrik 1">
            <a:extLst>
              <a:ext uri="{FF2B5EF4-FFF2-40B4-BE49-F238E27FC236}">
                <a16:creationId xmlns:a16="http://schemas.microsoft.com/office/drawing/2014/main" id="{5F48E044-19D2-4746-A4C6-A0FFD4A781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0000" y="991517"/>
            <a:ext cx="9673200" cy="366861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>
              <a:defRPr sz="1800"/>
            </a:lvl1pPr>
          </a:lstStyle>
          <a:p>
            <a:r>
              <a:rPr lang="sv-SE"/>
              <a:t>Skriv in </a:t>
            </a:r>
            <a:r>
              <a:rPr lang="sv-SE" err="1"/>
              <a:t>ev</a:t>
            </a:r>
            <a:r>
              <a:rPr lang="sv-SE"/>
              <a:t> hänvisningar för mer information </a:t>
            </a:r>
            <a:br>
              <a:rPr lang="sv-SE"/>
            </a:br>
            <a:r>
              <a:rPr lang="sv-SE"/>
              <a:t>eller tacka för uppmärksamheten av ditt föredrag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4011B16-6046-4ADB-80C0-47BA9E7C7606}"/>
              </a:ext>
            </a:extLst>
          </p:cNvPr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1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8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2020-04-14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  <p:sldLayoutId id="214748367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fblcorona@regionjh.se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1500809"/>
            <a:ext cx="12192000" cy="3882831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4" name="Bildobjekt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422745" y="1807778"/>
            <a:ext cx="5726522" cy="4757997"/>
          </a:xfrm>
          <a:prstGeom prst="rect">
            <a:avLst/>
          </a:prstGeom>
        </p:spPr>
      </p:pic>
      <p:sp>
        <p:nvSpPr>
          <p:cNvPr id="8" name="Rubrik 1"/>
          <p:cNvSpPr txBox="1">
            <a:spLocks/>
          </p:cNvSpPr>
          <p:nvPr/>
        </p:nvSpPr>
        <p:spPr>
          <a:xfrm>
            <a:off x="406800" y="5548950"/>
            <a:ext cx="5823312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10000"/>
              </a:lnSpc>
            </a:pPr>
            <a:endParaRPr lang="sv-SE" sz="2200" dirty="0"/>
          </a:p>
        </p:txBody>
      </p:sp>
      <p:pic>
        <p:nvPicPr>
          <p:cNvPr id="18" name="Bildobjekt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7606" y="139740"/>
            <a:ext cx="3829050" cy="1466850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5FB0D34E-A546-4D1D-8C13-BC6BF08C5E40}"/>
              </a:ext>
            </a:extLst>
          </p:cNvPr>
          <p:cNvSpPr txBox="1"/>
          <p:nvPr/>
        </p:nvSpPr>
        <p:spPr>
          <a:xfrm>
            <a:off x="406800" y="5674407"/>
            <a:ext cx="5959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+mj-lt"/>
              </a:rPr>
              <a:t>Information om Coronavirus, covid-19</a:t>
            </a:r>
            <a:br>
              <a:rPr lang="sv-SE" sz="2000" dirty="0">
                <a:latin typeface="+mj-lt"/>
              </a:rPr>
            </a:br>
            <a:r>
              <a:rPr lang="sv-SE" sz="1600" dirty="0">
                <a:latin typeface="+mj-lt"/>
              </a:rPr>
              <a:t>15 april 2020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18715E0-DF62-4198-B723-6C3A73545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9931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Fokus på personal som arbetar nära vård- och omsorgstagare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3999" y="1918252"/>
            <a:ext cx="10465200" cy="3512172"/>
          </a:xfrm>
        </p:spPr>
        <p:txBody>
          <a:bodyPr/>
          <a:lstStyle/>
          <a:p>
            <a:r>
              <a:rPr lang="sv-SE" dirty="0"/>
              <a:t>hög ålder är den främsta riskfaktorn</a:t>
            </a:r>
          </a:p>
          <a:p>
            <a:r>
              <a:rPr lang="sv-SE" dirty="0"/>
              <a:t>&gt;1500 SÄBO, 130 korttidsplatser</a:t>
            </a:r>
          </a:p>
          <a:p>
            <a:endParaRPr lang="sv-SE" dirty="0"/>
          </a:p>
          <a:p>
            <a:r>
              <a:rPr lang="sv-SE" dirty="0"/>
              <a:t>Utbyte av kunskap och bidra till förbättrade förutsättningar och verktyg för att hantera covid-19 inom omsorgen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2450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7220CFCC-568C-4356-B74E-0CCC9FF0F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 dirty="0"/>
              <a:t>Kommunsamverkan</a:t>
            </a:r>
            <a:endParaRPr lang="en-US" dirty="0"/>
          </a:p>
        </p:txBody>
      </p:sp>
      <p:sp>
        <p:nvSpPr>
          <p:cNvPr id="16" name="Content Placeholder 4">
            <a:extLst>
              <a:ext uri="{FF2B5EF4-FFF2-40B4-BE49-F238E27FC236}">
                <a16:creationId xmlns:a16="http://schemas.microsoft.com/office/drawing/2014/main" id="{B7227615-244E-483F-AAF7-F1F81DA0179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64000" y="1332000"/>
            <a:ext cx="10465200" cy="365760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Mikael Ferm</a:t>
            </a:r>
          </a:p>
          <a:p>
            <a:endParaRPr lang="en-US" dirty="0"/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522CD0E0-5CE4-4EE5-80C2-90A8144A0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400" y="1975185"/>
            <a:ext cx="10465200" cy="299566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b="1" u="sng" dirty="0"/>
              <a:t>Samverkansgrupp i länet (lägesbild)</a:t>
            </a:r>
          </a:p>
          <a:p>
            <a:pPr marL="0" indent="0">
              <a:buNone/>
            </a:pPr>
            <a:endParaRPr lang="sv-SE" b="1" u="sng" dirty="0"/>
          </a:p>
          <a:p>
            <a:r>
              <a:rPr lang="sv-SE" dirty="0"/>
              <a:t>Samverkansgrupp mån-ons-</a:t>
            </a:r>
            <a:r>
              <a:rPr lang="sv-SE" dirty="0" err="1"/>
              <a:t>fre</a:t>
            </a:r>
            <a:r>
              <a:rPr lang="sv-SE" dirty="0"/>
              <a:t> </a:t>
            </a:r>
            <a:r>
              <a:rPr lang="sv-SE" dirty="0" err="1"/>
              <a:t>kl</a:t>
            </a:r>
            <a:r>
              <a:rPr lang="sv-SE" dirty="0"/>
              <a:t> 11. Länsstyrelsen ansvarig. Deltagare från regionen är krisberedskap och smittskyddsläkare. 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Syfte är dela lägesbild och skapa länets lägesbild, för att samordna och inrikta nödvändig samverkan. Förutom kommuner så deltar andra samhällsviktiga aktörer t ex polisen, räddningstjänst, </a:t>
            </a:r>
            <a:r>
              <a:rPr lang="sv-SE" dirty="0" err="1"/>
              <a:t>swedavia</a:t>
            </a:r>
            <a:r>
              <a:rPr lang="sv-SE" dirty="0"/>
              <a:t>, trafikverket.  </a:t>
            </a:r>
          </a:p>
          <a:p>
            <a:pPr>
              <a:buFontTx/>
              <a:buChar char="-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82189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7220CFCC-568C-4356-B74E-0CCC9FF0F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 dirty="0"/>
              <a:t>Kommunsamverkan</a:t>
            </a:r>
            <a:endParaRPr lang="en-US" dirty="0"/>
          </a:p>
        </p:txBody>
      </p:sp>
      <p:sp>
        <p:nvSpPr>
          <p:cNvPr id="16" name="Content Placeholder 4">
            <a:extLst>
              <a:ext uri="{FF2B5EF4-FFF2-40B4-BE49-F238E27FC236}">
                <a16:creationId xmlns:a16="http://schemas.microsoft.com/office/drawing/2014/main" id="{B7227615-244E-483F-AAF7-F1F81DA0179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64000" y="1332000"/>
            <a:ext cx="10465200" cy="365760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Mikael Ferm</a:t>
            </a:r>
          </a:p>
          <a:p>
            <a:endParaRPr lang="en-US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67AE09DF-DDAF-452F-8228-C13A6DA52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400" y="1980000"/>
            <a:ext cx="10465200" cy="37544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1" u="sng" dirty="0"/>
              <a:t>Möte </a:t>
            </a:r>
            <a:r>
              <a:rPr lang="sv-SE" b="1" u="sng" dirty="0" err="1"/>
              <a:t>MASar</a:t>
            </a:r>
            <a:r>
              <a:rPr lang="sv-SE" b="1" u="sng" dirty="0"/>
              <a:t> och Region JH två ggr/vecka</a:t>
            </a:r>
          </a:p>
          <a:p>
            <a:r>
              <a:rPr lang="sv-SE" dirty="0"/>
              <a:t>Måndagar och torsdagar </a:t>
            </a:r>
            <a:r>
              <a:rPr lang="sv-SE" dirty="0" err="1"/>
              <a:t>kl</a:t>
            </a:r>
            <a:r>
              <a:rPr lang="sv-SE" dirty="0"/>
              <a:t> 15.30 -16.30</a:t>
            </a:r>
          </a:p>
          <a:p>
            <a:r>
              <a:rPr lang="sv-SE" dirty="0"/>
              <a:t>Från regionen deltar; strateg patientsäkerhet, vårdhygien, smittskydd, chefsläkare, krisberedskap, geriatriker, läkemedel, primärvården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Mötet innehåller 2 delar;</a:t>
            </a:r>
          </a:p>
          <a:p>
            <a:r>
              <a:rPr lang="sv-SE" dirty="0"/>
              <a:t>Skyddsutrustning (daglig fördelning) </a:t>
            </a:r>
          </a:p>
          <a:p>
            <a:r>
              <a:rPr lang="sv-SE" dirty="0"/>
              <a:t>Vårdrutiner smittskydd och vårdhygien, läkemedel, provtagning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3888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7220CFCC-568C-4356-B74E-0CCC9FF0F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 dirty="0"/>
              <a:t>Kommunsamverkan</a:t>
            </a:r>
            <a:endParaRPr lang="en-US" dirty="0"/>
          </a:p>
        </p:txBody>
      </p:sp>
      <p:sp>
        <p:nvSpPr>
          <p:cNvPr id="16" name="Content Placeholder 4">
            <a:extLst>
              <a:ext uri="{FF2B5EF4-FFF2-40B4-BE49-F238E27FC236}">
                <a16:creationId xmlns:a16="http://schemas.microsoft.com/office/drawing/2014/main" id="{B7227615-244E-483F-AAF7-F1F81DA0179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64000" y="1332000"/>
            <a:ext cx="10465200" cy="365760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Mikael Ferm</a:t>
            </a:r>
          </a:p>
          <a:p>
            <a:endParaRPr lang="en-US" dirty="0"/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C3C8ABF4-6EA8-4618-80B5-8FAFB54A2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400" y="1980000"/>
            <a:ext cx="10465200" cy="422717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v-SE" b="1" u="sng" dirty="0"/>
              <a:t>Möte med kommundirektörer/kommunchef och regionen </a:t>
            </a:r>
          </a:p>
          <a:p>
            <a:pPr lvl="0"/>
            <a:r>
              <a:rPr lang="sv-SE" dirty="0"/>
              <a:t>Genomförs varje fredag kl. 13 via länk med bild o ljud</a:t>
            </a:r>
          </a:p>
          <a:p>
            <a:pPr lvl="0"/>
            <a:r>
              <a:rPr lang="sv-SE" dirty="0"/>
              <a:t>Länsstyrelsen ansvarar för kallelse och dokumentation</a:t>
            </a:r>
          </a:p>
          <a:p>
            <a:r>
              <a:rPr lang="sv-SE" dirty="0"/>
              <a:t>Deltagare från regionen; RD, Regional utvecklingsdirektör, Stabschef samt Hälso- och sjukvårdsdirektör</a:t>
            </a:r>
          </a:p>
          <a:p>
            <a:pPr lvl="0"/>
            <a:r>
              <a:rPr lang="sv-SE" dirty="0"/>
              <a:t>Deltagare från Länsstyrelsen; Länsledning, chef krisorganisationen, L7, samverkansperson och krisstabschef som leder mötet</a:t>
            </a:r>
          </a:p>
          <a:p>
            <a:pPr lvl="0"/>
            <a:r>
              <a:rPr lang="sv-SE" dirty="0"/>
              <a:t>Mötet avhandlar 3 delar; hälso- och sjukvårdsfrågor, näringslivsfrågor samt geografiskt områdesansvar från Länsstyrelsen</a:t>
            </a:r>
          </a:p>
          <a:p>
            <a:pPr marL="0" indent="0">
              <a:buNone/>
            </a:pPr>
            <a:r>
              <a:rPr lang="sv-SE" dirty="0"/>
              <a:t> </a:t>
            </a:r>
          </a:p>
          <a:p>
            <a:r>
              <a:rPr lang="sv-SE" b="1" dirty="0"/>
              <a:t>Avseende geografiskt områdesansvar inkluderas detta i mötet </a:t>
            </a:r>
            <a:endParaRPr lang="sv-SE" dirty="0"/>
          </a:p>
          <a:p>
            <a:pPr lvl="1"/>
            <a:r>
              <a:rPr lang="sv-SE" b="1" dirty="0"/>
              <a:t>Övergripande samlad lägesbild för länet </a:t>
            </a:r>
            <a:r>
              <a:rPr lang="sv-SE" dirty="0"/>
              <a:t>(</a:t>
            </a:r>
            <a:r>
              <a:rPr lang="sv-SE" i="1" dirty="0"/>
              <a:t>med fokus på samhällsviktiga verksamheter som börjat gå över till allvarlig eller kritisk påverkan</a:t>
            </a:r>
            <a:r>
              <a:rPr lang="sv-SE" dirty="0"/>
              <a:t> utifrån kommunernas inrapporterade avvikelser och veckovisa lägesbild)</a:t>
            </a:r>
          </a:p>
          <a:p>
            <a:pPr lvl="1"/>
            <a:r>
              <a:rPr lang="sv-SE" b="1" dirty="0"/>
              <a:t>Föranmälda behov av stöd, resursbehov eller samordning mellan kommunerna i kommungemensamma frågor att hantera?</a:t>
            </a:r>
            <a:r>
              <a:rPr lang="sv-SE" dirty="0"/>
              <a:t> (</a:t>
            </a:r>
            <a:r>
              <a:rPr lang="sv-SE" dirty="0" err="1"/>
              <a:t>mäkling</a:t>
            </a:r>
            <a:r>
              <a:rPr lang="sv-SE" dirty="0"/>
              <a:t> av stöd/resurser gällande samhällsviktiga verksamheter, ej sjukvårdsrelaterade)</a:t>
            </a:r>
          </a:p>
          <a:p>
            <a:pPr lvl="1"/>
            <a:r>
              <a:rPr lang="sv-SE" b="1" dirty="0"/>
              <a:t>Skyddsutrustning och sjukvårdsmateriel </a:t>
            </a:r>
            <a:r>
              <a:rPr lang="sv-SE" dirty="0"/>
              <a:t>(utifrån Länsstyrelsens särskilda uppdrag)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1824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7220CFCC-568C-4356-B74E-0CCC9FF0F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 dirty="0"/>
              <a:t>Kommunsamverkan</a:t>
            </a:r>
            <a:endParaRPr lang="en-US" dirty="0"/>
          </a:p>
        </p:txBody>
      </p:sp>
      <p:sp>
        <p:nvSpPr>
          <p:cNvPr id="16" name="Content Placeholder 4">
            <a:extLst>
              <a:ext uri="{FF2B5EF4-FFF2-40B4-BE49-F238E27FC236}">
                <a16:creationId xmlns:a16="http://schemas.microsoft.com/office/drawing/2014/main" id="{B7227615-244E-483F-AAF7-F1F81DA0179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64000" y="1332000"/>
            <a:ext cx="10465200" cy="365760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Mikael Ferm</a:t>
            </a:r>
          </a:p>
          <a:p>
            <a:endParaRPr lang="en-US" dirty="0"/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BB376BD9-BCBE-4405-8367-0C6F280C5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400" y="1980000"/>
            <a:ext cx="10465200" cy="3832243"/>
          </a:xfrm>
        </p:spPr>
        <p:txBody>
          <a:bodyPr/>
          <a:lstStyle/>
          <a:p>
            <a:pPr marL="0" indent="0">
              <a:buNone/>
            </a:pPr>
            <a:r>
              <a:rPr lang="sv-SE" b="1" u="sng" dirty="0"/>
              <a:t>Möte med social- och omvårdnadschefer/förvaltningschefer i kommunerna</a:t>
            </a:r>
          </a:p>
          <a:p>
            <a:r>
              <a:rPr lang="sv-SE" dirty="0"/>
              <a:t>Behov av forum för förvaltningschefer (ska inte ersätta SVOM eller fredagsgruppen)</a:t>
            </a:r>
          </a:p>
          <a:p>
            <a:r>
              <a:rPr lang="sv-SE" dirty="0"/>
              <a:t>Uppstart denna vecka på torsdag 16/4</a:t>
            </a:r>
          </a:p>
          <a:p>
            <a:r>
              <a:rPr lang="sv-SE" dirty="0"/>
              <a:t>Från Regionen deltar HS-direktör, Regionöverläkare och Ingela Jönsson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4053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7220CFCC-568C-4356-B74E-0CCC9FF0F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 dirty="0"/>
              <a:t>Kommunsamverkan</a:t>
            </a:r>
            <a:endParaRPr lang="en-US" dirty="0"/>
          </a:p>
        </p:txBody>
      </p:sp>
      <p:sp>
        <p:nvSpPr>
          <p:cNvPr id="16" name="Content Placeholder 4">
            <a:extLst>
              <a:ext uri="{FF2B5EF4-FFF2-40B4-BE49-F238E27FC236}">
                <a16:creationId xmlns:a16="http://schemas.microsoft.com/office/drawing/2014/main" id="{B7227615-244E-483F-AAF7-F1F81DA0179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64000" y="1332000"/>
            <a:ext cx="10465200" cy="365760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Mikael Ferm</a:t>
            </a:r>
          </a:p>
          <a:p>
            <a:endParaRPr lang="en-US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2A1302D0-EA64-4B13-8132-9B42FC8E8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400" y="1980000"/>
            <a:ext cx="10465200" cy="4251643"/>
          </a:xfrm>
        </p:spPr>
        <p:txBody>
          <a:bodyPr/>
          <a:lstStyle/>
          <a:p>
            <a:pPr marL="0" indent="0">
              <a:buNone/>
            </a:pPr>
            <a:r>
              <a:rPr lang="sv-SE" b="1" u="sng" dirty="0"/>
              <a:t>Team för stöd till kommunerna</a:t>
            </a:r>
          </a:p>
          <a:p>
            <a:r>
              <a:rPr lang="sv-SE" dirty="0"/>
              <a:t>Särskild avdelat team för att utbilda och stödja kommunerna nu i närtid</a:t>
            </a:r>
          </a:p>
          <a:p>
            <a:r>
              <a:rPr lang="sv-SE" dirty="0"/>
              <a:t>Länsstyrelsen samordnar tillsammans med regionen och kommunerna</a:t>
            </a:r>
          </a:p>
          <a:p>
            <a:r>
              <a:rPr lang="sv-SE" dirty="0"/>
              <a:t>Riktar sig i första hand till enhetschefer och omsorgspersonal på boende, hemtjänst och LSS boende med information kring vårdrutiner, smittvägar och skyddsutrustning</a:t>
            </a:r>
          </a:p>
        </p:txBody>
      </p:sp>
    </p:spTree>
    <p:extLst>
      <p:ext uri="{BB962C8B-B14F-4D97-AF65-F5344CB8AC3E}">
        <p14:creationId xmlns:p14="http://schemas.microsoft.com/office/powerpoint/2010/main" val="1484690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7220CFCC-568C-4356-B74E-0CCC9FF0F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 dirty="0"/>
              <a:t>Lägesbild skyddsutrustning</a:t>
            </a:r>
            <a:endParaRPr lang="en-US" dirty="0"/>
          </a:p>
        </p:txBody>
      </p:sp>
      <p:sp>
        <p:nvSpPr>
          <p:cNvPr id="16" name="Content Placeholder 4">
            <a:extLst>
              <a:ext uri="{FF2B5EF4-FFF2-40B4-BE49-F238E27FC236}">
                <a16:creationId xmlns:a16="http://schemas.microsoft.com/office/drawing/2014/main" id="{B7227615-244E-483F-AAF7-F1F81DA0179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64000" y="1332000"/>
            <a:ext cx="10465200" cy="365760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Anna-Lena Alfreds</a:t>
            </a:r>
          </a:p>
          <a:p>
            <a:endParaRPr lang="en-US" dirty="0"/>
          </a:p>
        </p:txBody>
      </p:sp>
      <p:sp>
        <p:nvSpPr>
          <p:cNvPr id="4" name="Platshållare för innehåll 5">
            <a:extLst>
              <a:ext uri="{FF2B5EF4-FFF2-40B4-BE49-F238E27FC236}">
                <a16:creationId xmlns:a16="http://schemas.microsoft.com/office/drawing/2014/main" id="{C25839A5-279C-47E5-8F36-A8F56B537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400" y="1980000"/>
            <a:ext cx="10465200" cy="4158000"/>
          </a:xfrm>
        </p:spPr>
        <p:txBody>
          <a:bodyPr>
            <a:normAutofit/>
          </a:bodyPr>
          <a:lstStyle/>
          <a:p>
            <a:r>
              <a:rPr lang="sv-SE" sz="2000" dirty="0"/>
              <a:t>Sammantaget bättre läge – men ingen uthållighet</a:t>
            </a:r>
          </a:p>
          <a:p>
            <a:r>
              <a:rPr lang="sv-SE" sz="2000" dirty="0"/>
              <a:t>Kritiska produkter – andningsskydd och långärmade plastförkläden</a:t>
            </a:r>
          </a:p>
          <a:p>
            <a:r>
              <a:rPr lang="sv-SE" sz="2000" dirty="0"/>
              <a:t>Fått stöd inför och under helgen från Socialstyrelsen med FFP3 och ersättningsprodukter för plastförkläden </a:t>
            </a:r>
          </a:p>
          <a:p>
            <a:r>
              <a:rPr lang="sv-SE" sz="2000" dirty="0"/>
              <a:t>Arbetar vidare och följer detta dagligen, arbetet med att validera erbjudanden om  ersättningsutrustning är igång</a:t>
            </a:r>
          </a:p>
          <a:p>
            <a:r>
              <a:rPr lang="sv-SE" sz="2000" dirty="0"/>
              <a:t>Drygt 1600 skyddsmask 90 fördelat (400 sjukhuset, 220 primärvård, 990 kommunerna)</a:t>
            </a:r>
          </a:p>
          <a:p>
            <a:r>
              <a:rPr lang="sv-SE" sz="2000" dirty="0"/>
              <a:t>Begärt stöd om fler masker samt att få byta ett antal till storlek 2  </a:t>
            </a:r>
          </a:p>
          <a:p>
            <a:r>
              <a:rPr lang="sv-SE" sz="2000" dirty="0"/>
              <a:t>Fortsätter arbeta med kommunernas behov av skyddsutrustning i samverkan med Länsstyrelsen 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2768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3E96AB-4A02-41BB-BB62-1E451130F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400" y="2714392"/>
            <a:ext cx="9673200" cy="3111252"/>
          </a:xfrm>
        </p:spPr>
        <p:txBody>
          <a:bodyPr/>
          <a:lstStyle/>
          <a:p>
            <a:r>
              <a:rPr lang="sv-SE" dirty="0">
                <a:hlinkClick r:id="rId2"/>
              </a:rPr>
              <a:t>fblcorona@regionjh.se</a:t>
            </a:r>
            <a:br>
              <a:rPr lang="sv-SE" dirty="0"/>
            </a:br>
            <a:br>
              <a:rPr lang="sv-SE" dirty="0"/>
            </a:br>
            <a:r>
              <a:rPr lang="sv-SE" dirty="0"/>
              <a:t>073-669 25 20 (för akuta frågor)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3362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7220CFCC-568C-4356-B74E-0CCC9FF0F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 dirty="0"/>
              <a:t>Inledning</a:t>
            </a:r>
            <a:endParaRPr lang="en-US" dirty="0"/>
          </a:p>
        </p:txBody>
      </p:sp>
      <p:sp>
        <p:nvSpPr>
          <p:cNvPr id="16" name="Content Placeholder 4">
            <a:extLst>
              <a:ext uri="{FF2B5EF4-FFF2-40B4-BE49-F238E27FC236}">
                <a16:creationId xmlns:a16="http://schemas.microsoft.com/office/drawing/2014/main" id="{B7227615-244E-483F-AAF7-F1F81DA0179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64000" y="1332000"/>
            <a:ext cx="10465200" cy="365760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Hans Svensson</a:t>
            </a:r>
            <a:endParaRPr lang="en-US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5B00CFF3-D723-4029-8B08-1367626E5EA2}"/>
              </a:ext>
            </a:extLst>
          </p:cNvPr>
          <p:cNvSpPr txBox="1"/>
          <p:nvPr/>
        </p:nvSpPr>
        <p:spPr>
          <a:xfrm>
            <a:off x="864001" y="2309760"/>
            <a:ext cx="10465199" cy="1334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sv-SE" sz="2200" dirty="0"/>
              <a:t>Påsken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sv-SE" sz="2200" dirty="0"/>
              <a:t>Vikten av samverkan – både regionalt och nationellt</a:t>
            </a:r>
          </a:p>
          <a:p>
            <a:pPr marL="252000" indent="-252000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sv-SE" sz="2200" dirty="0"/>
              <a:t>Grupp inrättad som kan bistå kommunerna</a:t>
            </a:r>
          </a:p>
        </p:txBody>
      </p:sp>
    </p:spTree>
    <p:extLst>
      <p:ext uri="{BB962C8B-B14F-4D97-AF65-F5344CB8AC3E}">
        <p14:creationId xmlns:p14="http://schemas.microsoft.com/office/powerpoint/2010/main" val="302011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265" y="1348044"/>
            <a:ext cx="7398254" cy="498364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 rotWithShape="1">
          <a:blip r:embed="rId3"/>
          <a:srcRect l="2728"/>
          <a:stretch/>
        </p:blipFill>
        <p:spPr>
          <a:xfrm>
            <a:off x="6725540" y="1545989"/>
            <a:ext cx="5466460" cy="188595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31697EB4-5C77-4685-90E0-496A43C67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340" y="233356"/>
            <a:ext cx="10465200" cy="648000"/>
          </a:xfrm>
        </p:spPr>
        <p:txBody>
          <a:bodyPr/>
          <a:lstStyle/>
          <a:p>
            <a:r>
              <a:rPr lang="sv-SE" dirty="0"/>
              <a:t>Lägesrapport</a:t>
            </a:r>
            <a:endParaRPr lang="en-US" dirty="0"/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DE3ADA18-936B-408D-9B62-E929FABCB5FF}"/>
              </a:ext>
            </a:extLst>
          </p:cNvPr>
          <p:cNvSpPr txBox="1">
            <a:spLocks/>
          </p:cNvSpPr>
          <p:nvPr/>
        </p:nvSpPr>
        <p:spPr>
          <a:xfrm>
            <a:off x="311340" y="881356"/>
            <a:ext cx="10465200" cy="36576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8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900" cap="all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Micael Widerström</a:t>
            </a:r>
            <a:endParaRPr lang="en-US" sz="1900" cap="all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69376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4426" y="1178838"/>
            <a:ext cx="5912038" cy="4488654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156280"/>
            <a:ext cx="11328001" cy="1210400"/>
          </a:xfrm>
        </p:spPr>
        <p:txBody>
          <a:bodyPr/>
          <a:lstStyle/>
          <a:p>
            <a:r>
              <a:rPr lang="sv-SE" sz="3200" dirty="0"/>
              <a:t>Fall 2272 - 4435 – 7693 – 11 445 		Avlidna 36 – 180 – 591 - 1033</a:t>
            </a:r>
            <a:br>
              <a:rPr lang="sv-SE" sz="3200" dirty="0"/>
            </a:br>
            <a:r>
              <a:rPr lang="sv-SE" sz="2000" dirty="0"/>
              <a:t>Kumulativt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96849"/>
            <a:ext cx="6281470" cy="4840474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6529299" y="5667492"/>
            <a:ext cx="3520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Antal dagar mellan symptom debut och död = 18 </a:t>
            </a:r>
            <a:r>
              <a:rPr lang="sv-SE" dirty="0">
                <a:solidFill>
                  <a:schemeClr val="bg1">
                    <a:lumMod val="65000"/>
                  </a:schemeClr>
                </a:solidFill>
              </a:rPr>
              <a:t>(0-49)</a:t>
            </a:r>
          </a:p>
        </p:txBody>
      </p:sp>
    </p:spTree>
    <p:extLst>
      <p:ext uri="{BB962C8B-B14F-4D97-AF65-F5344CB8AC3E}">
        <p14:creationId xmlns:p14="http://schemas.microsoft.com/office/powerpoint/2010/main" val="701644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4722" y="307405"/>
            <a:ext cx="10465200" cy="648000"/>
          </a:xfrm>
        </p:spPr>
        <p:txBody>
          <a:bodyPr/>
          <a:lstStyle/>
          <a:p>
            <a:r>
              <a:rPr lang="sv-SE" dirty="0"/>
              <a:t>Nya IVA fall/d			         Antal fall / åldersgrupp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6928" y="1253871"/>
            <a:ext cx="5829274" cy="434384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799" y="1253871"/>
            <a:ext cx="6002129" cy="451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096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237872"/>
            <a:ext cx="10465200" cy="648000"/>
          </a:xfrm>
        </p:spPr>
        <p:txBody>
          <a:bodyPr/>
          <a:lstStyle/>
          <a:p>
            <a:r>
              <a:rPr lang="sv-SE" dirty="0"/>
              <a:t>Stockholm 17 – 24 – 31 mars- 7 – 14 april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031" y="982063"/>
            <a:ext cx="8470312" cy="5083507"/>
          </a:xfrm>
          <a:prstGeom prst="rect">
            <a:avLst/>
          </a:prstGeom>
        </p:spPr>
      </p:pic>
      <p:sp>
        <p:nvSpPr>
          <p:cNvPr id="5" name="Ellips 4"/>
          <p:cNvSpPr/>
          <p:nvPr/>
        </p:nvSpPr>
        <p:spPr>
          <a:xfrm>
            <a:off x="6473764" y="4299309"/>
            <a:ext cx="314616" cy="34296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Ellips 5"/>
          <p:cNvSpPr/>
          <p:nvPr/>
        </p:nvSpPr>
        <p:spPr>
          <a:xfrm>
            <a:off x="2394603" y="1353863"/>
            <a:ext cx="321485" cy="35207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ruta 6"/>
          <p:cNvSpPr txBox="1"/>
          <p:nvPr/>
        </p:nvSpPr>
        <p:spPr>
          <a:xfrm>
            <a:off x="491320" y="2230692"/>
            <a:ext cx="4128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/>
              <a:t>84 – 231 – 562-755-855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4960005" y="2352791"/>
            <a:ext cx="40062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/>
              <a:t>9 – 47 – 158 – 191- 218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9088975" y="1336604"/>
            <a:ext cx="28665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 </a:t>
            </a:r>
            <a:r>
              <a:rPr lang="sv-SE" sz="2800" dirty="0"/>
              <a:t>SÄBO</a:t>
            </a:r>
          </a:p>
          <a:p>
            <a:endParaRPr lang="sv-SE" sz="2000" dirty="0"/>
          </a:p>
          <a:p>
            <a:r>
              <a:rPr lang="sv-SE" sz="2000" dirty="0"/>
              <a:t>+ 168/313 (54%)</a:t>
            </a:r>
          </a:p>
          <a:p>
            <a:endParaRPr lang="sv-SE" sz="2000" dirty="0"/>
          </a:p>
          <a:p>
            <a:r>
              <a:rPr lang="sv-SE" sz="2000" dirty="0"/>
              <a:t>254/616 (41%) dödsfall</a:t>
            </a:r>
          </a:p>
        </p:txBody>
      </p:sp>
    </p:spTree>
    <p:extLst>
      <p:ext uri="{BB962C8B-B14F-4D97-AF65-F5344CB8AC3E}">
        <p14:creationId xmlns:p14="http://schemas.microsoft.com/office/powerpoint/2010/main" val="3172096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1E7326-8BAF-401F-94A1-C9D9774AC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2913470" cy="648000"/>
          </a:xfrm>
        </p:spPr>
        <p:txBody>
          <a:bodyPr/>
          <a:lstStyle/>
          <a:p>
            <a:r>
              <a:rPr lang="sv-SE" dirty="0"/>
              <a:t>Jämtland</a:t>
            </a:r>
            <a:br>
              <a:rPr lang="sv-SE" dirty="0"/>
            </a:br>
            <a:br>
              <a:rPr lang="sv-SE" dirty="0"/>
            </a:br>
            <a:r>
              <a:rPr lang="sv-SE" sz="3200" dirty="0"/>
              <a:t>Wuhan</a:t>
            </a:r>
            <a:br>
              <a:rPr lang="sv-SE" sz="3200" dirty="0"/>
            </a:br>
            <a:r>
              <a:rPr lang="sv-SE" sz="3200" dirty="0"/>
              <a:t>Lombardiet </a:t>
            </a:r>
            <a:r>
              <a:rPr lang="sv-SE" dirty="0"/>
              <a:t>			</a:t>
            </a:r>
          </a:p>
        </p:txBody>
      </p:sp>
      <p:pic>
        <p:nvPicPr>
          <p:cNvPr id="7" name="Platshållare för innehåll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89981" y="129209"/>
            <a:ext cx="9409955" cy="6728791"/>
          </a:xfrm>
          <a:prstGeom prst="rect">
            <a:avLst/>
          </a:prstGeom>
        </p:spPr>
      </p:pic>
      <p:sp>
        <p:nvSpPr>
          <p:cNvPr id="9" name="Ellips 8"/>
          <p:cNvSpPr/>
          <p:nvPr/>
        </p:nvSpPr>
        <p:spPr>
          <a:xfrm>
            <a:off x="6750476" y="5497242"/>
            <a:ext cx="417444" cy="496956"/>
          </a:xfrm>
          <a:prstGeom prst="ellipse">
            <a:avLst/>
          </a:prstGeom>
          <a:noFill/>
          <a:ln w="317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4692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E9BF5C-19C1-432E-B510-7EB2DB178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Provtagning - analysmetod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</p:nvPr>
        </p:nvGraphicFramePr>
        <p:xfrm>
          <a:off x="586404" y="1520688"/>
          <a:ext cx="10426154" cy="28303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19674">
                  <a:extLst>
                    <a:ext uri="{9D8B030D-6E8A-4147-A177-3AD203B41FA5}">
                      <a16:colId xmlns:a16="http://schemas.microsoft.com/office/drawing/2014/main" val="2539197752"/>
                    </a:ext>
                  </a:extLst>
                </a:gridCol>
                <a:gridCol w="1421296">
                  <a:extLst>
                    <a:ext uri="{9D8B030D-6E8A-4147-A177-3AD203B41FA5}">
                      <a16:colId xmlns:a16="http://schemas.microsoft.com/office/drawing/2014/main" val="1078247191"/>
                    </a:ext>
                  </a:extLst>
                </a:gridCol>
                <a:gridCol w="1421296">
                  <a:extLst>
                    <a:ext uri="{9D8B030D-6E8A-4147-A177-3AD203B41FA5}">
                      <a16:colId xmlns:a16="http://schemas.microsoft.com/office/drawing/2014/main" val="3233400285"/>
                    </a:ext>
                  </a:extLst>
                </a:gridCol>
                <a:gridCol w="1421296">
                  <a:extLst>
                    <a:ext uri="{9D8B030D-6E8A-4147-A177-3AD203B41FA5}">
                      <a16:colId xmlns:a16="http://schemas.microsoft.com/office/drawing/2014/main" val="1604219512"/>
                    </a:ext>
                  </a:extLst>
                </a:gridCol>
                <a:gridCol w="1421296">
                  <a:extLst>
                    <a:ext uri="{9D8B030D-6E8A-4147-A177-3AD203B41FA5}">
                      <a16:colId xmlns:a16="http://schemas.microsoft.com/office/drawing/2014/main" val="1326615942"/>
                    </a:ext>
                  </a:extLst>
                </a:gridCol>
                <a:gridCol w="1421296">
                  <a:extLst>
                    <a:ext uri="{9D8B030D-6E8A-4147-A177-3AD203B41FA5}">
                      <a16:colId xmlns:a16="http://schemas.microsoft.com/office/drawing/2014/main" val="269158232"/>
                    </a:ext>
                  </a:extLst>
                </a:gridCol>
              </a:tblGrid>
              <a:tr h="707596">
                <a:tc>
                  <a:txBody>
                    <a:bodyPr/>
                    <a:lstStyle/>
                    <a:p>
                      <a:pPr algn="l" fontAlgn="b"/>
                      <a:r>
                        <a:rPr lang="sv-SE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Vecka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200" u="none" strike="noStrike" dirty="0">
                          <a:effectLst/>
                        </a:rPr>
                        <a:t>v 11</a:t>
                      </a:r>
                      <a:endParaRPr lang="sv-SE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200" u="none" strike="noStrike" dirty="0">
                          <a:effectLst/>
                        </a:rPr>
                        <a:t>v 12</a:t>
                      </a:r>
                      <a:endParaRPr lang="sv-SE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200" u="none" strike="noStrike" dirty="0">
                          <a:effectLst/>
                        </a:rPr>
                        <a:t>v 13</a:t>
                      </a:r>
                      <a:endParaRPr lang="sv-SE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200" u="none" strike="noStrike" dirty="0">
                          <a:effectLst/>
                        </a:rPr>
                        <a:t>v 14</a:t>
                      </a:r>
                      <a:endParaRPr lang="sv-SE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200" u="none" strike="noStrike" dirty="0">
                          <a:effectLst/>
                        </a:rPr>
                        <a:t>v 15</a:t>
                      </a:r>
                      <a:endParaRPr lang="sv-SE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8724451"/>
                  </a:ext>
                </a:extLst>
              </a:tr>
              <a:tr h="707596">
                <a:tc>
                  <a:txBody>
                    <a:bodyPr/>
                    <a:lstStyle/>
                    <a:p>
                      <a:pPr algn="l" fontAlgn="b"/>
                      <a:r>
                        <a:rPr lang="sv-SE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Antal analyserade prover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200" u="none" strike="noStrike" dirty="0">
                          <a:effectLst/>
                        </a:rPr>
                        <a:t>413</a:t>
                      </a:r>
                      <a:endParaRPr lang="sv-SE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200" u="none" strike="noStrike" dirty="0">
                          <a:effectLst/>
                        </a:rPr>
                        <a:t>625</a:t>
                      </a:r>
                      <a:endParaRPr lang="sv-SE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200" u="none" strike="noStrike">
                          <a:effectLst/>
                        </a:rPr>
                        <a:t>517</a:t>
                      </a:r>
                      <a:endParaRPr lang="sv-SE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200" u="none" strike="noStrike" dirty="0">
                          <a:effectLst/>
                        </a:rPr>
                        <a:t>668</a:t>
                      </a:r>
                      <a:endParaRPr lang="sv-SE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200" u="none" strike="noStrike" dirty="0">
                          <a:effectLst/>
                        </a:rPr>
                        <a:t>377</a:t>
                      </a:r>
                      <a:endParaRPr lang="sv-SE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40933011"/>
                  </a:ext>
                </a:extLst>
              </a:tr>
              <a:tr h="707596">
                <a:tc>
                  <a:txBody>
                    <a:bodyPr/>
                    <a:lstStyle/>
                    <a:p>
                      <a:pPr algn="l" fontAlgn="b"/>
                      <a:r>
                        <a:rPr lang="sv-SE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Antal positiva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200" u="none" strike="noStrike">
                          <a:effectLst/>
                        </a:rPr>
                        <a:t>22</a:t>
                      </a:r>
                      <a:endParaRPr lang="sv-SE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200" u="none" strike="noStrike" dirty="0">
                          <a:effectLst/>
                        </a:rPr>
                        <a:t>41</a:t>
                      </a:r>
                      <a:endParaRPr lang="sv-SE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200" u="none" strike="noStrike">
                          <a:effectLst/>
                        </a:rPr>
                        <a:t>20</a:t>
                      </a:r>
                      <a:endParaRPr lang="sv-SE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200" u="none" strike="noStrike" dirty="0">
                          <a:effectLst/>
                        </a:rPr>
                        <a:t>23</a:t>
                      </a:r>
                      <a:endParaRPr lang="sv-SE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200" u="none" strike="noStrike">
                          <a:effectLst/>
                        </a:rPr>
                        <a:t>42</a:t>
                      </a:r>
                      <a:endParaRPr lang="sv-SE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5310615"/>
                  </a:ext>
                </a:extLst>
              </a:tr>
              <a:tr h="707596">
                <a:tc>
                  <a:txBody>
                    <a:bodyPr/>
                    <a:lstStyle/>
                    <a:p>
                      <a:pPr algn="l" fontAlgn="b"/>
                      <a:r>
                        <a:rPr lang="sv-SE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Andel positiva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200" u="none" strike="noStrike" dirty="0">
                          <a:effectLst/>
                        </a:rPr>
                        <a:t>5,3%</a:t>
                      </a:r>
                      <a:endParaRPr lang="sv-SE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200" u="none" strike="noStrike" dirty="0">
                          <a:effectLst/>
                        </a:rPr>
                        <a:t>6,6%</a:t>
                      </a:r>
                      <a:endParaRPr lang="sv-SE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200" u="none" strike="noStrike" dirty="0">
                          <a:effectLst/>
                        </a:rPr>
                        <a:t>3,9%</a:t>
                      </a:r>
                      <a:endParaRPr lang="sv-SE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200" u="none" strike="noStrike" dirty="0">
                          <a:effectLst/>
                        </a:rPr>
                        <a:t>3,4%</a:t>
                      </a:r>
                      <a:endParaRPr lang="sv-SE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200" u="none" strike="noStrike" dirty="0">
                          <a:effectLst/>
                        </a:rPr>
                        <a:t>11,1%</a:t>
                      </a:r>
                      <a:endParaRPr lang="sv-SE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2289789"/>
                  </a:ext>
                </a:extLst>
              </a:tr>
            </a:tbl>
          </a:graphicData>
        </a:graphic>
      </p:graphicFrame>
      <p:sp>
        <p:nvSpPr>
          <p:cNvPr id="7" name="textruta 6"/>
          <p:cNvSpPr txBox="1"/>
          <p:nvPr/>
        </p:nvSpPr>
        <p:spPr>
          <a:xfrm>
            <a:off x="974035" y="4850296"/>
            <a:ext cx="615232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Ändrad testpopulation?</a:t>
            </a:r>
          </a:p>
          <a:p>
            <a:r>
              <a:rPr lang="sv-SE" sz="2000" dirty="0"/>
              <a:t>Ökad förekomst?</a:t>
            </a:r>
          </a:p>
          <a:p>
            <a:r>
              <a:rPr lang="sv-SE" sz="2000" dirty="0"/>
              <a:t>Ändrad metod?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2239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120620"/>
            <a:ext cx="10465200" cy="812829"/>
          </a:xfrm>
        </p:spPr>
        <p:txBody>
          <a:bodyPr/>
          <a:lstStyle/>
          <a:p>
            <a:r>
              <a:rPr lang="sv-SE" dirty="0"/>
              <a:t>Förekomst 7 och 14 april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7869685B-64FE-473C-A2AB-0EDE437E47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393" y="711790"/>
            <a:ext cx="2836930" cy="5400000"/>
          </a:xfrm>
          <a:prstGeom prst="rect">
            <a:avLst/>
          </a:prstGeom>
        </p:spPr>
      </p:pic>
      <p:graphicFrame>
        <p:nvGraphicFramePr>
          <p:cNvPr id="5" name="Tabell 7">
            <a:extLst>
              <a:ext uri="{FF2B5EF4-FFF2-40B4-BE49-F238E27FC236}">
                <a16:creationId xmlns:a16="http://schemas.microsoft.com/office/drawing/2014/main" id="{ADAED90D-515E-4E0E-94B9-AC6BC7DA63C3}"/>
              </a:ext>
            </a:extLst>
          </p:cNvPr>
          <p:cNvGraphicFramePr>
            <a:graphicFrameLocks noGrp="1"/>
          </p:cNvGraphicFramePr>
          <p:nvPr/>
        </p:nvGraphicFramePr>
        <p:xfrm>
          <a:off x="6096600" y="582841"/>
          <a:ext cx="5781601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9846">
                  <a:extLst>
                    <a:ext uri="{9D8B030D-6E8A-4147-A177-3AD203B41FA5}">
                      <a16:colId xmlns:a16="http://schemas.microsoft.com/office/drawing/2014/main" val="1441492141"/>
                    </a:ext>
                  </a:extLst>
                </a:gridCol>
                <a:gridCol w="878351">
                  <a:extLst>
                    <a:ext uri="{9D8B030D-6E8A-4147-A177-3AD203B41FA5}">
                      <a16:colId xmlns:a16="http://schemas.microsoft.com/office/drawing/2014/main" val="3533115810"/>
                    </a:ext>
                  </a:extLst>
                </a:gridCol>
                <a:gridCol w="878351">
                  <a:extLst>
                    <a:ext uri="{9D8B030D-6E8A-4147-A177-3AD203B41FA5}">
                      <a16:colId xmlns:a16="http://schemas.microsoft.com/office/drawing/2014/main" val="153037038"/>
                    </a:ext>
                  </a:extLst>
                </a:gridCol>
                <a:gridCol w="878351">
                  <a:extLst>
                    <a:ext uri="{9D8B030D-6E8A-4147-A177-3AD203B41FA5}">
                      <a16:colId xmlns:a16="http://schemas.microsoft.com/office/drawing/2014/main" val="3272739468"/>
                    </a:ext>
                  </a:extLst>
                </a:gridCol>
                <a:gridCol w="878351">
                  <a:extLst>
                    <a:ext uri="{9D8B030D-6E8A-4147-A177-3AD203B41FA5}">
                      <a16:colId xmlns:a16="http://schemas.microsoft.com/office/drawing/2014/main" val="3652107858"/>
                    </a:ext>
                  </a:extLst>
                </a:gridCol>
                <a:gridCol w="878351">
                  <a:extLst>
                    <a:ext uri="{9D8B030D-6E8A-4147-A177-3AD203B41FA5}">
                      <a16:colId xmlns:a16="http://schemas.microsoft.com/office/drawing/2014/main" val="14576206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17 /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24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1 /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14 /</a:t>
                      </a:r>
                      <a:r>
                        <a:rPr lang="sv-SE" baseline="0" dirty="0">
                          <a:solidFill>
                            <a:schemeClr val="tx1"/>
                          </a:solidFill>
                        </a:rPr>
                        <a:t> 4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382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Fall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154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037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Sjukhus-vård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480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027948"/>
                  </a:ext>
                </a:extLst>
              </a:tr>
            </a:tbl>
          </a:graphicData>
        </a:graphic>
      </p:graphicFrame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730" y="713808"/>
            <a:ext cx="2573942" cy="5400000"/>
          </a:xfrm>
          <a:prstGeom prst="rect">
            <a:avLst/>
          </a:prstGeom>
        </p:spPr>
      </p:pic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ADAED90D-515E-4E0E-94B9-AC6BC7DA63C3}"/>
              </a:ext>
            </a:extLst>
          </p:cNvPr>
          <p:cNvGraphicFramePr>
            <a:graphicFrameLocks noGrp="1"/>
          </p:cNvGraphicFramePr>
          <p:nvPr/>
        </p:nvGraphicFramePr>
        <p:xfrm>
          <a:off x="6096600" y="2797662"/>
          <a:ext cx="5781601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9846">
                  <a:extLst>
                    <a:ext uri="{9D8B030D-6E8A-4147-A177-3AD203B41FA5}">
                      <a16:colId xmlns:a16="http://schemas.microsoft.com/office/drawing/2014/main" val="1441492141"/>
                    </a:ext>
                  </a:extLst>
                </a:gridCol>
                <a:gridCol w="878351">
                  <a:extLst>
                    <a:ext uri="{9D8B030D-6E8A-4147-A177-3AD203B41FA5}">
                      <a16:colId xmlns:a16="http://schemas.microsoft.com/office/drawing/2014/main" val="3533115810"/>
                    </a:ext>
                  </a:extLst>
                </a:gridCol>
                <a:gridCol w="878351">
                  <a:extLst>
                    <a:ext uri="{9D8B030D-6E8A-4147-A177-3AD203B41FA5}">
                      <a16:colId xmlns:a16="http://schemas.microsoft.com/office/drawing/2014/main" val="153037038"/>
                    </a:ext>
                  </a:extLst>
                </a:gridCol>
                <a:gridCol w="878351">
                  <a:extLst>
                    <a:ext uri="{9D8B030D-6E8A-4147-A177-3AD203B41FA5}">
                      <a16:colId xmlns:a16="http://schemas.microsoft.com/office/drawing/2014/main" val="3272739468"/>
                    </a:ext>
                  </a:extLst>
                </a:gridCol>
                <a:gridCol w="878351">
                  <a:extLst>
                    <a:ext uri="{9D8B030D-6E8A-4147-A177-3AD203B41FA5}">
                      <a16:colId xmlns:a16="http://schemas.microsoft.com/office/drawing/2014/main" val="3652107858"/>
                    </a:ext>
                  </a:extLst>
                </a:gridCol>
                <a:gridCol w="878351">
                  <a:extLst>
                    <a:ext uri="{9D8B030D-6E8A-4147-A177-3AD203B41FA5}">
                      <a16:colId xmlns:a16="http://schemas.microsoft.com/office/drawing/2014/main" val="14576206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17 /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24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1 /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14 /</a:t>
                      </a:r>
                      <a:r>
                        <a:rPr lang="sv-SE" baseline="0" dirty="0">
                          <a:solidFill>
                            <a:schemeClr val="tx1"/>
                          </a:solidFill>
                        </a:rPr>
                        <a:t> 4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382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SÄBO (4)</a:t>
                      </a:r>
                    </a:p>
                    <a:p>
                      <a:r>
                        <a:rPr lang="sv-SE" dirty="0"/>
                        <a:t>Hemtjänst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11</a:t>
                      </a:r>
                    </a:p>
                    <a:p>
                      <a:pPr algn="ctr"/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988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Död</a:t>
                      </a:r>
                    </a:p>
                    <a:p>
                      <a:r>
                        <a:rPr lang="sv-SE" dirty="0"/>
                        <a:t>SÄBO I</a:t>
                      </a:r>
                    </a:p>
                    <a:p>
                      <a:r>
                        <a:rPr lang="sv-SE" dirty="0"/>
                        <a:t>SÄBO</a:t>
                      </a:r>
                      <a:r>
                        <a:rPr lang="sv-SE" baseline="0" dirty="0"/>
                        <a:t> II</a:t>
                      </a:r>
                    </a:p>
                    <a:p>
                      <a:r>
                        <a:rPr lang="sv-SE" baseline="0" dirty="0"/>
                        <a:t>SÄBO III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7</a:t>
                      </a:r>
                    </a:p>
                    <a:p>
                      <a:pPr algn="ctr"/>
                      <a:r>
                        <a:rPr lang="sv-SE" dirty="0"/>
                        <a:t>1+4</a:t>
                      </a:r>
                    </a:p>
                    <a:p>
                      <a:pPr algn="ctr"/>
                      <a:r>
                        <a:rPr lang="sv-SE" dirty="0"/>
                        <a:t>1</a:t>
                      </a:r>
                    </a:p>
                    <a:p>
                      <a:pPr algn="ctr"/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069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9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6D13115ED7A2D47A5DF1BDEEC65C39F" ma:contentTypeVersion="11" ma:contentTypeDescription="Skapa ett nytt dokument." ma:contentTypeScope="" ma:versionID="cacd8f4aa64ebd4b143d4406f4695737">
  <xsd:schema xmlns:xsd="http://www.w3.org/2001/XMLSchema" xmlns:xs="http://www.w3.org/2001/XMLSchema" xmlns:p="http://schemas.microsoft.com/office/2006/metadata/properties" xmlns:ns3="54ba26d6-a025-4494-9bfb-e0171f6c6c97" xmlns:ns4="97a34ca8-9ce3-4fdd-be0c-317eed0fdd66" targetNamespace="http://schemas.microsoft.com/office/2006/metadata/properties" ma:root="true" ma:fieldsID="3220a84bc5a17b815a99a441a3b54590" ns3:_="" ns4:_="">
    <xsd:import namespace="54ba26d6-a025-4494-9bfb-e0171f6c6c97"/>
    <xsd:import namespace="97a34ca8-9ce3-4fdd-be0c-317eed0fdd6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ba26d6-a025-4494-9bfb-e0171f6c6c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a34ca8-9ce3-4fdd-be0c-317eed0fdd6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617227-B270-4534-8746-A78273CB737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29F7482-C4C5-434A-8F1B-9BC0FA79E9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ba26d6-a025-4494-9bfb-e0171f6c6c97"/>
    <ds:schemaRef ds:uri="97a34ca8-9ce3-4fdd-be0c-317eed0fdd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8B72837-E19E-4838-AF0B-9AD4F5FF6B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747</Words>
  <Application>Microsoft Office PowerPoint</Application>
  <PresentationFormat>Bredbild</PresentationFormat>
  <Paragraphs>159</Paragraphs>
  <Slides>17</Slides>
  <Notes>10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3" baseType="lpstr">
      <vt:lpstr>Arial</vt:lpstr>
      <vt:lpstr>Arial Narrow</vt:lpstr>
      <vt:lpstr>Calibri</vt:lpstr>
      <vt:lpstr>Verdana</vt:lpstr>
      <vt:lpstr>Wingdings</vt:lpstr>
      <vt:lpstr>RJH</vt:lpstr>
      <vt:lpstr>PowerPoint-presentation</vt:lpstr>
      <vt:lpstr>Inledning</vt:lpstr>
      <vt:lpstr>Lägesrapport</vt:lpstr>
      <vt:lpstr>Fall 2272 - 4435 – 7693 – 11 445   Avlidna 36 – 180 – 591 - 1033 Kumulativt</vt:lpstr>
      <vt:lpstr>Nya IVA fall/d            Antal fall / åldersgrupp</vt:lpstr>
      <vt:lpstr>Stockholm 17 – 24 – 31 mars- 7 – 14 april</vt:lpstr>
      <vt:lpstr>Jämtland  Wuhan Lombardiet    </vt:lpstr>
      <vt:lpstr>Provtagning - analysmetod   </vt:lpstr>
      <vt:lpstr>Förekomst 7 och 14 april</vt:lpstr>
      <vt:lpstr>Fokus på personal som arbetar nära vård- och omsorgstagare</vt:lpstr>
      <vt:lpstr>Kommunsamverkan</vt:lpstr>
      <vt:lpstr>Kommunsamverkan</vt:lpstr>
      <vt:lpstr>Kommunsamverkan</vt:lpstr>
      <vt:lpstr>Kommunsamverkan</vt:lpstr>
      <vt:lpstr>Kommunsamverkan</vt:lpstr>
      <vt:lpstr>Lägesbild skyddsutrustning</vt:lpstr>
      <vt:lpstr>fblcorona@regionjh.se  073-669 25 20 (för akuta frågor)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Jonas Lindqvist</dc:creator>
  <cp:lastModifiedBy>Sara Nilsson</cp:lastModifiedBy>
  <cp:revision>25</cp:revision>
  <dcterms:created xsi:type="dcterms:W3CDTF">2020-03-20T11:43:15Z</dcterms:created>
  <dcterms:modified xsi:type="dcterms:W3CDTF">2020-04-14T20:38:56Z</dcterms:modified>
</cp:coreProperties>
</file>