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C200"/>
    <a:srgbClr val="16DC37"/>
    <a:srgbClr val="00CC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snapToGrid="0">
      <p:cViewPr varScale="1">
        <p:scale>
          <a:sx n="72" d="100"/>
          <a:sy n="72" d="100"/>
        </p:scale>
        <p:origin x="624" y="66"/>
      </p:cViewPr>
      <p:guideLst>
        <p:guide orient="horz" pos="2160"/>
        <p:guide pos="3840"/>
      </p:guideLst>
    </p:cSldViewPr>
  </p:slideViewPr>
  <p:outlineViewPr>
    <p:cViewPr>
      <p:scale>
        <a:sx n="33" d="100"/>
        <a:sy n="33" d="100"/>
      </p:scale>
      <p:origin x="0" y="34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lba2\AppData\Local\Microsoft\Windows\INetCache\Content.Outlook\05TY4ABN\Kopia%20av%20Totaltabell%20dec%2020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elba2\AppData\Local\Microsoft\Windows\INetCache\Content.Outlook\05TY4ABN\Kopia%20av%20Totaltabell%20dec%2020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elba2\AppData\Local\Microsoft\Windows\INetCache\Content.Outlook\05TY4ABN\Kopia%20av%20Totaltabell%20dec%202019.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Antal vårdtillfällen / antal flytt av beräknat</a:t>
            </a:r>
            <a:r>
              <a:rPr lang="sv-SE" baseline="0"/>
              <a:t> utskrivningsklar</a:t>
            </a:r>
            <a:endParaRPr lang="sv-SE"/>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v>Antal vårdtillfällen</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Blad1!$K$3:$K$10</c:f>
              <c:numCache>
                <c:formatCode>General</c:formatCode>
                <c:ptCount val="8"/>
                <c:pt idx="0">
                  <c:v>117</c:v>
                </c:pt>
                <c:pt idx="1">
                  <c:v>90</c:v>
                </c:pt>
                <c:pt idx="2">
                  <c:v>47</c:v>
                </c:pt>
                <c:pt idx="3">
                  <c:v>28</c:v>
                </c:pt>
                <c:pt idx="4">
                  <c:v>4</c:v>
                </c:pt>
                <c:pt idx="5">
                  <c:v>7</c:v>
                </c:pt>
                <c:pt idx="6">
                  <c:v>4</c:v>
                </c:pt>
                <c:pt idx="7">
                  <c:v>3</c:v>
                </c:pt>
              </c:numCache>
            </c:numRef>
          </c:val>
          <c:extLst>
            <c:ext xmlns:c16="http://schemas.microsoft.com/office/drawing/2014/chart" uri="{C3380CC4-5D6E-409C-BE32-E72D297353CC}">
              <c16:uniqueId val="{00000000-42EB-4862-83AD-B995D7461BDA}"/>
            </c:ext>
          </c:extLst>
        </c:ser>
        <c:ser>
          <c:idx val="1"/>
          <c:order val="1"/>
          <c:tx>
            <c:v>Antal flytt av beräknad utskrivningsklar</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Blad1!$L$3:$L$10</c:f>
              <c:numCache>
                <c:formatCode>General</c:formatCode>
                <c:ptCount val="8"/>
                <c:pt idx="0">
                  <c:v>0</c:v>
                </c:pt>
                <c:pt idx="1">
                  <c:v>1</c:v>
                </c:pt>
                <c:pt idx="2">
                  <c:v>2</c:v>
                </c:pt>
                <c:pt idx="3">
                  <c:v>3</c:v>
                </c:pt>
                <c:pt idx="4">
                  <c:v>4</c:v>
                </c:pt>
                <c:pt idx="5">
                  <c:v>5</c:v>
                </c:pt>
                <c:pt idx="6">
                  <c:v>6</c:v>
                </c:pt>
                <c:pt idx="7">
                  <c:v>7</c:v>
                </c:pt>
              </c:numCache>
            </c:numRef>
          </c:val>
          <c:extLst>
            <c:ext xmlns:c16="http://schemas.microsoft.com/office/drawing/2014/chart" uri="{C3380CC4-5D6E-409C-BE32-E72D297353CC}">
              <c16:uniqueId val="{00000001-42EB-4862-83AD-B995D7461BDA}"/>
            </c:ext>
          </c:extLst>
        </c:ser>
        <c:dLbls>
          <c:showLegendKey val="0"/>
          <c:showVal val="0"/>
          <c:showCatName val="0"/>
          <c:showSerName val="0"/>
          <c:showPercent val="0"/>
          <c:showBubbleSize val="0"/>
        </c:dLbls>
        <c:gapWidth val="219"/>
        <c:overlap val="-27"/>
        <c:axId val="754317343"/>
        <c:axId val="691224159"/>
      </c:barChart>
      <c:catAx>
        <c:axId val="754317343"/>
        <c:scaling>
          <c:orientation val="minMax"/>
        </c:scaling>
        <c:delete val="1"/>
        <c:axPos val="b"/>
        <c:majorTickMark val="none"/>
        <c:minorTickMark val="none"/>
        <c:tickLblPos val="nextTo"/>
        <c:crossAx val="691224159"/>
        <c:crosses val="autoZero"/>
        <c:auto val="1"/>
        <c:lblAlgn val="ctr"/>
        <c:lblOffset val="100"/>
        <c:noMultiLvlLbl val="0"/>
      </c:catAx>
      <c:valAx>
        <c:axId val="6912241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54317343"/>
        <c:crosses val="autoZero"/>
        <c:crossBetween val="between"/>
      </c:valAx>
      <c:spPr>
        <a:noFill/>
        <a:ln>
          <a:noFill/>
        </a:ln>
        <a:effectLst/>
      </c:spPr>
    </c:plotArea>
    <c:legend>
      <c:legendPos val="b"/>
      <c:layout>
        <c:manualLayout>
          <c:xMode val="edge"/>
          <c:yMode val="edge"/>
          <c:x val="0.14401848715505369"/>
          <c:y val="0.91659538926472217"/>
          <c:w val="0.71196302568989267"/>
          <c:h val="7.020038538316512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Antal vårdtillfällen / Antal dagar mellan inskrivningsmeddelande och utskrivningsklar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v>Antal vårdtillfällen</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Blad1!$K$24:$K$46</c:f>
              <c:numCache>
                <c:formatCode>General</c:formatCode>
                <c:ptCount val="23"/>
                <c:pt idx="0">
                  <c:v>20</c:v>
                </c:pt>
                <c:pt idx="1">
                  <c:v>44</c:v>
                </c:pt>
                <c:pt idx="2">
                  <c:v>38</c:v>
                </c:pt>
                <c:pt idx="3">
                  <c:v>37</c:v>
                </c:pt>
                <c:pt idx="4">
                  <c:v>26</c:v>
                </c:pt>
                <c:pt idx="5">
                  <c:v>18</c:v>
                </c:pt>
                <c:pt idx="6">
                  <c:v>19</c:v>
                </c:pt>
                <c:pt idx="7">
                  <c:v>10</c:v>
                </c:pt>
                <c:pt idx="8">
                  <c:v>9</c:v>
                </c:pt>
                <c:pt idx="9">
                  <c:v>7</c:v>
                </c:pt>
                <c:pt idx="10">
                  <c:v>7</c:v>
                </c:pt>
                <c:pt idx="11">
                  <c:v>2</c:v>
                </c:pt>
                <c:pt idx="12">
                  <c:v>4</c:v>
                </c:pt>
                <c:pt idx="13">
                  <c:v>2</c:v>
                </c:pt>
                <c:pt idx="14">
                  <c:v>2</c:v>
                </c:pt>
                <c:pt idx="15">
                  <c:v>1</c:v>
                </c:pt>
                <c:pt idx="16">
                  <c:v>2</c:v>
                </c:pt>
                <c:pt idx="17">
                  <c:v>1</c:v>
                </c:pt>
                <c:pt idx="18">
                  <c:v>1</c:v>
                </c:pt>
                <c:pt idx="19">
                  <c:v>1</c:v>
                </c:pt>
                <c:pt idx="20">
                  <c:v>1</c:v>
                </c:pt>
                <c:pt idx="21">
                  <c:v>2</c:v>
                </c:pt>
                <c:pt idx="22">
                  <c:v>46</c:v>
                </c:pt>
              </c:numCache>
            </c:numRef>
          </c:val>
          <c:extLst>
            <c:ext xmlns:c16="http://schemas.microsoft.com/office/drawing/2014/chart" uri="{C3380CC4-5D6E-409C-BE32-E72D297353CC}">
              <c16:uniqueId val="{00000000-B7E2-4137-BCE8-201A78A494DD}"/>
            </c:ext>
          </c:extLst>
        </c:ser>
        <c:ser>
          <c:idx val="1"/>
          <c:order val="1"/>
          <c:tx>
            <c:v>Antal dagar mellan inskrivningsmeddelande och meddelande om utskrivningsklar</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Blad1!$L$24:$L$46</c:f>
              <c:numCache>
                <c:formatCode>General</c:formatCode>
                <c:ptCount val="23"/>
                <c:pt idx="0">
                  <c:v>0</c:v>
                </c:pt>
                <c:pt idx="1">
                  <c:v>1</c:v>
                </c:pt>
                <c:pt idx="2">
                  <c:v>2</c:v>
                </c:pt>
                <c:pt idx="3">
                  <c:v>3</c:v>
                </c:pt>
                <c:pt idx="4">
                  <c:v>4</c:v>
                </c:pt>
                <c:pt idx="5">
                  <c:v>5</c:v>
                </c:pt>
                <c:pt idx="6">
                  <c:v>6</c:v>
                </c:pt>
                <c:pt idx="7">
                  <c:v>7</c:v>
                </c:pt>
                <c:pt idx="8">
                  <c:v>8</c:v>
                </c:pt>
                <c:pt idx="9">
                  <c:v>9</c:v>
                </c:pt>
                <c:pt idx="10">
                  <c:v>10</c:v>
                </c:pt>
                <c:pt idx="11">
                  <c:v>11</c:v>
                </c:pt>
                <c:pt idx="12">
                  <c:v>12</c:v>
                </c:pt>
                <c:pt idx="13">
                  <c:v>14</c:v>
                </c:pt>
                <c:pt idx="14">
                  <c:v>15</c:v>
                </c:pt>
                <c:pt idx="15">
                  <c:v>16</c:v>
                </c:pt>
                <c:pt idx="16">
                  <c:v>20</c:v>
                </c:pt>
                <c:pt idx="17">
                  <c:v>21</c:v>
                </c:pt>
                <c:pt idx="18">
                  <c:v>25</c:v>
                </c:pt>
                <c:pt idx="19">
                  <c:v>30</c:v>
                </c:pt>
                <c:pt idx="20">
                  <c:v>34</c:v>
                </c:pt>
                <c:pt idx="21">
                  <c:v>36</c:v>
                </c:pt>
                <c:pt idx="22">
                  <c:v>0</c:v>
                </c:pt>
              </c:numCache>
            </c:numRef>
          </c:val>
          <c:extLst>
            <c:ext xmlns:c16="http://schemas.microsoft.com/office/drawing/2014/chart" uri="{C3380CC4-5D6E-409C-BE32-E72D297353CC}">
              <c16:uniqueId val="{00000001-B7E2-4137-BCE8-201A78A494DD}"/>
            </c:ext>
          </c:extLst>
        </c:ser>
        <c:dLbls>
          <c:showLegendKey val="0"/>
          <c:showVal val="0"/>
          <c:showCatName val="0"/>
          <c:showSerName val="0"/>
          <c:showPercent val="0"/>
          <c:showBubbleSize val="0"/>
        </c:dLbls>
        <c:gapWidth val="219"/>
        <c:overlap val="-27"/>
        <c:axId val="772311167"/>
        <c:axId val="761117839"/>
      </c:barChart>
      <c:catAx>
        <c:axId val="772311167"/>
        <c:scaling>
          <c:orientation val="minMax"/>
        </c:scaling>
        <c:delete val="1"/>
        <c:axPos val="b"/>
        <c:majorTickMark val="none"/>
        <c:minorTickMark val="none"/>
        <c:tickLblPos val="nextTo"/>
        <c:crossAx val="761117839"/>
        <c:crosses val="autoZero"/>
        <c:auto val="1"/>
        <c:lblAlgn val="ctr"/>
        <c:lblOffset val="100"/>
        <c:noMultiLvlLbl val="0"/>
      </c:catAx>
      <c:valAx>
        <c:axId val="7611178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723111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I vilken omfattning har kommunen svarat</a:t>
            </a:r>
            <a:r>
              <a:rPr lang="sv-SE" baseline="0"/>
              <a:t> på Inskrivningsmeddelandet</a:t>
            </a:r>
            <a:endParaRPr lang="sv-SE"/>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Blad1!$K$53</c:f>
              <c:strCache>
                <c:ptCount val="1"/>
                <c:pt idx="0">
                  <c:v>Antal vt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Blad1!$J$54:$J$57</c:f>
              <c:strCache>
                <c:ptCount val="4"/>
                <c:pt idx="0">
                  <c:v>HSL</c:v>
                </c:pt>
                <c:pt idx="1">
                  <c:v>INGEN</c:v>
                </c:pt>
                <c:pt idx="2">
                  <c:v>SOL</c:v>
                </c:pt>
                <c:pt idx="3">
                  <c:v>SOL HSL</c:v>
                </c:pt>
              </c:strCache>
            </c:strRef>
          </c:cat>
          <c:val>
            <c:numRef>
              <c:f>Blad1!$K$54:$K$57</c:f>
              <c:numCache>
                <c:formatCode>General</c:formatCode>
                <c:ptCount val="4"/>
                <c:pt idx="0">
                  <c:v>3</c:v>
                </c:pt>
                <c:pt idx="1">
                  <c:v>39</c:v>
                </c:pt>
                <c:pt idx="2">
                  <c:v>85</c:v>
                </c:pt>
                <c:pt idx="3">
                  <c:v>173</c:v>
                </c:pt>
              </c:numCache>
            </c:numRef>
          </c:val>
          <c:extLst>
            <c:ext xmlns:c16="http://schemas.microsoft.com/office/drawing/2014/chart" uri="{C3380CC4-5D6E-409C-BE32-E72D297353CC}">
              <c16:uniqueId val="{00000000-9AE2-456B-A4A0-F4E4823D8598}"/>
            </c:ext>
          </c:extLst>
        </c:ser>
        <c:dLbls>
          <c:showLegendKey val="0"/>
          <c:showVal val="0"/>
          <c:showCatName val="0"/>
          <c:showSerName val="0"/>
          <c:showPercent val="0"/>
          <c:showBubbleSize val="0"/>
        </c:dLbls>
        <c:gapWidth val="219"/>
        <c:overlap val="-27"/>
        <c:axId val="1004694671"/>
        <c:axId val="691282815"/>
      </c:barChart>
      <c:catAx>
        <c:axId val="10046946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91282815"/>
        <c:crosses val="autoZero"/>
        <c:auto val="1"/>
        <c:lblAlgn val="ctr"/>
        <c:lblOffset val="100"/>
        <c:noMultiLvlLbl val="0"/>
      </c:catAx>
      <c:valAx>
        <c:axId val="6912828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0046946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2020-02-20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332551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2020-02-20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2762345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864000" y="720000"/>
            <a:ext cx="10465200" cy="648000"/>
          </a:xfrm>
        </p:spPr>
        <p:txBody>
          <a:bodyPr/>
          <a:lstStyle/>
          <a:p>
            <a:r>
              <a:rPr lang="sv-SE"/>
              <a:t>Klicka här för att ändra mall för rubrikformat</a:t>
            </a:r>
            <a:endParaRPr lang="sv-SE" dirty="0"/>
          </a:p>
        </p:txBody>
      </p:sp>
      <p:sp>
        <p:nvSpPr>
          <p:cNvPr id="3" name="Platshållare för innehåll 2"/>
          <p:cNvSpPr>
            <a:spLocks noGrp="1"/>
          </p:cNvSpPr>
          <p:nvPr>
            <p:ph sz="half" idx="1"/>
          </p:nvPr>
        </p:nvSpPr>
        <p:spPr>
          <a:xfrm>
            <a:off x="864000" y="1825625"/>
            <a:ext cx="51660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innehåll 3"/>
          <p:cNvSpPr>
            <a:spLocks noGrp="1"/>
          </p:cNvSpPr>
          <p:nvPr>
            <p:ph sz="half" idx="2"/>
          </p:nvPr>
        </p:nvSpPr>
        <p:spPr>
          <a:xfrm>
            <a:off x="6172200" y="1825625"/>
            <a:ext cx="51660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2020-02-20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
        <p:nvSpPr>
          <p:cNvPr id="8"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3844274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63999" y="720000"/>
            <a:ext cx="4104000" cy="1069975"/>
          </a:xfrm>
        </p:spPr>
        <p:txBody>
          <a:bodyPr anchor="b"/>
          <a:lstStyle>
            <a:lvl1pPr>
              <a:defRPr sz="3200"/>
            </a:lvl1pPr>
          </a:lstStyle>
          <a:p>
            <a:r>
              <a:rPr lang="sv-SE"/>
              <a:t>Klicka här för att ändra mall för rubrikformat</a:t>
            </a:r>
            <a:endParaRPr lang="sv-SE" dirty="0"/>
          </a:p>
        </p:txBody>
      </p:sp>
      <p:sp>
        <p:nvSpPr>
          <p:cNvPr id="3" name="Platshållare för innehåll 2"/>
          <p:cNvSpPr>
            <a:spLocks noGrp="1"/>
          </p:cNvSpPr>
          <p:nvPr>
            <p:ph idx="1"/>
          </p:nvPr>
        </p:nvSpPr>
        <p:spPr>
          <a:xfrm>
            <a:off x="5183188" y="720000"/>
            <a:ext cx="6172200" cy="500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text 3"/>
          <p:cNvSpPr>
            <a:spLocks noGrp="1"/>
          </p:cNvSpPr>
          <p:nvPr>
            <p:ph type="body" sz="half" idx="2"/>
          </p:nvPr>
        </p:nvSpPr>
        <p:spPr>
          <a:xfrm>
            <a:off x="863999" y="1908000"/>
            <a:ext cx="4104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2020-02-20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2628706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63999" y="720000"/>
            <a:ext cx="4104000" cy="1069975"/>
          </a:xfrm>
        </p:spPr>
        <p:txBody>
          <a:bodyPr anchor="b"/>
          <a:lstStyle>
            <a:lvl1pPr>
              <a:defRPr sz="3200"/>
            </a:lvl1pPr>
          </a:lstStyle>
          <a:p>
            <a:r>
              <a:rPr lang="sv-SE"/>
              <a:t>Klicka här för att ändra mall för rubrikformat</a:t>
            </a:r>
            <a:endParaRPr lang="sv-SE" dirty="0"/>
          </a:p>
        </p:txBody>
      </p:sp>
      <p:sp>
        <p:nvSpPr>
          <p:cNvPr id="3" name="Platshållare för bild 2"/>
          <p:cNvSpPr>
            <a:spLocks noGrp="1"/>
          </p:cNvSpPr>
          <p:nvPr>
            <p:ph type="pic" idx="1"/>
          </p:nvPr>
        </p:nvSpPr>
        <p:spPr>
          <a:xfrm>
            <a:off x="5183188" y="719999"/>
            <a:ext cx="6172200" cy="500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4" name="Platshållare för text 3"/>
          <p:cNvSpPr>
            <a:spLocks noGrp="1"/>
          </p:cNvSpPr>
          <p:nvPr>
            <p:ph type="body" sz="half" idx="2"/>
          </p:nvPr>
        </p:nvSpPr>
        <p:spPr>
          <a:xfrm>
            <a:off x="863999" y="1908000"/>
            <a:ext cx="4104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2020-02-20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11942216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64000" y="720000"/>
            <a:ext cx="10465200" cy="648000"/>
          </a:xfrm>
          <a:prstGeom prst="rect">
            <a:avLst/>
          </a:prstGeom>
        </p:spPr>
        <p:txBody>
          <a:bodyPr vert="horz" lIns="91440" tIns="45720" rIns="91440" bIns="45720" rtlCol="0" anchor="t" anchorCtr="0">
            <a:noAutofit/>
          </a:bodyPr>
          <a:lstStyle/>
          <a:p>
            <a:r>
              <a:rPr lang="sv-SE" dirty="0"/>
              <a:t>Klicka här för att ändra format</a:t>
            </a:r>
          </a:p>
        </p:txBody>
      </p:sp>
      <p:pic>
        <p:nvPicPr>
          <p:cNvPr id="7" name="Bildobjekt 6"/>
          <p:cNvPicPr>
            <a:picLocks noChangeAspect="1"/>
          </p:cNvPicPr>
          <p:nvPr userDrawn="1"/>
        </p:nvPicPr>
        <p:blipFill>
          <a:blip r:embed="rId7" cstate="print">
            <a:lum contrast="-20000"/>
            <a:extLst>
              <a:ext uri="{28A0092B-C50C-407E-A947-70E740481C1C}">
                <a14:useLocalDpi xmlns:a14="http://schemas.microsoft.com/office/drawing/2010/main" val="0"/>
              </a:ext>
            </a:extLst>
          </a:blip>
          <a:stretch>
            <a:fillRect/>
          </a:stretch>
        </p:blipFill>
        <p:spPr>
          <a:xfrm>
            <a:off x="10007667" y="5607977"/>
            <a:ext cx="1944053" cy="746760"/>
          </a:xfrm>
          <a:prstGeom prst="rect">
            <a:avLst/>
          </a:prstGeom>
        </p:spPr>
      </p:pic>
      <p:sp>
        <p:nvSpPr>
          <p:cNvPr id="9" name="Rektangel 8"/>
          <p:cNvSpPr/>
          <p:nvPr userDrawn="1"/>
        </p:nvSpPr>
        <p:spPr>
          <a:xfrm>
            <a:off x="0" y="6532510"/>
            <a:ext cx="12192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text 2"/>
          <p:cNvSpPr>
            <a:spLocks noGrp="1"/>
          </p:cNvSpPr>
          <p:nvPr>
            <p:ph type="body" idx="1"/>
          </p:nvPr>
        </p:nvSpPr>
        <p:spPr>
          <a:xfrm>
            <a:off x="863999" y="1569719"/>
            <a:ext cx="10465200" cy="425164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p:txBody>
      </p:sp>
      <p:sp>
        <p:nvSpPr>
          <p:cNvPr id="4" name="Platshållare för datum 3"/>
          <p:cNvSpPr>
            <a:spLocks noGrp="1"/>
          </p:cNvSpPr>
          <p:nvPr>
            <p:ph type="dt" sz="half" idx="2"/>
          </p:nvPr>
        </p:nvSpPr>
        <p:spPr>
          <a:xfrm>
            <a:off x="10780736" y="6532878"/>
            <a:ext cx="720000" cy="365125"/>
          </a:xfrm>
          <a:prstGeom prst="rect">
            <a:avLst/>
          </a:prstGeom>
        </p:spPr>
        <p:txBody>
          <a:bodyPr vert="horz" lIns="91440" tIns="45720" rIns="91440" bIns="45720" rtlCol="0" anchor="ctr"/>
          <a:lstStyle>
            <a:lvl1pPr algn="l">
              <a:defRPr sz="900">
                <a:solidFill>
                  <a:schemeClr val="bg1"/>
                </a:solidFill>
                <a:latin typeface="+mj-lt"/>
              </a:defRPr>
            </a:lvl1pPr>
          </a:lstStyle>
          <a:p>
            <a:pPr algn="ctr"/>
            <a:fld id="{93979412-D361-406D-A194-319B192BD2D7}" type="datetimeFigureOut">
              <a:rPr lang="sv-SE" smtClean="0"/>
              <a:pPr algn="ctr"/>
              <a:t>2020-02-20</a:t>
            </a:fld>
            <a:endParaRPr lang="sv-SE" dirty="0"/>
          </a:p>
        </p:txBody>
      </p:sp>
      <p:sp>
        <p:nvSpPr>
          <p:cNvPr id="5" name="Platshållare för sidfot 4"/>
          <p:cNvSpPr>
            <a:spLocks noGrp="1"/>
          </p:cNvSpPr>
          <p:nvPr>
            <p:ph type="ftr" sz="quarter" idx="3"/>
          </p:nvPr>
        </p:nvSpPr>
        <p:spPr>
          <a:xfrm>
            <a:off x="6653823" y="6532878"/>
            <a:ext cx="4114800" cy="365125"/>
          </a:xfrm>
          <a:prstGeom prst="rect">
            <a:avLst/>
          </a:prstGeom>
        </p:spPr>
        <p:txBody>
          <a:bodyPr vert="horz" lIns="91440" tIns="45720" rIns="91440" bIns="45720" rtlCol="0" anchor="ctr"/>
          <a:lstStyle>
            <a:lvl1pPr algn="r">
              <a:defRPr sz="900" cap="all" baseline="0">
                <a:solidFill>
                  <a:schemeClr val="bg1"/>
                </a:solidFill>
                <a:latin typeface="+mj-lt"/>
              </a:defRPr>
            </a:lvl1pPr>
          </a:lstStyle>
          <a:p>
            <a:endParaRPr lang="sv-SE" dirty="0"/>
          </a:p>
        </p:txBody>
      </p:sp>
      <p:sp>
        <p:nvSpPr>
          <p:cNvPr id="6" name="Platshållare för bildnummer 5"/>
          <p:cNvSpPr>
            <a:spLocks noGrp="1"/>
          </p:cNvSpPr>
          <p:nvPr>
            <p:ph type="sldNum" sz="quarter" idx="4"/>
          </p:nvPr>
        </p:nvSpPr>
        <p:spPr>
          <a:xfrm>
            <a:off x="11519720" y="6532878"/>
            <a:ext cx="432000" cy="365125"/>
          </a:xfrm>
          <a:prstGeom prst="rect">
            <a:avLst/>
          </a:prstGeom>
        </p:spPr>
        <p:txBody>
          <a:bodyPr vert="horz" lIns="91440" tIns="45720" rIns="91440" bIns="45720" rtlCol="0" anchor="ctr"/>
          <a:lstStyle>
            <a:lvl1pPr algn="l">
              <a:defRPr sz="900">
                <a:solidFill>
                  <a:schemeClr val="bg1"/>
                </a:solidFill>
                <a:latin typeface="+mj-lt"/>
              </a:defRPr>
            </a:lvl1pPr>
          </a:lstStyle>
          <a:p>
            <a:fld id="{44A3E772-BA0E-440B-B6B8-BBE74D104596}" type="slidenum">
              <a:rPr lang="sv-SE" smtClean="0"/>
              <a:pPr/>
              <a:t>‹#›</a:t>
            </a:fld>
            <a:endParaRPr lang="sv-SE" dirty="0"/>
          </a:p>
        </p:txBody>
      </p:sp>
    </p:spTree>
    <p:extLst>
      <p:ext uri="{BB962C8B-B14F-4D97-AF65-F5344CB8AC3E}">
        <p14:creationId xmlns:p14="http://schemas.microsoft.com/office/powerpoint/2010/main" val="1548991592"/>
      </p:ext>
    </p:extLst>
  </p:cSld>
  <p:clrMap bg1="lt1" tx1="dk1" bg2="lt2" tx2="dk2" accent1="accent1" accent2="accent2" accent3="accent3" accent4="accent4" accent5="accent5" accent6="accent6" hlink="hlink" folHlink="folHlink"/>
  <p:sldLayoutIdLst>
    <p:sldLayoutId id="2147483662" r:id="rId1"/>
    <p:sldLayoutId id="2147483677" r:id="rId2"/>
    <p:sldLayoutId id="2147483664" r:id="rId3"/>
    <p:sldLayoutId id="2147483668" r:id="rId4"/>
    <p:sldLayoutId id="2147483669" r:id="rId5"/>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Uppföljning av utskrivna patienter dec 2019</a:t>
            </a:r>
            <a:br>
              <a:rPr lang="sv-SE" b="1" dirty="0"/>
            </a:br>
            <a:endParaRPr lang="sv-SE" dirty="0"/>
          </a:p>
        </p:txBody>
      </p:sp>
      <p:pic>
        <p:nvPicPr>
          <p:cNvPr id="6" name="Platshållare för innehåll 5">
            <a:extLst>
              <a:ext uri="{FF2B5EF4-FFF2-40B4-BE49-F238E27FC236}">
                <a16:creationId xmlns:a16="http://schemas.microsoft.com/office/drawing/2014/main" id="{73C148CF-C77D-4662-87A3-EEF76E0BE94B}"/>
              </a:ext>
            </a:extLst>
          </p:cNvPr>
          <p:cNvPicPr>
            <a:picLocks noGrp="1" noChangeAspect="1"/>
          </p:cNvPicPr>
          <p:nvPr>
            <p:ph idx="1"/>
          </p:nvPr>
        </p:nvPicPr>
        <p:blipFill>
          <a:blip r:embed="rId2"/>
          <a:stretch>
            <a:fillRect/>
          </a:stretch>
        </p:blipFill>
        <p:spPr>
          <a:xfrm>
            <a:off x="1280070" y="1308394"/>
            <a:ext cx="8602161" cy="5008516"/>
          </a:xfrm>
          <a:prstGeom prst="rect">
            <a:avLst/>
          </a:prstGeom>
        </p:spPr>
      </p:pic>
    </p:spTree>
    <p:extLst>
      <p:ext uri="{BB962C8B-B14F-4D97-AF65-F5344CB8AC3E}">
        <p14:creationId xmlns:p14="http://schemas.microsoft.com/office/powerpoint/2010/main" val="1340538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DAEB42-DD5B-4AAB-8D99-B908BFA571D3}"/>
              </a:ext>
            </a:extLst>
          </p:cNvPr>
          <p:cNvSpPr>
            <a:spLocks noGrp="1"/>
          </p:cNvSpPr>
          <p:nvPr>
            <p:ph type="title"/>
          </p:nvPr>
        </p:nvSpPr>
        <p:spPr/>
        <p:txBody>
          <a:bodyPr/>
          <a:lstStyle/>
          <a:p>
            <a:r>
              <a:rPr lang="sv-SE" b="1" dirty="0"/>
              <a:t>Flytt av beräknad utskrivningsklar</a:t>
            </a:r>
            <a:br>
              <a:rPr lang="sv-SE" b="1" dirty="0"/>
            </a:br>
            <a:endParaRPr lang="sv-SE" dirty="0"/>
          </a:p>
        </p:txBody>
      </p:sp>
      <p:graphicFrame>
        <p:nvGraphicFramePr>
          <p:cNvPr id="4" name="Platshållare för innehåll 3">
            <a:extLst>
              <a:ext uri="{FF2B5EF4-FFF2-40B4-BE49-F238E27FC236}">
                <a16:creationId xmlns:a16="http://schemas.microsoft.com/office/drawing/2014/main" id="{2FE054C6-FB00-4C69-8E9C-CCFA4B941F63}"/>
              </a:ext>
            </a:extLst>
          </p:cNvPr>
          <p:cNvGraphicFramePr>
            <a:graphicFrameLocks noGrp="1"/>
          </p:cNvGraphicFramePr>
          <p:nvPr>
            <p:ph idx="1"/>
          </p:nvPr>
        </p:nvGraphicFramePr>
        <p:xfrm>
          <a:off x="863600" y="1570038"/>
          <a:ext cx="10466388" cy="4251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33973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62ED18B2-40D8-4663-A2BB-2631D688C8EB}"/>
              </a:ext>
            </a:extLst>
          </p:cNvPr>
          <p:cNvSpPr>
            <a:spLocks noGrp="1"/>
          </p:cNvSpPr>
          <p:nvPr>
            <p:ph type="title"/>
          </p:nvPr>
        </p:nvSpPr>
        <p:spPr/>
        <p:txBody>
          <a:bodyPr/>
          <a:lstStyle/>
          <a:p>
            <a:r>
              <a:rPr lang="sv-SE" sz="2400" b="1" dirty="0"/>
              <a:t>Antal dagar mellan inskrivningsmeddelande och meddelande om utskrivningsklar</a:t>
            </a:r>
            <a:br>
              <a:rPr lang="sv-SE" b="1" dirty="0"/>
            </a:br>
            <a:r>
              <a:rPr lang="sv-SE" dirty="0"/>
              <a:t> </a:t>
            </a:r>
            <a:br>
              <a:rPr lang="sv-SE" dirty="0"/>
            </a:br>
            <a:endParaRPr lang="sv-SE" dirty="0"/>
          </a:p>
        </p:txBody>
      </p:sp>
      <p:graphicFrame>
        <p:nvGraphicFramePr>
          <p:cNvPr id="7" name="Platshållare för innehåll 6">
            <a:extLst>
              <a:ext uri="{FF2B5EF4-FFF2-40B4-BE49-F238E27FC236}">
                <a16:creationId xmlns:a16="http://schemas.microsoft.com/office/drawing/2014/main" id="{40C6716B-D2A8-423F-A982-A44783135D0D}"/>
              </a:ext>
            </a:extLst>
          </p:cNvPr>
          <p:cNvGraphicFramePr>
            <a:graphicFrameLocks noGrp="1"/>
          </p:cNvGraphicFramePr>
          <p:nvPr>
            <p:ph idx="1"/>
          </p:nvPr>
        </p:nvGraphicFramePr>
        <p:xfrm>
          <a:off x="863600" y="1570038"/>
          <a:ext cx="10466388" cy="4251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0586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B7427529-619B-4AFD-8DFF-1900FC99FCE7}"/>
              </a:ext>
            </a:extLst>
          </p:cNvPr>
          <p:cNvSpPr>
            <a:spLocks noGrp="1"/>
          </p:cNvSpPr>
          <p:nvPr>
            <p:ph type="title"/>
          </p:nvPr>
        </p:nvSpPr>
        <p:spPr/>
        <p:txBody>
          <a:bodyPr/>
          <a:lstStyle/>
          <a:p>
            <a:r>
              <a:rPr lang="sv-SE" sz="2400" dirty="0"/>
              <a:t>Svar på inskrivningsmeddelande från socialtjänst och kommunens hälso- och sjukvård</a:t>
            </a:r>
            <a:br>
              <a:rPr lang="sv-SE" b="1" dirty="0"/>
            </a:br>
            <a:endParaRPr lang="sv-SE" dirty="0"/>
          </a:p>
        </p:txBody>
      </p:sp>
      <p:graphicFrame>
        <p:nvGraphicFramePr>
          <p:cNvPr id="7" name="Platshållare för innehåll 6">
            <a:extLst>
              <a:ext uri="{FF2B5EF4-FFF2-40B4-BE49-F238E27FC236}">
                <a16:creationId xmlns:a16="http://schemas.microsoft.com/office/drawing/2014/main" id="{D9AF4853-FB53-4DCC-8422-2C3B605FD2B2}"/>
              </a:ext>
            </a:extLst>
          </p:cNvPr>
          <p:cNvGraphicFramePr>
            <a:graphicFrameLocks noGrp="1"/>
          </p:cNvGraphicFramePr>
          <p:nvPr>
            <p:ph idx="1"/>
          </p:nvPr>
        </p:nvGraphicFramePr>
        <p:xfrm>
          <a:off x="863600" y="1570038"/>
          <a:ext cx="10466388" cy="4251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70343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1EF258-4177-485F-85AB-27B6F670096C}"/>
              </a:ext>
            </a:extLst>
          </p:cNvPr>
          <p:cNvSpPr>
            <a:spLocks noGrp="1"/>
          </p:cNvSpPr>
          <p:nvPr>
            <p:ph type="title"/>
          </p:nvPr>
        </p:nvSpPr>
        <p:spPr/>
        <p:txBody>
          <a:bodyPr/>
          <a:lstStyle/>
          <a:p>
            <a:r>
              <a:rPr lang="sv-SE" b="1" dirty="0"/>
              <a:t>Utskrivningsplan</a:t>
            </a:r>
            <a:br>
              <a:rPr lang="sv-SE" b="1" dirty="0"/>
            </a:br>
            <a:endParaRPr lang="sv-SE" dirty="0"/>
          </a:p>
        </p:txBody>
      </p:sp>
      <p:sp>
        <p:nvSpPr>
          <p:cNvPr id="3" name="Platshållare för innehåll 2">
            <a:extLst>
              <a:ext uri="{FF2B5EF4-FFF2-40B4-BE49-F238E27FC236}">
                <a16:creationId xmlns:a16="http://schemas.microsoft.com/office/drawing/2014/main" id="{3989CC91-0FEF-40F6-BD1D-B471BAF50882}"/>
              </a:ext>
            </a:extLst>
          </p:cNvPr>
          <p:cNvSpPr>
            <a:spLocks noGrp="1"/>
          </p:cNvSpPr>
          <p:nvPr>
            <p:ph idx="1"/>
          </p:nvPr>
        </p:nvSpPr>
        <p:spPr/>
        <p:txBody>
          <a:bodyPr>
            <a:normAutofit lnSpcReduction="10000"/>
          </a:bodyPr>
          <a:lstStyle/>
          <a:p>
            <a:r>
              <a:rPr lang="sv-SE" dirty="0"/>
              <a:t>Av 300 vårdtillfällen saknade 161 personer utskrivningsplan, dvs ingen skriftlig information till personen. Av de övriga 139 personerna som fått en utskrivningsplan saknades ofta information från de olika professionerna som är involverade efter utskrivningen.</a:t>
            </a:r>
          </a:p>
          <a:p>
            <a:pPr marL="0" indent="0">
              <a:buNone/>
            </a:pPr>
            <a:endParaRPr lang="sv-SE" dirty="0"/>
          </a:p>
          <a:p>
            <a:r>
              <a:rPr lang="sv-SE" dirty="0"/>
              <a:t>När utskrivningsplanen finns innehåller den oftast information från slutenvård och biståndshandläggare. </a:t>
            </a:r>
          </a:p>
          <a:p>
            <a:pPr marL="0" indent="0">
              <a:buNone/>
            </a:pPr>
            <a:endParaRPr lang="sv-SE" dirty="0"/>
          </a:p>
          <a:p>
            <a:r>
              <a:rPr lang="sv-SE" dirty="0"/>
              <a:t>Slutenvårdens information är vanligen en hänvisning till utskrivningsbrevet som läkaren lämnar till patienten vid utskrivningen. Det kan anses rimligt eftersom slutenvården inte erbjuder några insatser efter utskrivning.</a:t>
            </a:r>
          </a:p>
          <a:p>
            <a:endParaRPr lang="sv-SE" dirty="0"/>
          </a:p>
        </p:txBody>
      </p:sp>
    </p:spTree>
    <p:extLst>
      <p:ext uri="{BB962C8B-B14F-4D97-AF65-F5344CB8AC3E}">
        <p14:creationId xmlns:p14="http://schemas.microsoft.com/office/powerpoint/2010/main" val="1193791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86F98CA3-3F30-4918-BB29-D323F9C081C4}"/>
              </a:ext>
            </a:extLst>
          </p:cNvPr>
          <p:cNvSpPr>
            <a:spLocks noGrp="1"/>
          </p:cNvSpPr>
          <p:nvPr>
            <p:ph type="title"/>
          </p:nvPr>
        </p:nvSpPr>
        <p:spPr/>
        <p:txBody>
          <a:bodyPr/>
          <a:lstStyle/>
          <a:p>
            <a:r>
              <a:rPr lang="sv-SE" b="1" dirty="0"/>
              <a:t>Analys</a:t>
            </a:r>
            <a:br>
              <a:rPr lang="sv-SE" b="1" dirty="0"/>
            </a:br>
            <a:endParaRPr lang="sv-SE" dirty="0"/>
          </a:p>
        </p:txBody>
      </p:sp>
      <p:sp>
        <p:nvSpPr>
          <p:cNvPr id="6" name="Platshållare för innehåll 5">
            <a:extLst>
              <a:ext uri="{FF2B5EF4-FFF2-40B4-BE49-F238E27FC236}">
                <a16:creationId xmlns:a16="http://schemas.microsoft.com/office/drawing/2014/main" id="{D1888F03-49B7-43EB-B1BB-C25A24D2AC74}"/>
              </a:ext>
            </a:extLst>
          </p:cNvPr>
          <p:cNvSpPr>
            <a:spLocks noGrp="1"/>
          </p:cNvSpPr>
          <p:nvPr>
            <p:ph idx="1"/>
          </p:nvPr>
        </p:nvSpPr>
        <p:spPr/>
        <p:txBody>
          <a:bodyPr>
            <a:normAutofit fontScale="85000" lnSpcReduction="20000"/>
          </a:bodyPr>
          <a:lstStyle/>
          <a:p>
            <a:r>
              <a:rPr lang="sv-SE" dirty="0"/>
              <a:t>Vår analys av resultatet visar liknande resultat som de veckovisa uppföljningar som gjordes under hösten 2019. 300 personer har identifierats i Link som utskrivna under december månad. </a:t>
            </a:r>
          </a:p>
          <a:p>
            <a:pPr marL="0" indent="0">
              <a:buNone/>
            </a:pPr>
            <a:endParaRPr lang="sv-SE" dirty="0"/>
          </a:p>
          <a:p>
            <a:pPr lvl="0"/>
            <a:r>
              <a:rPr lang="sv-SE" dirty="0"/>
              <a:t>Det största förbättringsområdet är att skriva Utskrivningsplaner och det gäller alla inblandade parter. </a:t>
            </a:r>
          </a:p>
          <a:p>
            <a:pPr marL="0" indent="0">
              <a:buNone/>
            </a:pPr>
            <a:r>
              <a:rPr lang="sv-SE" dirty="0"/>
              <a:t> </a:t>
            </a:r>
          </a:p>
          <a:p>
            <a:pPr lvl="0"/>
            <a:r>
              <a:rPr lang="sv-SE" dirty="0"/>
              <a:t>För indikatorn svar på inskrivningsmeddelande kan vi se att man inte når 100% i svarsfrekvens men här finns även förbättringspotential i vad man skriver. Arbetsterapeuter och fysioterapeuter behöver beskriva på vilket sätt man hjälper personen med ex förflyttning samt vilka hjälpmedel som ev. finns förskrivna. </a:t>
            </a:r>
          </a:p>
          <a:p>
            <a:pPr marL="0" indent="0">
              <a:buNone/>
            </a:pPr>
            <a:endParaRPr lang="sv-SE" dirty="0"/>
          </a:p>
          <a:p>
            <a:r>
              <a:rPr lang="sv-SE" dirty="0"/>
              <a:t>Sjuksköterskor svarar ibland ”har hemsjukvård”. Det behöver förtydligas med information om vad personen har hjälp med. </a:t>
            </a:r>
          </a:p>
          <a:p>
            <a:endParaRPr lang="sv-SE" dirty="0"/>
          </a:p>
        </p:txBody>
      </p:sp>
    </p:spTree>
    <p:extLst>
      <p:ext uri="{BB962C8B-B14F-4D97-AF65-F5344CB8AC3E}">
        <p14:creationId xmlns:p14="http://schemas.microsoft.com/office/powerpoint/2010/main" val="2345432167"/>
      </p:ext>
    </p:extLst>
  </p:cSld>
  <p:clrMapOvr>
    <a:masterClrMapping/>
  </p:clrMapOvr>
</p:sld>
</file>

<file path=ppt/theme/theme1.xml><?xml version="1.0" encoding="utf-8"?>
<a:theme xmlns:a="http://schemas.openxmlformats.org/drawingml/2006/main" name="RJH">
  <a:themeElements>
    <a:clrScheme name="Region JH-0416">
      <a:dk1>
        <a:srgbClr val="000000"/>
      </a:dk1>
      <a:lt1>
        <a:srgbClr val="FFFFFF"/>
      </a:lt1>
      <a:dk2>
        <a:srgbClr val="A59C94"/>
      </a:dk2>
      <a:lt2>
        <a:srgbClr val="FFFFFF"/>
      </a:lt2>
      <a:accent1>
        <a:srgbClr val="97D700"/>
      </a:accent1>
      <a:accent2>
        <a:srgbClr val="E6F0F9"/>
      </a:accent2>
      <a:accent3>
        <a:srgbClr val="1C1C1C"/>
      </a:accent3>
      <a:accent4>
        <a:srgbClr val="BFB8AF"/>
      </a:accent4>
      <a:accent5>
        <a:srgbClr val="4E801F"/>
      </a:accent5>
      <a:accent6>
        <a:srgbClr val="96C0E6"/>
      </a:accent6>
      <a:hlink>
        <a:srgbClr val="000000"/>
      </a:hlink>
      <a:folHlink>
        <a:srgbClr val="7F746B"/>
      </a:folHlink>
    </a:clrScheme>
    <a:fontScheme name="RJH - Rubrik Arial Narrow -  Bröd Arial">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JH_mall_anpassade färger.pptx" id="{95C4B7E5-F834-4063-B622-10F4EB466DD8}" vid="{5504849E-FC1A-493C-ADCA-5C793ED58A5E}"/>
    </a:ext>
  </a:extLst>
</a:theme>
</file>

<file path=docProps/app.xml><?xml version="1.0" encoding="utf-8"?>
<Properties xmlns="http://schemas.openxmlformats.org/officeDocument/2006/extended-properties" xmlns:vt="http://schemas.openxmlformats.org/officeDocument/2006/docPropsVTypes">
  <Template>blank</Template>
  <TotalTime>10</TotalTime>
  <Words>253</Words>
  <Application>Microsoft Office PowerPoint</Application>
  <PresentationFormat>Bredbild</PresentationFormat>
  <Paragraphs>21</Paragraphs>
  <Slides>6</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6</vt:i4>
      </vt:variant>
    </vt:vector>
  </HeadingPairs>
  <TitlesOfParts>
    <vt:vector size="11" baseType="lpstr">
      <vt:lpstr>Arial</vt:lpstr>
      <vt:lpstr>Arial Narrow</vt:lpstr>
      <vt:lpstr>Verdana</vt:lpstr>
      <vt:lpstr>Wingdings</vt:lpstr>
      <vt:lpstr>RJH</vt:lpstr>
      <vt:lpstr>Uppföljning av utskrivna patienter dec 2019 </vt:lpstr>
      <vt:lpstr>Flytt av beräknad utskrivningsklar </vt:lpstr>
      <vt:lpstr>Antal dagar mellan inskrivningsmeddelande och meddelande om utskrivningsklar   </vt:lpstr>
      <vt:lpstr>Svar på inskrivningsmeddelande från socialtjänst och kommunens hälso- och sjukvård </vt:lpstr>
      <vt:lpstr>Utskrivningsplan </vt:lpstr>
      <vt:lpstr>Analys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Uppföljning av utskrivna patienter dec 2019</dc:title>
  <dc:creator>Elsy Bäckström</dc:creator>
  <cp:lastModifiedBy>Kerstin Lejonklou</cp:lastModifiedBy>
  <cp:revision>2</cp:revision>
  <dcterms:created xsi:type="dcterms:W3CDTF">2020-02-14T09:33:36Z</dcterms:created>
  <dcterms:modified xsi:type="dcterms:W3CDTF">2020-02-20T12:14:21Z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b0b0de0-301b-43bc-be01-b232acb4eea4_Enabled">
    <vt:lpwstr>True</vt:lpwstr>
  </property>
  <property fmtid="{D5CDD505-2E9C-101B-9397-08002B2CF9AE}" pid="3" name="MSIP_Label_3b0b0de0-301b-43bc-be01-b232acb4eea4_SiteId">
    <vt:lpwstr>d3b4cf3a-ca77-4a02-aefa-f4398591468f</vt:lpwstr>
  </property>
  <property fmtid="{D5CDD505-2E9C-101B-9397-08002B2CF9AE}" pid="4" name="MSIP_Label_3b0b0de0-301b-43bc-be01-b232acb4eea4_Owner">
    <vt:lpwstr>elsy.backstrom@regionjh.se</vt:lpwstr>
  </property>
  <property fmtid="{D5CDD505-2E9C-101B-9397-08002B2CF9AE}" pid="5" name="MSIP_Label_3b0b0de0-301b-43bc-be01-b232acb4eea4_SetDate">
    <vt:lpwstr>2020-02-14T09:42:43.1741379Z</vt:lpwstr>
  </property>
  <property fmtid="{D5CDD505-2E9C-101B-9397-08002B2CF9AE}" pid="6" name="MSIP_Label_3b0b0de0-301b-43bc-be01-b232acb4eea4_Name">
    <vt:lpwstr>Intern</vt:lpwstr>
  </property>
  <property fmtid="{D5CDD505-2E9C-101B-9397-08002B2CF9AE}" pid="7" name="MSIP_Label_3b0b0de0-301b-43bc-be01-b232acb4eea4_Application">
    <vt:lpwstr>Microsoft Azure Information Protection</vt:lpwstr>
  </property>
  <property fmtid="{D5CDD505-2E9C-101B-9397-08002B2CF9AE}" pid="8" name="MSIP_Label_3b0b0de0-301b-43bc-be01-b232acb4eea4_ActionId">
    <vt:lpwstr>9004b016-24d5-40a9-9545-f3a68348a7bb</vt:lpwstr>
  </property>
  <property fmtid="{D5CDD505-2E9C-101B-9397-08002B2CF9AE}" pid="9" name="MSIP_Label_3b0b0de0-301b-43bc-be01-b232acb4eea4_Extended_MSFT_Method">
    <vt:lpwstr>Automatic</vt:lpwstr>
  </property>
  <property fmtid="{D5CDD505-2E9C-101B-9397-08002B2CF9AE}" pid="10" name="Sensitivity">
    <vt:lpwstr>Intern</vt:lpwstr>
  </property>
</Properties>
</file>