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61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1" r:id="rId4"/>
    <p:sldId id="291" r:id="rId5"/>
    <p:sldId id="298" r:id="rId6"/>
    <p:sldId id="297" r:id="rId7"/>
    <p:sldId id="269" r:id="rId8"/>
    <p:sldId id="270" r:id="rId9"/>
    <p:sldId id="268" r:id="rId10"/>
    <p:sldId id="301" r:id="rId11"/>
    <p:sldId id="267" r:id="rId12"/>
    <p:sldId id="294" r:id="rId13"/>
    <p:sldId id="296" r:id="rId14"/>
    <p:sldId id="292" r:id="rId15"/>
    <p:sldId id="299" r:id="rId16"/>
    <p:sldId id="287" r:id="rId17"/>
    <p:sldId id="300" r:id="rId18"/>
    <p:sldId id="285" r:id="rId19"/>
  </p:sldIdLst>
  <p:sldSz cx="9144000" cy="6858000" type="screen4x3"/>
  <p:notesSz cx="6743700" cy="9875838"/>
  <p:embeddedFontLst>
    <p:embeddedFont>
      <p:font typeface="Century Schoolbook" pitchFamily="18" charset="0"/>
      <p:regular r:id="rId22"/>
      <p:bold r:id="rId23"/>
      <p:italic r:id="rId24"/>
      <p:boldItalic r:id="rId25"/>
    </p:embeddedFont>
    <p:embeddedFont>
      <p:font typeface="Baskerville Old Face" pitchFamily="18" charset="0"/>
      <p:regular r:id="rId26"/>
    </p:embeddedFon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Wingdings 2" pitchFamily="18" charset="2"/>
      <p:regular r:id="rId3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981E32"/>
    <a:srgbClr val="333333"/>
    <a:srgbClr val="DDDDDD"/>
    <a:srgbClr val="292929"/>
    <a:srgbClr val="E2E2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034E78-7F5D-4C2E-B375-FC64B27BC917}" styleName="Mörkt forma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82105" autoAdjust="0"/>
  </p:normalViewPr>
  <p:slideViewPr>
    <p:cSldViewPr>
      <p:cViewPr>
        <p:scale>
          <a:sx n="70" d="100"/>
          <a:sy n="70" d="100"/>
        </p:scale>
        <p:origin x="-5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111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kalkylblad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sv-SE"/>
  <c:chart>
    <c:title>
      <c:tx>
        <c:rich>
          <a:bodyPr/>
          <a:lstStyle/>
          <a:p>
            <a:pPr>
              <a:defRPr/>
            </a:pPr>
            <a:r>
              <a:rPr lang="sv-SE" dirty="0" err="1" smtClean="0"/>
              <a:t>Trombolysstatistik</a:t>
            </a:r>
            <a:r>
              <a:rPr lang="sv-SE" dirty="0" smtClean="0"/>
              <a:t> Östersundssjukhus</a:t>
            </a:r>
            <a:endParaRPr lang="sv-SE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"/>
          <c:y val="0.11244275327432759"/>
          <c:w val="0.96711758957102656"/>
          <c:h val="0.63889629547334326"/>
        </c:manualLayout>
      </c:layout>
      <c:barChart>
        <c:barDir val="col"/>
        <c:grouping val="clustered"/>
        <c:ser>
          <c:idx val="0"/>
          <c:order val="0"/>
          <c:tx>
            <c:strRef>
              <c:f>Blad1!$B$1</c:f>
              <c:strCache>
                <c:ptCount val="1"/>
                <c:pt idx="0">
                  <c:v>Larm</c:v>
                </c:pt>
              </c:strCache>
            </c:strRef>
          </c:tx>
          <c:dLbls>
            <c:dLbl>
              <c:idx val="6"/>
              <c:delete val="1"/>
            </c:dLbl>
            <c:showVal val="1"/>
          </c:dLbls>
          <c:cat>
            <c:strRef>
              <c:f>Blad1!$A$2:$A$10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2012 före 1:a Oktober</c:v>
                </c:pt>
                <c:pt idx="5">
                  <c:v>2012 efter 1:a oktober</c:v>
                </c:pt>
                <c:pt idx="7">
                  <c:v>2013 (fram till nu 130901)</c:v>
                </c:pt>
              </c:strCache>
            </c:strRef>
          </c:cat>
          <c:val>
            <c:numRef>
              <c:f>Blad1!$B$2:$B$10</c:f>
              <c:numCache>
                <c:formatCode>General</c:formatCode>
                <c:ptCount val="9"/>
                <c:pt idx="0">
                  <c:v>44</c:v>
                </c:pt>
                <c:pt idx="1">
                  <c:v>22</c:v>
                </c:pt>
                <c:pt idx="2">
                  <c:v>31</c:v>
                </c:pt>
                <c:pt idx="4">
                  <c:v>30</c:v>
                </c:pt>
                <c:pt idx="5">
                  <c:v>14</c:v>
                </c:pt>
                <c:pt idx="6">
                  <c:v>0</c:v>
                </c:pt>
                <c:pt idx="7">
                  <c:v>62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Trombolys</c:v>
                </c:pt>
              </c:strCache>
            </c:strRef>
          </c:tx>
          <c:cat>
            <c:strRef>
              <c:f>Blad1!$A$2:$A$10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4">
                  <c:v>2012 före 1:a Oktober</c:v>
                </c:pt>
                <c:pt idx="5">
                  <c:v>2012 efter 1:a oktober</c:v>
                </c:pt>
                <c:pt idx="7">
                  <c:v>2013 (fram till nu 130901)</c:v>
                </c:pt>
              </c:strCache>
            </c:strRef>
          </c:cat>
          <c:val>
            <c:numRef>
              <c:f>Blad1!$C$2:$C$10</c:f>
              <c:numCache>
                <c:formatCode>General</c:formatCode>
                <c:ptCount val="9"/>
                <c:pt idx="0">
                  <c:v>19</c:v>
                </c:pt>
                <c:pt idx="1">
                  <c:v>9</c:v>
                </c:pt>
                <c:pt idx="2">
                  <c:v>9</c:v>
                </c:pt>
                <c:pt idx="4">
                  <c:v>4</c:v>
                </c:pt>
                <c:pt idx="5">
                  <c:v>6</c:v>
                </c:pt>
                <c:pt idx="7">
                  <c:v>25</c:v>
                </c:pt>
              </c:numCache>
            </c:numRef>
          </c:val>
        </c:ser>
        <c:dLbls>
          <c:showVal val="1"/>
        </c:dLbls>
        <c:overlap val="-25"/>
        <c:axId val="68414848"/>
        <c:axId val="69732224"/>
      </c:barChart>
      <c:catAx>
        <c:axId val="68414848"/>
        <c:scaling>
          <c:orientation val="minMax"/>
        </c:scaling>
        <c:axPos val="b"/>
        <c:numFmt formatCode="General" sourceLinked="1"/>
        <c:majorTickMark val="none"/>
        <c:tickLblPos val="nextTo"/>
        <c:crossAx val="69732224"/>
        <c:crosses val="autoZero"/>
        <c:auto val="1"/>
        <c:lblAlgn val="ctr"/>
        <c:lblOffset val="100"/>
      </c:catAx>
      <c:valAx>
        <c:axId val="69732224"/>
        <c:scaling>
          <c:orientation val="minMax"/>
        </c:scaling>
        <c:delete val="1"/>
        <c:axPos val="l"/>
        <c:numFmt formatCode="General" sourceLinked="1"/>
        <c:tickLblPos val="none"/>
        <c:crossAx val="68414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166878350616407"/>
          <c:y val="0.10967238208100373"/>
          <c:w val="0.47965162533729788"/>
          <c:h val="5.3721500080238051E-2"/>
        </c:manualLayout>
      </c:layout>
    </c:legend>
    <c:plotVisOnly val="1"/>
  </c:chart>
  <c:txPr>
    <a:bodyPr/>
    <a:lstStyle/>
    <a:p>
      <a:pPr>
        <a:defRPr sz="1800"/>
      </a:pPr>
      <a:endParaRPr lang="sv-S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2E5A-BED7-46E5-AA9E-B6C2C740E8F0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3658D-4656-47A4-AE6D-BDFE7F5181E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19869" y="0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5465F-4040-4FC8-AD80-6F112BFF65A7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19869" y="9380332"/>
            <a:ext cx="292227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AE195-A9B1-46C5-9DEC-16F294287C6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v.wikipedia.org/wiki/Blodpropp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v.wikipedia.org/wiki/Hj%C3%A4rnhinna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Många fler larm än vad som </a:t>
            </a:r>
            <a:r>
              <a:rPr lang="sv-SE" dirty="0" err="1" smtClean="0"/>
              <a:t>trombolyserats</a:t>
            </a:r>
            <a:r>
              <a:rPr lang="sv-SE" dirty="0" smtClean="0"/>
              <a:t>. Anmärkningsvärt utfall</a:t>
            </a:r>
            <a:r>
              <a:rPr lang="sv-SE" baseline="0" dirty="0" smtClean="0"/>
              <a:t> sedan Oktober. Lite blödningar, blödningar i infarktområdet. 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 ni ser så har vi under 2013, på 8 månader,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trombolyserat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25 </a:t>
            </a:r>
            <a:r>
              <a:rPr lang="sv-S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patnter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</a:p>
          <a:p>
            <a:r>
              <a:rPr lang="sv-SE" baseline="0" dirty="0" smtClean="0"/>
              <a:t>Ca 2 larm/vecka. Sedan starten 1 oktober – 1 september (11 månader) 76 Larm och 31 </a:t>
            </a:r>
            <a:r>
              <a:rPr lang="sv-SE" baseline="0" dirty="0" err="1" smtClean="0"/>
              <a:t>Trombolyser</a:t>
            </a:r>
            <a:r>
              <a:rPr lang="sv-SE" baseline="0" dirty="0" smtClean="0"/>
              <a:t>!</a:t>
            </a:r>
          </a:p>
          <a:p>
            <a:r>
              <a:rPr lang="sv-SE" baseline="0" dirty="0" smtClean="0"/>
              <a:t>Ingen symtomgivande blödning. Ingen blödning utanför infarktområdet.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Visa sökväg </a:t>
            </a:r>
            <a:r>
              <a:rPr lang="sv-SE" dirty="0" err="1" smtClean="0"/>
              <a:t>centuri</a:t>
            </a:r>
            <a:r>
              <a:rPr lang="sv-SE" dirty="0" smtClean="0"/>
              <a:t>. Dela ut åhörarkopior.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z="1200" dirty="0" err="1" smtClean="0"/>
              <a:t>Actilyse</a:t>
            </a:r>
            <a:r>
              <a:rPr lang="sv-SE" sz="1200" dirty="0" smtClean="0"/>
              <a:t>,</a:t>
            </a:r>
            <a:r>
              <a:rPr lang="sv-SE" sz="1200" baseline="0" dirty="0" smtClean="0"/>
              <a:t> </a:t>
            </a:r>
            <a:r>
              <a:rPr lang="sv-SE" sz="1200" baseline="0" dirty="0" err="1" smtClean="0"/>
              <a:t>Alteplas</a:t>
            </a:r>
            <a:r>
              <a:rPr lang="sv-SE" sz="1200" baseline="0" dirty="0" smtClean="0"/>
              <a:t>, </a:t>
            </a:r>
            <a:r>
              <a:rPr lang="sv-SE" sz="1200" baseline="0" dirty="0" err="1" smtClean="0"/>
              <a:t>plasminogen</a:t>
            </a:r>
            <a:r>
              <a:rPr lang="sv-SE" sz="1200" baseline="0" dirty="0" smtClean="0"/>
              <a:t> </a:t>
            </a:r>
            <a:r>
              <a:rPr lang="sv-SE" sz="1200" baseline="0" dirty="0" err="1" smtClean="0"/>
              <a:t>aktivator</a:t>
            </a:r>
            <a:r>
              <a:rPr lang="sv-SE" sz="1200" baseline="0" dirty="0" smtClean="0"/>
              <a:t> t-PA. 0,9mg/kg. </a:t>
            </a:r>
            <a:r>
              <a:rPr lang="sv-SE" sz="1200" baseline="0" dirty="0" err="1" smtClean="0"/>
              <a:t>Fibrinogenet</a:t>
            </a:r>
            <a:r>
              <a:rPr lang="sv-SE" sz="1200" baseline="0" dirty="0" smtClean="0"/>
              <a:t> kan ej bildas och blodproppen kan ej fästa. Kan slå ut koagulationen under 12-24h. Kort halveringstid, 20 minuter efter avslutad infusion har (mindre än 10% av ursprungskoncentrationen återstår) mängden i blodet minskat avsevärt. Okej att sticka patienten igen 30-60 min. </a:t>
            </a:r>
          </a:p>
          <a:p>
            <a:r>
              <a:rPr lang="sv-SE" sz="1200" baseline="0" dirty="0" err="1" smtClean="0"/>
              <a:t>Actilyse</a:t>
            </a:r>
            <a:r>
              <a:rPr lang="sv-SE" sz="1200" baseline="0" dirty="0" smtClean="0"/>
              <a:t> mindre risk för hjärnblödning än </a:t>
            </a:r>
            <a:r>
              <a:rPr lang="sv-SE" sz="1200" baseline="0" dirty="0" err="1" smtClean="0"/>
              <a:t>trombolys</a:t>
            </a:r>
            <a:r>
              <a:rPr lang="sv-SE" sz="1200" baseline="0" dirty="0" smtClean="0"/>
              <a:t> som ges vid hjärtinfarkt, men metalyse som ges vid hjärtinfarkt har större effektivitet på blodproppar i hjärtat.</a:t>
            </a:r>
            <a:endParaRPr lang="sv-SE" sz="1400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Bara för att visa nyfikna vad det innebär.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Återkoppla till </a:t>
            </a:r>
            <a:r>
              <a:rPr lang="sv-SE" dirty="0" err="1" smtClean="0"/>
              <a:t>strokekampanjen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sv-SE" b="1" dirty="0" err="1" smtClean="0"/>
              <a:t>Ischemisk</a:t>
            </a:r>
            <a:r>
              <a:rPr lang="sv-SE" b="1" baseline="0" dirty="0" smtClean="0"/>
              <a:t> stroke</a:t>
            </a:r>
            <a:r>
              <a:rPr lang="sv-SE" b="1" dirty="0" smtClean="0"/>
              <a:t> </a:t>
            </a:r>
            <a:r>
              <a:rPr lang="sv-SE" dirty="0" smtClean="0"/>
              <a:t>orsakas av stopp i ett av hjärnans blodkärl med påföljande syrebrist i omgivande vävnad.</a:t>
            </a:r>
            <a:r>
              <a:rPr lang="sv-SE" baseline="0" dirty="0" smtClean="0"/>
              <a:t> Kan vara </a:t>
            </a:r>
            <a:r>
              <a:rPr lang="sv-SE" dirty="0" err="1" smtClean="0"/>
              <a:t>Trombotisk</a:t>
            </a:r>
            <a:r>
              <a:rPr lang="sv-SE" dirty="0" smtClean="0"/>
              <a:t> - orsakad av </a:t>
            </a:r>
            <a:r>
              <a:rPr lang="sv-SE" u="sng" dirty="0" smtClean="0">
                <a:solidFill>
                  <a:schemeClr val="tx1"/>
                </a:solidFill>
                <a:hlinkClick r:id="rId3" tooltip="Blodpropp"/>
              </a:rPr>
              <a:t>blodpropp</a:t>
            </a:r>
            <a:r>
              <a:rPr lang="sv-SE" u="sng" dirty="0" smtClean="0">
                <a:solidFill>
                  <a:schemeClr val="tx1"/>
                </a:solidFill>
              </a:rPr>
              <a:t> </a:t>
            </a:r>
            <a:r>
              <a:rPr lang="sv-SE" dirty="0" smtClean="0"/>
              <a:t>som bildats på stället</a:t>
            </a:r>
            <a:r>
              <a:rPr lang="sv-SE" baseline="0" dirty="0" smtClean="0"/>
              <a:t> eller </a:t>
            </a:r>
            <a:r>
              <a:rPr lang="sv-SE" dirty="0" smtClean="0"/>
              <a:t>Embolisk - orsakad av blodpropp som bildats på annat ställe och fastnat i blodkärl i hjärnan. 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ischemisk</a:t>
            </a:r>
            <a:r>
              <a:rPr lang="sv-SE" baseline="0" dirty="0" smtClean="0"/>
              <a:t> stroke kan också börja blöda och då vara </a:t>
            </a:r>
            <a:r>
              <a:rPr lang="sv-SE" baseline="0" dirty="0" err="1" smtClean="0"/>
              <a:t>hemmoragisk</a:t>
            </a:r>
            <a:r>
              <a:rPr lang="sv-SE" baseline="0" dirty="0" smtClean="0"/>
              <a:t>. </a:t>
            </a:r>
            <a:endParaRPr lang="sv-SE" dirty="0" smtClean="0"/>
          </a:p>
          <a:p>
            <a:pPr rtl="0"/>
            <a:r>
              <a:rPr lang="sv-SE" b="1" dirty="0" err="1" smtClean="0"/>
              <a:t>Hemorragiska</a:t>
            </a:r>
            <a:r>
              <a:rPr lang="sv-SE" b="1" dirty="0" smtClean="0"/>
              <a:t> slaganfall</a:t>
            </a:r>
            <a:r>
              <a:rPr lang="sv-SE" dirty="0" smtClean="0"/>
              <a:t>, hjärnblödningar, orsakas av blödning i skallen:</a:t>
            </a:r>
            <a:r>
              <a:rPr lang="sv-SE" baseline="0" dirty="0" smtClean="0"/>
              <a:t> </a:t>
            </a:r>
            <a:r>
              <a:rPr lang="sv-SE" dirty="0" smtClean="0"/>
              <a:t>Epiduralblödning - blödning mellan skallen och den yttersta, hårda </a:t>
            </a:r>
            <a:r>
              <a:rPr lang="sv-SE" dirty="0" smtClean="0">
                <a:hlinkClick r:id="rId4" tooltip="Hjärnhinna"/>
              </a:rPr>
              <a:t>hjärnhinnan</a:t>
            </a:r>
            <a:r>
              <a:rPr lang="sv-SE" dirty="0" smtClean="0"/>
              <a:t>.</a:t>
            </a:r>
            <a:r>
              <a:rPr lang="sv-SE" baseline="0" dirty="0" smtClean="0"/>
              <a:t> </a:t>
            </a:r>
            <a:r>
              <a:rPr lang="sv-SE" dirty="0" err="1" smtClean="0"/>
              <a:t>Subduralblödning</a:t>
            </a:r>
            <a:r>
              <a:rPr lang="sv-SE" dirty="0" smtClean="0"/>
              <a:t> - blödning mellan den yttre och mellersta hjärnhinnan</a:t>
            </a:r>
            <a:r>
              <a:rPr lang="sv-SE" baseline="0" dirty="0" smtClean="0"/>
              <a:t>. </a:t>
            </a:r>
            <a:r>
              <a:rPr lang="sv-SE" dirty="0" err="1" smtClean="0"/>
              <a:t>Subarachnoidalblödning</a:t>
            </a:r>
            <a:r>
              <a:rPr lang="sv-SE" dirty="0" smtClean="0"/>
              <a:t> - mellan mellersta och inre hjärnhinnan.</a:t>
            </a:r>
            <a:r>
              <a:rPr lang="sv-SE" baseline="0" dirty="0" smtClean="0"/>
              <a:t> </a:t>
            </a:r>
            <a:r>
              <a:rPr lang="sv-SE" dirty="0" err="1" smtClean="0"/>
              <a:t>Intracerebral</a:t>
            </a:r>
            <a:r>
              <a:rPr lang="sv-SE" dirty="0" smtClean="0"/>
              <a:t> blödning - blödning inne i hjärnvävnaden.</a:t>
            </a:r>
          </a:p>
          <a:p>
            <a:pPr rtl="0"/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v-SE" sz="900" dirty="0" smtClean="0"/>
              <a:t>Minskar (BT</a:t>
            </a:r>
            <a:r>
              <a:rPr lang="sv-SE" sz="900" baseline="0" dirty="0" smtClean="0"/>
              <a:t> behandling, rökning minskar)</a:t>
            </a:r>
            <a:endParaRPr lang="sv-SE" sz="900" dirty="0" smtClean="0"/>
          </a:p>
          <a:p>
            <a:pPr algn="ctr">
              <a:buNone/>
            </a:pPr>
            <a:r>
              <a:rPr lang="sv-SE" sz="900" dirty="0" smtClean="0"/>
              <a:t>10% (-20%)</a:t>
            </a:r>
            <a:r>
              <a:rPr lang="sv-SE" sz="900" baseline="0" dirty="0" smtClean="0"/>
              <a:t> beroende på vilket material man kikat på. </a:t>
            </a:r>
            <a:endParaRPr lang="sv-SE" sz="90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Afasi = total avsaknad av språklig förmåga</a:t>
            </a:r>
            <a:r>
              <a:rPr lang="sv-SE" baseline="0" dirty="0" smtClean="0"/>
              <a:t>. </a:t>
            </a:r>
            <a:r>
              <a:rPr lang="sv-SE" dirty="0" err="1" smtClean="0"/>
              <a:t>Dysfasi</a:t>
            </a:r>
            <a:r>
              <a:rPr lang="sv-SE" dirty="0" smtClean="0"/>
              <a:t> = viss avsaknad av språklig förmåga</a:t>
            </a:r>
          </a:p>
          <a:p>
            <a:r>
              <a:rPr lang="sv-SE" dirty="0" err="1" smtClean="0"/>
              <a:t>Apraxi</a:t>
            </a:r>
            <a:r>
              <a:rPr lang="sv-SE" dirty="0" smtClean="0"/>
              <a:t>=</a:t>
            </a:r>
            <a:r>
              <a:rPr lang="sv-SE" baseline="0" dirty="0" smtClean="0"/>
              <a:t> oförmåga att utföra vissa handlingar trots bibehållen motorisk förmåga. </a:t>
            </a:r>
          </a:p>
          <a:p>
            <a:r>
              <a:rPr lang="sv-SE" baseline="0" dirty="0" smtClean="0"/>
              <a:t>hastigt påkommande. Oftast en sida.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Actilyse</a:t>
            </a:r>
            <a:r>
              <a:rPr lang="sv-SE" dirty="0" smtClean="0"/>
              <a:t>,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Alteplas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plasminogen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aktivator</a:t>
            </a:r>
            <a:r>
              <a:rPr lang="sv-SE" baseline="0" dirty="0" smtClean="0"/>
              <a:t> t-PA. 0,9mg/kg. </a:t>
            </a:r>
            <a:r>
              <a:rPr lang="sv-SE" baseline="0" dirty="0" err="1" smtClean="0"/>
              <a:t>Fibrinogenet</a:t>
            </a:r>
            <a:r>
              <a:rPr lang="sv-SE" baseline="0" dirty="0" smtClean="0"/>
              <a:t> kan ej bildas och blodproppen kan ej fästa. Kan slå ut koagulationen under 12-24h. Kort halveringstid, 20 minuter efter avslutad infusion har (mindre än 10% av ursprungskoncentrationen återstår) mängden i blodet minskat avsevärt. Okej att sticka patienten igen 30-60 min. </a:t>
            </a:r>
          </a:p>
          <a:p>
            <a:r>
              <a:rPr lang="sv-SE" baseline="0" dirty="0" err="1" smtClean="0"/>
              <a:t>Actilyse</a:t>
            </a:r>
            <a:r>
              <a:rPr lang="sv-SE" baseline="0" dirty="0" smtClean="0"/>
              <a:t> mindre risk för hjärnblödning än </a:t>
            </a:r>
            <a:r>
              <a:rPr lang="sv-SE" baseline="0" dirty="0" err="1" smtClean="0"/>
              <a:t>trombolys</a:t>
            </a:r>
            <a:r>
              <a:rPr lang="sv-SE" baseline="0" dirty="0" smtClean="0"/>
              <a:t> som ges vid hjärtinfarkt, men metalyse som ges vid hjärtinfarkt har större effektivitet på blodproppar i hjärtat.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Numbers</a:t>
            </a:r>
            <a:r>
              <a:rPr lang="sv-SE" dirty="0" smtClean="0"/>
              <a:t> </a:t>
            </a:r>
            <a:r>
              <a:rPr lang="sv-SE" dirty="0" err="1" smtClean="0"/>
              <a:t>Needed</a:t>
            </a:r>
            <a:r>
              <a:rPr lang="sv-SE" dirty="0" smtClean="0"/>
              <a:t> To </a:t>
            </a:r>
            <a:r>
              <a:rPr lang="sv-SE" dirty="0" err="1" smtClean="0"/>
              <a:t>Treat</a:t>
            </a:r>
            <a:r>
              <a:rPr lang="sv-SE" dirty="0" smtClean="0"/>
              <a:t>. 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12 min snabbaste tiden då genomfördes undersökningen av med jour gåendes </a:t>
            </a:r>
            <a:r>
              <a:rPr lang="sv-SE" dirty="0" err="1" smtClean="0"/>
              <a:t>påväg</a:t>
            </a:r>
            <a:r>
              <a:rPr lang="sv-SE" dirty="0" smtClean="0"/>
              <a:t> ner till CT, solklara symtom, tid frisk patient, </a:t>
            </a:r>
            <a:r>
              <a:rPr lang="sv-SE" dirty="0" err="1" smtClean="0"/>
              <a:t>strokeläkare</a:t>
            </a:r>
            <a:r>
              <a:rPr lang="sv-SE" dirty="0" smtClean="0"/>
              <a:t> i tjänst och ett </a:t>
            </a:r>
            <a:r>
              <a:rPr lang="sv-SE" smtClean="0"/>
              <a:t>snabbt beslut.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DT-hjärna är centralt, måste utesluta blödning</a:t>
            </a:r>
            <a:r>
              <a:rPr lang="sv-SE" baseline="0" dirty="0" smtClean="0"/>
              <a:t> för att kunna ge </a:t>
            </a:r>
            <a:r>
              <a:rPr lang="sv-SE" baseline="0" dirty="0" err="1" smtClean="0"/>
              <a:t>trombolys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i.v</a:t>
            </a:r>
            <a:r>
              <a:rPr lang="sv-SE" baseline="0" dirty="0" smtClean="0"/>
              <a:t>, även om blödning stor tidsvinst för </a:t>
            </a:r>
            <a:r>
              <a:rPr lang="sv-SE" baseline="0" dirty="0" err="1" smtClean="0"/>
              <a:t>pat</a:t>
            </a:r>
            <a:r>
              <a:rPr lang="sv-SE" baseline="0" dirty="0" smtClean="0"/>
              <a:t> att få gå via röntgen och vidare till avd direkt. Plocka fram </a:t>
            </a:r>
            <a:r>
              <a:rPr lang="sv-SE" baseline="0" dirty="0" err="1" smtClean="0"/>
              <a:t>centuri</a:t>
            </a:r>
            <a:r>
              <a:rPr lang="sv-SE" baseline="0" dirty="0" smtClean="0"/>
              <a:t> dok?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AE195-A9B1-46C5-9DEC-16F294287C65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ättssida till hela present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478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 descr="powerpoint-nyare.png"/>
          <p:cNvPicPr>
            <a:picLocks noChangeAspect="1"/>
          </p:cNvPicPr>
          <p:nvPr userDrawn="1"/>
        </p:nvPicPr>
        <p:blipFill>
          <a:blip r:embed="rId2" cstate="print"/>
          <a:srcRect b="5884"/>
          <a:stretch>
            <a:fillRect/>
          </a:stretch>
        </p:blipFill>
        <p:spPr>
          <a:xfrm>
            <a:off x="179512" y="189620"/>
            <a:ext cx="8839486" cy="4607532"/>
          </a:xfrm>
          <a:prstGeom prst="rect">
            <a:avLst/>
          </a:prstGeom>
        </p:spPr>
      </p:pic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432000" y="5112000"/>
            <a:ext cx="8280000" cy="482587"/>
          </a:xfrm>
        </p:spPr>
        <p:txBody>
          <a:bodyPr bIns="0" anchor="t"/>
          <a:lstStyle>
            <a:lvl1pPr algn="l">
              <a:defRPr sz="2800" b="1" cap="all" baseline="0"/>
            </a:lvl1pPr>
          </a:lstStyle>
          <a:p>
            <a:r>
              <a:rPr lang="sv-SE" dirty="0" smtClean="0"/>
              <a:t>Namn på presentationen</a:t>
            </a:r>
            <a:endParaRPr lang="sv-SE" dirty="0"/>
          </a:p>
        </p:txBody>
      </p:sp>
      <p:sp>
        <p:nvSpPr>
          <p:cNvPr id="10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32000" y="5544000"/>
            <a:ext cx="6372248" cy="883436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/>
            </a:pPr>
            <a:r>
              <a:rPr lang="sv-SE" dirty="0" smtClean="0"/>
              <a:t>eventuell underrubrik eventuell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Försättssida till nytt avsnitt -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432000" y="972000"/>
            <a:ext cx="8280000" cy="3816000"/>
          </a:xfrm>
          <a:effectLst>
            <a:outerShdw blurRad="50800" dist="38100" dir="2700000" algn="tl" rotWithShape="0">
              <a:schemeClr val="bg2">
                <a:lumMod val="50000"/>
                <a:alpha val="40000"/>
              </a:scheme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1" hasCustomPrompt="1"/>
          </p:nvPr>
        </p:nvSpPr>
        <p:spPr>
          <a:xfrm>
            <a:off x="180000" y="72000"/>
            <a:ext cx="8568464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EVENTUELLT EN ÖVERGRIPANDE RUBRIK</a:t>
            </a:r>
            <a:endParaRPr lang="sv-SE" dirty="0"/>
          </a:p>
        </p:txBody>
      </p:sp>
      <p:sp>
        <p:nvSpPr>
          <p:cNvPr id="31" name="Rubrik 1"/>
          <p:cNvSpPr>
            <a:spLocks noGrp="1"/>
          </p:cNvSpPr>
          <p:nvPr>
            <p:ph type="title" hasCustomPrompt="1"/>
          </p:nvPr>
        </p:nvSpPr>
        <p:spPr>
          <a:xfrm>
            <a:off x="432000" y="5112000"/>
            <a:ext cx="8280000" cy="482587"/>
          </a:xfrm>
        </p:spPr>
        <p:txBody>
          <a:bodyPr bIns="0" anchor="t"/>
          <a:lstStyle>
            <a:lvl1pPr algn="l">
              <a:defRPr sz="2800" b="1" cap="all" baseline="0"/>
            </a:lvl1pPr>
          </a:lstStyle>
          <a:p>
            <a:r>
              <a:rPr lang="sv-SE" dirty="0" smtClean="0"/>
              <a:t>Namn på presentationen</a:t>
            </a:r>
            <a:endParaRPr lang="sv-SE" dirty="0"/>
          </a:p>
        </p:txBody>
      </p:sp>
      <p:sp>
        <p:nvSpPr>
          <p:cNvPr id="32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32000" y="5544000"/>
            <a:ext cx="6372248" cy="883436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800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>
                <a:tab pos="252000" algn="l"/>
              </a:tabLst>
              <a:defRPr/>
            </a:pPr>
            <a:r>
              <a:rPr lang="sv-SE" dirty="0" smtClean="0"/>
              <a:t>eventuell underrubrik eventuell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-Textsida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text 27"/>
          <p:cNvSpPr>
            <a:spLocks noGrp="1"/>
          </p:cNvSpPr>
          <p:nvPr>
            <p:ph type="body" sz="quarter" idx="12" hasCustomPrompt="1"/>
          </p:nvPr>
        </p:nvSpPr>
        <p:spPr>
          <a:xfrm>
            <a:off x="180000" y="72000"/>
            <a:ext cx="8568464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EVENTUELLT EN ÖVERGRIPANDE RUBRIK</a:t>
            </a:r>
            <a:endParaRPr lang="sv-SE" dirty="0"/>
          </a:p>
        </p:txBody>
      </p:sp>
      <p:sp>
        <p:nvSpPr>
          <p:cNvPr id="20" name="Platshållare för text 36"/>
          <p:cNvSpPr>
            <a:spLocks noGrp="1"/>
          </p:cNvSpPr>
          <p:nvPr>
            <p:ph type="body" sz="quarter" idx="10"/>
          </p:nvPr>
        </p:nvSpPr>
        <p:spPr>
          <a:xfrm>
            <a:off x="432000" y="2328800"/>
            <a:ext cx="6462000" cy="412453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2" name="Platshållare för text 2"/>
          <p:cNvSpPr>
            <a:spLocks noGrp="1"/>
          </p:cNvSpPr>
          <p:nvPr>
            <p:ph type="body" idx="15" hasCustomPrompt="1"/>
          </p:nvPr>
        </p:nvSpPr>
        <p:spPr>
          <a:xfrm>
            <a:off x="432000" y="1700808"/>
            <a:ext cx="6461454" cy="36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buNone/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eventuell underrubrik</a:t>
            </a:r>
          </a:p>
        </p:txBody>
      </p:sp>
      <p:sp>
        <p:nvSpPr>
          <p:cNvPr id="23" name="Rubrik 1"/>
          <p:cNvSpPr>
            <a:spLocks noGrp="1"/>
          </p:cNvSpPr>
          <p:nvPr>
            <p:ph type="title" hasCustomPrompt="1"/>
          </p:nvPr>
        </p:nvSpPr>
        <p:spPr>
          <a:xfrm>
            <a:off x="432000" y="1196752"/>
            <a:ext cx="8280000" cy="482587"/>
          </a:xfrm>
        </p:spPr>
        <p:txBody>
          <a:bodyPr bIns="0" anchor="t"/>
          <a:lstStyle>
            <a:lvl1pPr algn="l">
              <a:defRPr sz="2800" b="1" cap="none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och bildsida med löptext eller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tshållare för text 36"/>
          <p:cNvSpPr>
            <a:spLocks noGrp="1"/>
          </p:cNvSpPr>
          <p:nvPr>
            <p:ph type="body" sz="quarter" idx="10"/>
          </p:nvPr>
        </p:nvSpPr>
        <p:spPr>
          <a:xfrm>
            <a:off x="432000" y="1988840"/>
            <a:ext cx="4388400" cy="449835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1"/>
          </p:nvPr>
        </p:nvSpPr>
        <p:spPr>
          <a:xfrm>
            <a:off x="5040000" y="936000"/>
            <a:ext cx="3672000" cy="4572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text 27"/>
          <p:cNvSpPr>
            <a:spLocks noGrp="1"/>
          </p:cNvSpPr>
          <p:nvPr>
            <p:ph type="body" sz="quarter" idx="13" hasCustomPrompt="1"/>
          </p:nvPr>
        </p:nvSpPr>
        <p:spPr>
          <a:xfrm>
            <a:off x="180000" y="72000"/>
            <a:ext cx="8568464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EVENTUELLT EN ÖVERGRIPANDE RUBRIK</a:t>
            </a:r>
            <a:endParaRPr lang="sv-SE" dirty="0"/>
          </a:p>
        </p:txBody>
      </p:sp>
      <p:sp>
        <p:nvSpPr>
          <p:cNvPr id="8" name="Rubrik 1"/>
          <p:cNvSpPr>
            <a:spLocks noGrp="1"/>
          </p:cNvSpPr>
          <p:nvPr>
            <p:ph type="title" hasCustomPrompt="1"/>
          </p:nvPr>
        </p:nvSpPr>
        <p:spPr>
          <a:xfrm>
            <a:off x="432000" y="908720"/>
            <a:ext cx="4388400" cy="482587"/>
          </a:xfrm>
        </p:spPr>
        <p:txBody>
          <a:bodyPr bIns="0" anchor="t"/>
          <a:lstStyle>
            <a:lvl1pPr algn="l">
              <a:defRPr sz="2800" b="1" cap="none"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SE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35BA746-2698-44ED-9EDF-A7F2E27FA30E}" type="datetimeFigureOut">
              <a:rPr lang="sv-SE" smtClean="0"/>
              <a:pPr/>
              <a:t>2013-09-02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7ED291-4C27-4CF1-AF9B-9306C8DBD0F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60" r:id="rId12"/>
    <p:sldLayoutId id="2147483713" r:id="rId13"/>
    <p:sldLayoutId id="2147483714" r:id="rId14"/>
    <p:sldLayoutId id="2147483716" r:id="rId15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2771800" y="332656"/>
            <a:ext cx="5453604" cy="1671464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Stroke</a:t>
            </a:r>
            <a:br>
              <a:rPr lang="sv-SE" dirty="0" smtClean="0"/>
            </a:br>
            <a:r>
              <a:rPr lang="sv-SE" dirty="0" smtClean="0"/>
              <a:t>Hjärnvägen</a:t>
            </a:r>
            <a:br>
              <a:rPr lang="sv-SE" dirty="0" smtClean="0"/>
            </a:br>
            <a:r>
              <a:rPr lang="sv-SE" dirty="0" smtClean="0"/>
              <a:t>Rädda Hjärnan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>
          <a:xfrm>
            <a:off x="3347864" y="2204864"/>
            <a:ext cx="5114778" cy="4032448"/>
          </a:xfrm>
        </p:spPr>
        <p:txBody>
          <a:bodyPr>
            <a:normAutofit/>
          </a:bodyPr>
          <a:lstStyle/>
          <a:p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err="1" smtClean="0">
                <a:solidFill>
                  <a:schemeClr val="tx1"/>
                </a:solidFill>
              </a:rPr>
              <a:t>Strokeenheten</a:t>
            </a:r>
            <a:endParaRPr lang="sv-SE" dirty="0" smtClean="0">
              <a:solidFill>
                <a:schemeClr val="tx1"/>
              </a:solidFill>
            </a:endParaRPr>
          </a:p>
          <a:p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err="1" smtClean="0">
                <a:solidFill>
                  <a:schemeClr val="tx1"/>
                </a:solidFill>
              </a:rPr>
              <a:t>Strokesjuksköterskor</a:t>
            </a:r>
            <a:r>
              <a:rPr lang="sv-SE" dirty="0" smtClean="0">
                <a:solidFill>
                  <a:schemeClr val="tx1"/>
                </a:solidFill>
              </a:rPr>
              <a:t>: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Sara Magnusson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Marit Åberg</a:t>
            </a:r>
          </a:p>
          <a:p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Överläkare: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Magnus Gibson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Kicki </a:t>
            </a:r>
            <a:r>
              <a:rPr lang="sv-SE" dirty="0" err="1" smtClean="0">
                <a:solidFill>
                  <a:schemeClr val="tx1"/>
                </a:solidFill>
              </a:rPr>
              <a:t>Allebjer</a:t>
            </a:r>
            <a:endParaRPr lang="sv-SE" dirty="0" smtClean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 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287A"/>
                </a:solidFill>
                <a:effectLst/>
                <a:latin typeface="Times New Roman" pitchFamily="18" charset="0"/>
              </a:rPr>
              <a:t> </a:t>
            </a:r>
            <a:endParaRPr kumimoji="0" lang="sv-SE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 </a:t>
            </a: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 descr="http://www.vll.se/Sve/Lokalt/Bilder/Amb%20radda%20hjarn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03124">
            <a:off x="612616" y="548330"/>
            <a:ext cx="2305744" cy="1678068"/>
          </a:xfrm>
          <a:prstGeom prst="rect">
            <a:avLst/>
          </a:prstGeom>
          <a:noFill/>
        </p:spPr>
      </p:pic>
      <p:pic>
        <p:nvPicPr>
          <p:cNvPr id="9" name="Picture 2" descr="M:\Documents and Settings\sama3\Local Settings\Temporary Internet Files\Content.IE5\1ES5DJ4K\MP9004004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077072"/>
            <a:ext cx="1733676" cy="2167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3816424" cy="576064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Door to </a:t>
            </a:r>
            <a:r>
              <a:rPr lang="sv-SE" dirty="0" err="1" smtClean="0"/>
              <a:t>needle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67544" y="162880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Från att tidigare haft en medeltid på strax över en timme  är vi idag nere på under 30 minuter och vid några tillfällen även under 15 minuter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403648" y="2852936"/>
            <a:ext cx="559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 har nått den nationella målsättningen &lt; 40 min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843808" y="37890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SAMARBETE</a:t>
            </a:r>
            <a:endParaRPr lang="sv-SE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67600" cy="562074"/>
          </a:xfrm>
        </p:spPr>
        <p:txBody>
          <a:bodyPr/>
          <a:lstStyle/>
          <a:p>
            <a:pPr algn="ctr"/>
            <a:r>
              <a:rPr lang="sv-SE" dirty="0" smtClean="0"/>
              <a:t>Utarbetade dokument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7467600" cy="48965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sv-SE" sz="2300" dirty="0" smtClean="0"/>
          </a:p>
          <a:p>
            <a:pPr algn="ctr">
              <a:buNone/>
            </a:pPr>
            <a:r>
              <a:rPr lang="sv-SE" sz="2300" dirty="0" smtClean="0"/>
              <a:t>Exempel på riktlinjer från hjärnvägen dokumenten: </a:t>
            </a:r>
          </a:p>
          <a:p>
            <a:pPr algn="ctr">
              <a:buNone/>
            </a:pPr>
            <a:endParaRPr lang="sv-SE" sz="2300" dirty="0" smtClean="0"/>
          </a:p>
          <a:p>
            <a:pPr algn="ctr">
              <a:buNone/>
            </a:pPr>
            <a:r>
              <a:rPr lang="sv-SE" sz="2300" dirty="0" err="1" smtClean="0"/>
              <a:t>-Symtom</a:t>
            </a:r>
            <a:r>
              <a:rPr lang="sv-SE" sz="2300" dirty="0" smtClean="0"/>
              <a:t> som vid akut stroke -18~85år </a:t>
            </a:r>
            <a:r>
              <a:rPr lang="sv-SE" sz="2300" dirty="0" err="1" smtClean="0"/>
              <a:t>-inom</a:t>
            </a:r>
            <a:r>
              <a:rPr lang="sv-SE" sz="2300" dirty="0" smtClean="0"/>
              <a:t> 4,5 timmar </a:t>
            </a:r>
          </a:p>
          <a:p>
            <a:pPr algn="ctr">
              <a:buNone/>
            </a:pPr>
            <a:r>
              <a:rPr lang="sv-SE" sz="2300" dirty="0" smtClean="0"/>
              <a:t> </a:t>
            </a:r>
            <a:r>
              <a:rPr lang="sv-SE" sz="2300" dirty="0" err="1" smtClean="0"/>
              <a:t>-DT-hjärna</a:t>
            </a:r>
            <a:r>
              <a:rPr lang="sv-SE" sz="2300" dirty="0" smtClean="0"/>
              <a:t> har uteslutit </a:t>
            </a:r>
            <a:r>
              <a:rPr lang="sv-SE" sz="2300" dirty="0" err="1" smtClean="0"/>
              <a:t>intrakraniell</a:t>
            </a:r>
            <a:r>
              <a:rPr lang="sv-SE" sz="2300" dirty="0" smtClean="0"/>
              <a:t> kontraindikation – uteslutit andra </a:t>
            </a:r>
            <a:r>
              <a:rPr lang="sv-SE" sz="2300" dirty="0" err="1" smtClean="0"/>
              <a:t>diff</a:t>
            </a:r>
            <a:r>
              <a:rPr lang="sv-SE" sz="2300" dirty="0" smtClean="0"/>
              <a:t> diagnoser (svimmat, lågt blodsocker, EP, migrän </a:t>
            </a:r>
            <a:r>
              <a:rPr lang="sv-SE" sz="2300" dirty="0" err="1" smtClean="0"/>
              <a:t>etc</a:t>
            </a:r>
            <a:r>
              <a:rPr lang="sv-SE" sz="2300" dirty="0" smtClean="0"/>
              <a:t>).</a:t>
            </a:r>
          </a:p>
          <a:p>
            <a:pPr algn="ctr">
              <a:buNone/>
            </a:pPr>
            <a:endParaRPr lang="sv-SE" sz="2300" dirty="0" smtClean="0"/>
          </a:p>
          <a:p>
            <a:pPr algn="ctr">
              <a:buNone/>
            </a:pPr>
            <a:r>
              <a:rPr lang="sv-SE" sz="2300" dirty="0" smtClean="0"/>
              <a:t>Pigg och vital över 85 kan vara aktuell </a:t>
            </a:r>
          </a:p>
          <a:p>
            <a:pPr>
              <a:buNone/>
            </a:pPr>
            <a:endParaRPr lang="sv-SE" sz="2300" dirty="0" smtClean="0"/>
          </a:p>
          <a:p>
            <a:pPr algn="ctr">
              <a:buNone/>
            </a:pPr>
            <a:r>
              <a:rPr lang="sv-SE" sz="2300" dirty="0" smtClean="0"/>
              <a:t>Exempel på kontraindikationer:</a:t>
            </a:r>
          </a:p>
          <a:p>
            <a:pPr algn="ctr">
              <a:buNone/>
            </a:pPr>
            <a:r>
              <a:rPr lang="sv-SE" sz="2300" dirty="0" smtClean="0"/>
              <a:t>Symtomen har gått i regress – Mycket </a:t>
            </a:r>
            <a:r>
              <a:rPr lang="sv-SE" sz="2300" dirty="0" err="1" smtClean="0"/>
              <a:t>uttalde</a:t>
            </a:r>
            <a:r>
              <a:rPr lang="sv-SE" sz="2300" dirty="0" smtClean="0"/>
              <a:t> symtom (NIH &gt;25)                   -medvetslöshet – </a:t>
            </a:r>
            <a:r>
              <a:rPr lang="sv-SE" sz="2300" dirty="0" err="1" smtClean="0"/>
              <a:t>waran</a:t>
            </a:r>
            <a:r>
              <a:rPr lang="sv-SE" sz="2300" dirty="0" smtClean="0"/>
              <a:t> behandlad/ PK-värde? </a:t>
            </a:r>
            <a:r>
              <a:rPr lang="sv-SE" sz="2300" dirty="0" err="1" smtClean="0"/>
              <a:t>-Tumör</a:t>
            </a:r>
            <a:r>
              <a:rPr lang="sv-SE" sz="2300" dirty="0" smtClean="0"/>
              <a:t> </a:t>
            </a:r>
            <a:r>
              <a:rPr lang="sv-SE" sz="2300" dirty="0" err="1" smtClean="0"/>
              <a:t>-Graviditet</a:t>
            </a:r>
            <a:r>
              <a:rPr lang="sv-SE" sz="2300" dirty="0" smtClean="0"/>
              <a:t> </a:t>
            </a:r>
          </a:p>
          <a:p>
            <a:pPr algn="ctr">
              <a:buNone/>
            </a:pPr>
            <a:r>
              <a:rPr lang="sv-SE" sz="2300" dirty="0" err="1" smtClean="0"/>
              <a:t>-Har</a:t>
            </a:r>
            <a:r>
              <a:rPr lang="sv-SE" sz="2300" dirty="0" smtClean="0"/>
              <a:t> </a:t>
            </a:r>
            <a:r>
              <a:rPr lang="sv-SE" sz="2300" dirty="0" err="1" smtClean="0"/>
              <a:t>pat</a:t>
            </a:r>
            <a:r>
              <a:rPr lang="sv-SE" sz="2300" dirty="0" smtClean="0"/>
              <a:t> </a:t>
            </a:r>
            <a:r>
              <a:rPr lang="sv-SE" sz="2300" dirty="0" err="1" smtClean="0"/>
              <a:t>gnyligen</a:t>
            </a:r>
            <a:r>
              <a:rPr lang="sv-SE" sz="2300" dirty="0" smtClean="0"/>
              <a:t> genomgått en större operation?</a:t>
            </a:r>
          </a:p>
          <a:p>
            <a:pPr algn="ctr">
              <a:buNone/>
            </a:pPr>
            <a:r>
              <a:rPr lang="sv-SE" sz="2300" dirty="0" smtClean="0"/>
              <a:t>Liten operation, </a:t>
            </a:r>
            <a:r>
              <a:rPr lang="sv-SE" sz="2300" dirty="0" err="1" smtClean="0"/>
              <a:t>perifier</a:t>
            </a:r>
            <a:r>
              <a:rPr lang="sv-SE" sz="2300" dirty="0" smtClean="0"/>
              <a:t> åtgärd som går att komprimera behöver ej vara kontraindicerat</a:t>
            </a:r>
          </a:p>
          <a:p>
            <a:pPr algn="ctr">
              <a:buNone/>
            </a:pPr>
            <a:endParaRPr lang="sv-SE" sz="2300" dirty="0" smtClean="0"/>
          </a:p>
          <a:p>
            <a:pPr algn="ctr">
              <a:buNone/>
            </a:pPr>
            <a:endParaRPr lang="sv-SE" sz="2300" dirty="0" smtClean="0"/>
          </a:p>
          <a:p>
            <a:pPr algn="ctr">
              <a:buNone/>
            </a:pPr>
            <a:r>
              <a:rPr lang="sv-SE" sz="2300" dirty="0" smtClean="0"/>
              <a:t>Dokumenten finns i </a:t>
            </a:r>
            <a:r>
              <a:rPr lang="sv-SE" sz="2300" dirty="0" err="1" smtClean="0"/>
              <a:t>centuri</a:t>
            </a:r>
            <a:endParaRPr lang="sv-SE" sz="2300" dirty="0" smtClean="0"/>
          </a:p>
          <a:p>
            <a:pPr algn="ctr">
              <a:buNone/>
            </a:pPr>
            <a:endParaRPr lang="sv-SE" sz="1600" dirty="0" smtClean="0"/>
          </a:p>
          <a:p>
            <a:pPr algn="ctr">
              <a:buNone/>
            </a:pPr>
            <a:endParaRPr lang="sv-SE" sz="1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80926"/>
          </a:xfrm>
        </p:spPr>
        <p:txBody>
          <a:bodyPr/>
          <a:lstStyle/>
          <a:p>
            <a:pPr algn="ctr"/>
            <a:r>
              <a:rPr lang="sv-SE" dirty="0" smtClean="0"/>
              <a:t>MAN -33  Oktober -12</a:t>
            </a:r>
            <a:r>
              <a:rPr lang="sv-SE" sz="1400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85000" lnSpcReduction="20000"/>
          </a:bodyPr>
          <a:lstStyle/>
          <a:p>
            <a:endParaRPr lang="sv-SE" sz="2600" dirty="0" smtClean="0"/>
          </a:p>
          <a:p>
            <a:pPr algn="ctr">
              <a:buNone/>
            </a:pPr>
            <a:r>
              <a:rPr lang="sv-SE" sz="2600" dirty="0" smtClean="0"/>
              <a:t>Symtomdebut 10:50, </a:t>
            </a:r>
            <a:r>
              <a:rPr lang="sv-SE" sz="2600" dirty="0" err="1" smtClean="0"/>
              <a:t>vä-sidig</a:t>
            </a:r>
            <a:r>
              <a:rPr lang="sv-SE" sz="2600" dirty="0" smtClean="0"/>
              <a:t> svaghet </a:t>
            </a:r>
            <a:r>
              <a:rPr lang="sv-SE" sz="2600" dirty="0" err="1" smtClean="0"/>
              <a:t>arm+ben</a:t>
            </a:r>
            <a:r>
              <a:rPr lang="sv-SE" sz="2600" dirty="0" smtClean="0"/>
              <a:t>. </a:t>
            </a:r>
          </a:p>
          <a:p>
            <a:pPr algn="ctr">
              <a:buNone/>
            </a:pPr>
            <a:r>
              <a:rPr lang="sv-SE" sz="2600" dirty="0" smtClean="0"/>
              <a:t>Larm 11:00,  på AKM 11:30</a:t>
            </a:r>
          </a:p>
          <a:p>
            <a:pPr algn="ctr">
              <a:buNone/>
            </a:pPr>
            <a:endParaRPr lang="sv-SE" sz="2600" dirty="0" smtClean="0"/>
          </a:p>
          <a:p>
            <a:pPr algn="ctr">
              <a:buNone/>
            </a:pPr>
            <a:r>
              <a:rPr lang="sv-SE" sz="2600" dirty="0" smtClean="0"/>
              <a:t>11:40 bedömd </a:t>
            </a:r>
            <a:r>
              <a:rPr lang="sv-SE" sz="2600" dirty="0" err="1" smtClean="0"/>
              <a:t>NIH-strokeskala</a:t>
            </a:r>
            <a:r>
              <a:rPr lang="sv-SE" sz="2600" dirty="0" smtClean="0"/>
              <a:t>, 3 poäng arm +ben, (</a:t>
            </a:r>
            <a:r>
              <a:rPr lang="sv-SE" sz="2600" dirty="0" err="1" smtClean="0"/>
              <a:t>dvs</a:t>
            </a:r>
            <a:r>
              <a:rPr lang="sv-SE" sz="2600" dirty="0" smtClean="0"/>
              <a:t> kan röra </a:t>
            </a:r>
            <a:r>
              <a:rPr lang="sv-SE" sz="2600" dirty="0" err="1" smtClean="0"/>
              <a:t>extemiteten</a:t>
            </a:r>
            <a:r>
              <a:rPr lang="sv-SE" sz="2600" dirty="0" smtClean="0"/>
              <a:t> mot underlaget).</a:t>
            </a:r>
          </a:p>
          <a:p>
            <a:pPr algn="ctr">
              <a:buNone/>
            </a:pPr>
            <a:endParaRPr lang="sv-SE" sz="2600" dirty="0" smtClean="0"/>
          </a:p>
          <a:p>
            <a:pPr algn="ctr">
              <a:buNone/>
            </a:pPr>
            <a:r>
              <a:rPr lang="sv-SE" sz="2600" dirty="0" smtClean="0"/>
              <a:t>DT 11:47, personal </a:t>
            </a:r>
            <a:r>
              <a:rPr lang="sv-SE" sz="2600" dirty="0" err="1" smtClean="0"/>
              <a:t>fr</a:t>
            </a:r>
            <a:r>
              <a:rPr lang="sv-SE" sz="2600" dirty="0" smtClean="0"/>
              <a:t> Stroke på plats (57min)</a:t>
            </a:r>
          </a:p>
          <a:p>
            <a:pPr algn="ctr">
              <a:buNone/>
            </a:pPr>
            <a:endParaRPr lang="sv-SE" sz="2600" dirty="0" smtClean="0"/>
          </a:p>
          <a:p>
            <a:pPr algn="ctr">
              <a:buNone/>
            </a:pPr>
            <a:r>
              <a:rPr lang="sv-SE" sz="2600" dirty="0" err="1" smtClean="0"/>
              <a:t>Trombolys</a:t>
            </a:r>
            <a:r>
              <a:rPr lang="sv-SE" sz="2600" dirty="0" smtClean="0"/>
              <a:t> påbörjad 12:05 på </a:t>
            </a:r>
            <a:r>
              <a:rPr lang="sv-SE" sz="2600" dirty="0" err="1" smtClean="0"/>
              <a:t>rtg</a:t>
            </a:r>
            <a:r>
              <a:rPr lang="sv-SE" sz="2600" dirty="0" smtClean="0"/>
              <a:t> (75min) (DTN 35min)</a:t>
            </a:r>
          </a:p>
          <a:p>
            <a:pPr algn="ctr">
              <a:buNone/>
            </a:pPr>
            <a:endParaRPr lang="sv-SE" sz="2600" dirty="0" smtClean="0"/>
          </a:p>
          <a:p>
            <a:pPr algn="ctr">
              <a:buNone/>
            </a:pPr>
            <a:r>
              <a:rPr lang="sv-SE" sz="2600" dirty="0" smtClean="0"/>
              <a:t>12:50, 0 poäng på NIH </a:t>
            </a:r>
            <a:r>
              <a:rPr lang="sv-SE" sz="2600" dirty="0" err="1" smtClean="0"/>
              <a:t>arm+ben</a:t>
            </a:r>
            <a:r>
              <a:rPr lang="sv-SE" sz="2600" dirty="0" smtClean="0"/>
              <a:t>. </a:t>
            </a:r>
          </a:p>
          <a:p>
            <a:pPr algn="ctr">
              <a:buNone/>
            </a:pPr>
            <a:endParaRPr lang="sv-SE" sz="2600" dirty="0" smtClean="0"/>
          </a:p>
          <a:p>
            <a:pPr algn="ctr">
              <a:buNone/>
            </a:pPr>
            <a:r>
              <a:rPr lang="sv-SE" sz="2600" dirty="0" smtClean="0"/>
              <a:t>16:00 talar problemfritt i telefonen </a:t>
            </a:r>
          </a:p>
          <a:p>
            <a:pPr algn="ctr">
              <a:buNone/>
            </a:pPr>
            <a:r>
              <a:rPr lang="sv-SE" sz="2600" dirty="0" smtClean="0"/>
              <a:t>håller i själv med arm/hand</a:t>
            </a:r>
          </a:p>
          <a:p>
            <a:endParaRPr lang="sv-SE" sz="2600" dirty="0" smtClean="0"/>
          </a:p>
          <a:p>
            <a:endParaRPr lang="sv-SE" sz="2600" dirty="0" smtClean="0"/>
          </a:p>
          <a:p>
            <a:pPr algn="ctr">
              <a:buNone/>
            </a:pPr>
            <a:endParaRPr lang="sv-SE" sz="2600" dirty="0" smtClean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sz="quarter" idx="1"/>
          </p:nvPr>
        </p:nvGraphicFramePr>
        <p:xfrm>
          <a:off x="251520" y="188640"/>
          <a:ext cx="849694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v-SE" dirty="0" smtClean="0"/>
              <a:t>Fortsatt Arbete….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539552" y="1124744"/>
            <a:ext cx="7467600" cy="38164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v-SE" dirty="0" smtClean="0"/>
              <a:t>Under våren 2013 har vi varit runt och föreläst/ informerat personal på vårdavdelningar på sjukhuset om Hjärnvägen då vi såg att patienter som redan är inneliggande inte fått samma möjlighet till den snabba vårdkedjan.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Det finns nu en vårdkedja för redan inneliggande patienter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pPr algn="ctr"/>
            <a:r>
              <a:rPr lang="sv-SE" dirty="0" smtClean="0"/>
              <a:t>ACTILYSE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352928" cy="5544616"/>
          </a:xfrm>
        </p:spPr>
        <p:txBody>
          <a:bodyPr>
            <a:normAutofit/>
          </a:bodyPr>
          <a:lstStyle/>
          <a:p>
            <a:pPr algn="ctr"/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 aktiva substansen i 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Actilyse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är </a:t>
            </a:r>
            <a:r>
              <a:rPr lang="sv-SE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lteplas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sv-SE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v-SE" sz="13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plasminogen</a:t>
            </a:r>
            <a:r>
              <a:rPr lang="sv-SE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3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aktivator</a:t>
            </a:r>
            <a:r>
              <a:rPr lang="sv-SE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t-PA, </a:t>
            </a:r>
            <a:r>
              <a:rPr lang="sv-SE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0,9mg/kg</a:t>
            </a:r>
            <a:r>
              <a:rPr lang="sv-SE" sz="13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sv-SE" sz="13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sv-SE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Efter intravenös tillförsel är </a:t>
            </a:r>
            <a:r>
              <a:rPr lang="sv-SE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lteplas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inaktivt fram till att det binds med 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fibrinogen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(finns i blodproppen). 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Då aktiveras </a:t>
            </a:r>
            <a:r>
              <a:rPr lang="sv-SE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lteplas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och omvandlar 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plasminogen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proenzym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som finns i blodet) till 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plasmin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vilket leder 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till upplösning av fibrintromben.</a:t>
            </a:r>
          </a:p>
          <a:p>
            <a:pPr algn="ctr">
              <a:buFont typeface="Arial" pitchFamily="34" charset="0"/>
              <a:buChar char="•"/>
            </a:pPr>
            <a:endParaRPr lang="sv-SE" sz="18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Eliminationen av 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Actilyse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är snabb och sker huvudsakligen via metabolism i levern. Den dominerande halveringstiden i plasma är 4-5 minuter.  Mindre än 10% av </a:t>
            </a:r>
            <a:r>
              <a:rPr lang="sv-SE" sz="1800" b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ursprungskoncentratinen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återstår i plasma </a:t>
            </a:r>
            <a:r>
              <a:rPr lang="sv-SE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 minuter efter avslutad infusion. </a:t>
            </a:r>
          </a:p>
          <a:p>
            <a:pPr algn="l">
              <a:buFont typeface="Arial" pitchFamily="34" charset="0"/>
              <a:buChar char="•"/>
            </a:pPr>
            <a:endParaRPr lang="sv-SE" sz="1800" dirty="0" smtClean="0">
              <a:solidFill>
                <a:schemeClr val="tx1"/>
              </a:solidFill>
            </a:endParaRPr>
          </a:p>
          <a:p>
            <a:pPr algn="ctr"/>
            <a:r>
              <a:rPr lang="sv-SE" sz="17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Används även vid akut behandling av massiv lungemboli. Användes tidigare vid hjärtinfarkter (idag använder man Metalyse till hjärtinfarkter då den har större effekt vid proppar i hjärtat)</a:t>
            </a:r>
            <a:endParaRPr lang="sv-SE" sz="17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sv-SE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rettd.files.wordpress.com/2011/05/actily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60648"/>
            <a:ext cx="2488755" cy="1800200"/>
          </a:xfrm>
          <a:prstGeom prst="rect">
            <a:avLst/>
          </a:prstGeom>
          <a:noFill/>
        </p:spPr>
      </p:pic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3347864" y="260639"/>
          <a:ext cx="5328592" cy="6264719"/>
        </p:xfrm>
        <a:graphic>
          <a:graphicData uri="http://schemas.openxmlformats.org/drawingml/2006/table">
            <a:tbl>
              <a:tblPr/>
              <a:tblGrid>
                <a:gridCol w="934133"/>
                <a:gridCol w="1650249"/>
                <a:gridCol w="1429130"/>
                <a:gridCol w="1315080"/>
              </a:tblGrid>
              <a:tr h="379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Vikt (kg)</a:t>
                      </a:r>
                      <a:endParaRPr lang="sv-SE" sz="11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Total dos </a:t>
                      </a:r>
                      <a:r>
                        <a:rPr lang="sv-SE" sz="1100" b="1" dirty="0" err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rtPA</a:t>
                      </a:r>
                      <a:endParaRPr lang="sv-SE" sz="11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(1 mg/ml) i ml</a:t>
                      </a:r>
                      <a:endParaRPr lang="sv-SE" sz="11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Bolusdos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(=10 %) i ml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Infusionstakt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(ml/tim)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41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39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41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53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61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63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59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61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63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69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71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81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92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83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94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85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86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77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88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79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  <a:sym typeface="Symbol"/>
                        </a:rPr>
                        <a:t></a:t>
                      </a: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sv-SE" sz="11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sv-SE" sz="110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81</a:t>
                      </a:r>
                      <a:endParaRPr lang="sv-SE" sz="1100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1520" y="2255966"/>
            <a:ext cx="288032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När ansvarig läkare beslutat om </a:t>
            </a:r>
            <a:r>
              <a:rPr kumimoji="0" lang="sv-S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Trombolys</a:t>
            </a:r>
            <a:endParaRPr kumimoji="0" lang="sv-S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Blanda </a:t>
            </a:r>
            <a:r>
              <a:rPr kumimoji="0" lang="sv-S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Actilyse</a:t>
            </a: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med medföljande lösningsmedel till 1 mg/ml enligt FASS.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Ge 10 % av beräknad dos som </a:t>
            </a:r>
            <a:r>
              <a:rPr kumimoji="0" lang="sv-S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bolusdos</a:t>
            </a: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under 1-2 minuter som intravenös injektion.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Ge resten som infusion under 1 timme.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sv-S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Dosen skall var 0,9 mg/kg kroppsvikt, dock maximalt 90 mg.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järnvägenteamet på rönt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456383" cy="2304256"/>
          </a:xfrm>
          <a:prstGeom prst="rect">
            <a:avLst/>
          </a:prstGeom>
          <a:noFill/>
        </p:spPr>
      </p:pic>
      <p:pic>
        <p:nvPicPr>
          <p:cNvPr id="11268" name="Picture 4" descr="Team med trombolysväs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80928"/>
            <a:ext cx="4800600" cy="3200401"/>
          </a:xfrm>
          <a:prstGeom prst="rect">
            <a:avLst/>
          </a:prstGeom>
          <a:noFill/>
        </p:spPr>
      </p:pic>
      <p:sp>
        <p:nvSpPr>
          <p:cNvPr id="6" name="textruta 5"/>
          <p:cNvSpPr txBox="1"/>
          <p:nvPr/>
        </p:nvSpPr>
        <p:spPr>
          <a:xfrm>
            <a:off x="1547664" y="188641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dirty="0" smtClean="0">
                <a:latin typeface="Century Schoolbook" pitchFamily="18" charset="0"/>
              </a:rPr>
              <a:t>FRÅGOR?</a:t>
            </a:r>
            <a:endParaRPr lang="sv-SE" sz="6000" dirty="0">
              <a:latin typeface="Century Schoolbook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vgregion.se/ImageVault/Images/id_28691/scope_0/filename_mLitFW5vif0dnT0fJuXD.jpg/storage_Edited/ImageVaultHandler.aspx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124744"/>
            <a:ext cx="784887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/>
          <p:cNvSpPr/>
          <p:nvPr/>
        </p:nvSpPr>
        <p:spPr>
          <a:xfrm>
            <a:off x="1475656" y="332656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dirty="0" smtClean="0">
                <a:latin typeface="Baskerville Old Face" pitchFamily="18" charset="0"/>
              </a:rPr>
              <a:t>STROKEKAMPANJEN</a:t>
            </a:r>
            <a:endParaRPr lang="sv-SE" sz="3200" dirty="0">
              <a:latin typeface="Baskerville Old Face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699792" y="53732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dirty="0" smtClean="0"/>
              <a:t>Tack för oss!</a:t>
            </a:r>
            <a:endParaRPr lang="sv-SE" sz="3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931224" cy="4032448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pPr algn="ctr">
              <a:buNone/>
            </a:pPr>
            <a:r>
              <a:rPr lang="sv-SE" dirty="0" smtClean="0"/>
              <a:t>Varje minut som ett blodkärl är avstängt så dör miljoner nervceller och förväntad återstående livstid förkortas med 3 veckor!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” TIME IS BRAIN ”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err="1" smtClean="0"/>
              <a:t>Trombolys</a:t>
            </a:r>
            <a:r>
              <a:rPr lang="sv-SE" dirty="0" smtClean="0"/>
              <a:t> = akut behandling av </a:t>
            </a:r>
            <a:r>
              <a:rPr lang="sv-SE" u="sng" dirty="0" err="1" smtClean="0"/>
              <a:t>ischemisk</a:t>
            </a:r>
            <a:r>
              <a:rPr lang="sv-SE" dirty="0" smtClean="0"/>
              <a:t> stroke.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endParaRPr lang="sv-SE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32656"/>
            <a:ext cx="2880320" cy="210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pPr algn="ctr"/>
            <a:r>
              <a:rPr lang="sv-SE" sz="5400" dirty="0" smtClean="0"/>
              <a:t>Stroke 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v-SE" b="1" dirty="0" smtClean="0"/>
          </a:p>
          <a:p>
            <a:pPr algn="ctr">
              <a:buNone/>
            </a:pPr>
            <a:r>
              <a:rPr lang="sv-SE" dirty="0" smtClean="0"/>
              <a:t>Ca 450 individer i Jämtland </a:t>
            </a:r>
          </a:p>
          <a:p>
            <a:pPr algn="ctr">
              <a:buNone/>
            </a:pPr>
            <a:r>
              <a:rPr lang="sv-SE" dirty="0" smtClean="0"/>
              <a:t>drabbas av stroke varje år!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Ökar eller minskar?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Hur många % är under 65år?</a:t>
            </a:r>
          </a:p>
          <a:p>
            <a:pPr algn="ctr">
              <a:buNone/>
            </a:pPr>
            <a:r>
              <a:rPr lang="sv-SE" dirty="0" smtClean="0"/>
              <a:t>1%  5%  10%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err="1" smtClean="0"/>
              <a:t>Trombolys</a:t>
            </a:r>
            <a:r>
              <a:rPr lang="sv-SE" dirty="0" smtClean="0"/>
              <a:t> vid hjärninfarkt har funnits</a:t>
            </a:r>
          </a:p>
          <a:p>
            <a:pPr algn="ctr">
              <a:buNone/>
            </a:pPr>
            <a:r>
              <a:rPr lang="sv-SE" dirty="0" smtClean="0"/>
              <a:t> i Sverige i drygt tio år. </a:t>
            </a:r>
            <a:endParaRPr lang="sv-SE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sv-SE" dirty="0" err="1" smtClean="0"/>
              <a:t>Strokesymtom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Svaghet i extremitet? 	Domningar?</a:t>
            </a:r>
          </a:p>
          <a:p>
            <a:pPr>
              <a:buNone/>
            </a:pPr>
            <a:r>
              <a:rPr lang="sv-SE" dirty="0" smtClean="0"/>
              <a:t>						Synfältsbortfall? </a:t>
            </a:r>
          </a:p>
          <a:p>
            <a:pPr>
              <a:buNone/>
            </a:pPr>
            <a:r>
              <a:rPr lang="sv-SE" dirty="0" smtClean="0"/>
              <a:t>				</a:t>
            </a:r>
            <a:r>
              <a:rPr lang="sv-SE" dirty="0" err="1" smtClean="0"/>
              <a:t>Neglekt</a:t>
            </a:r>
            <a:r>
              <a:rPr lang="sv-SE" dirty="0" smtClean="0"/>
              <a:t>? </a:t>
            </a:r>
          </a:p>
          <a:p>
            <a:pPr>
              <a:buNone/>
            </a:pPr>
            <a:r>
              <a:rPr lang="sv-SE" dirty="0" smtClean="0"/>
              <a:t>		Afasi? </a:t>
            </a:r>
          </a:p>
          <a:p>
            <a:pPr>
              <a:buNone/>
            </a:pPr>
            <a:r>
              <a:rPr lang="sv-SE" dirty="0" smtClean="0"/>
              <a:t>				</a:t>
            </a:r>
            <a:r>
              <a:rPr lang="sv-SE" dirty="0" err="1" smtClean="0"/>
              <a:t>Dysfasi</a:t>
            </a:r>
            <a:r>
              <a:rPr lang="sv-SE" dirty="0" smtClean="0"/>
              <a:t>? 	Kramper?</a:t>
            </a:r>
          </a:p>
          <a:p>
            <a:pPr>
              <a:buNone/>
            </a:pPr>
            <a:r>
              <a:rPr lang="sv-SE" dirty="0" err="1" smtClean="0"/>
              <a:t>Apraxi</a:t>
            </a:r>
            <a:r>
              <a:rPr lang="sv-SE" dirty="0" smtClean="0"/>
              <a:t>? </a:t>
            </a:r>
          </a:p>
          <a:p>
            <a:pPr>
              <a:buNone/>
            </a:pPr>
            <a:r>
              <a:rPr lang="sv-SE" dirty="0" smtClean="0"/>
              <a:t>						Okontaktbar? </a:t>
            </a:r>
          </a:p>
          <a:p>
            <a:pPr>
              <a:buNone/>
            </a:pPr>
            <a:r>
              <a:rPr lang="sv-SE" dirty="0" smtClean="0"/>
              <a:t>		Hängande mungipa? 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Yrsel?			Balansstörning?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algn="ctr">
              <a:buNone/>
            </a:pPr>
            <a:r>
              <a:rPr lang="sv-SE" sz="3600" dirty="0" smtClean="0">
                <a:latin typeface="Baskerville Old Face" pitchFamily="18" charset="0"/>
              </a:rPr>
              <a:t>Den som drabbas av stroke kan </a:t>
            </a:r>
            <a:r>
              <a:rPr lang="sv-SE" sz="3600" u="sng" dirty="0" smtClean="0">
                <a:latin typeface="Baskerville Old Face" pitchFamily="18" charset="0"/>
              </a:rPr>
              <a:t>inte</a:t>
            </a:r>
            <a:r>
              <a:rPr lang="sv-SE" sz="3600" dirty="0" smtClean="0">
                <a:latin typeface="Baskerville Old Face" pitchFamily="18" charset="0"/>
              </a:rPr>
              <a:t> få propplösande behandling i ambulansen…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						</a:t>
            </a:r>
            <a:endParaRPr lang="sv-SE" sz="3200" dirty="0" smtClean="0"/>
          </a:p>
          <a:p>
            <a:pPr>
              <a:buNone/>
            </a:pPr>
            <a:endParaRPr lang="sv-SE" dirty="0"/>
          </a:p>
        </p:txBody>
      </p:sp>
      <p:pic>
        <p:nvPicPr>
          <p:cNvPr id="1026" name="Picture 2" descr="C:\Users\sama3\AppData\Local\Microsoft\Windows\Temporary Internet Files\Content.IE5\7I5G8L8M\MC9002390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86911">
            <a:off x="604496" y="2084626"/>
            <a:ext cx="2516808" cy="1658003"/>
          </a:xfrm>
          <a:prstGeom prst="rect">
            <a:avLst/>
          </a:prstGeom>
          <a:noFill/>
        </p:spPr>
      </p:pic>
      <p:sp>
        <p:nvSpPr>
          <p:cNvPr id="5" name="textruta 4"/>
          <p:cNvSpPr txBox="1"/>
          <p:nvPr/>
        </p:nvSpPr>
        <p:spPr>
          <a:xfrm>
            <a:off x="1043608" y="508518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…Den propplösande behandlingen (</a:t>
            </a:r>
            <a:r>
              <a:rPr lang="sv-SE" sz="2400" dirty="0" err="1" smtClean="0"/>
              <a:t>trombolys</a:t>
            </a:r>
            <a:r>
              <a:rPr lang="sv-SE" sz="2400" dirty="0" smtClean="0"/>
              <a:t>) måste ges inom 4,5 timmar från symtomdebut och uppnår bästa resultaten inom kortare tid…</a:t>
            </a:r>
            <a:endParaRPr lang="sv-SE" sz="2400" dirty="0"/>
          </a:p>
        </p:txBody>
      </p:sp>
      <p:pic>
        <p:nvPicPr>
          <p:cNvPr id="1027" name="Picture 3" descr="C:\Users\sama3\AppData\Local\Microsoft\Windows\Temporary Internet Files\Content.IE5\7I5G8L8M\MC90038402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301208"/>
            <a:ext cx="1115898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95536" y="148478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Transport till sjukhus          Akutmottagningen           </a:t>
            </a:r>
            <a:r>
              <a:rPr lang="sv-SE" sz="2400" dirty="0" err="1" smtClean="0"/>
              <a:t>Triaget</a:t>
            </a:r>
            <a:r>
              <a:rPr lang="sv-SE" sz="2400" dirty="0" smtClean="0"/>
              <a:t>         Röntgen (väntetid?)          </a:t>
            </a:r>
          </a:p>
          <a:p>
            <a:pPr algn="ctr"/>
            <a:r>
              <a:rPr lang="sv-SE" sz="2400" dirty="0" smtClean="0"/>
              <a:t>(transport) till HIA         behandlingsstart efter beslut</a:t>
            </a:r>
            <a:endParaRPr lang="sv-SE" sz="2400" dirty="0"/>
          </a:p>
        </p:txBody>
      </p:sp>
      <p:sp>
        <p:nvSpPr>
          <p:cNvPr id="3" name="Höger 2"/>
          <p:cNvSpPr/>
          <p:nvPr/>
        </p:nvSpPr>
        <p:spPr>
          <a:xfrm>
            <a:off x="4427984" y="170080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Höger 3"/>
          <p:cNvSpPr/>
          <p:nvPr/>
        </p:nvSpPr>
        <p:spPr>
          <a:xfrm>
            <a:off x="3419872" y="2420888"/>
            <a:ext cx="36004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Höger 4"/>
          <p:cNvSpPr/>
          <p:nvPr/>
        </p:nvSpPr>
        <p:spPr>
          <a:xfrm>
            <a:off x="3275856" y="20608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2915816" y="404664"/>
            <a:ext cx="3041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000" b="1" dirty="0" smtClean="0"/>
              <a:t>Vårdkedjan</a:t>
            </a:r>
          </a:p>
          <a:p>
            <a:pPr algn="ctr"/>
            <a:r>
              <a:rPr lang="sv-SE" sz="2000" b="1" dirty="0" smtClean="0"/>
              <a:t>Innan 1 Oktober 2012</a:t>
            </a:r>
            <a:endParaRPr lang="sv-SE" sz="20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619672" y="4293096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pPr algn="ctr">
              <a:buNone/>
            </a:pPr>
            <a:r>
              <a:rPr lang="sv-SE" dirty="0" smtClean="0"/>
              <a:t>Varje minut som ett blodkärl är avstängt så dör miljoner nervceller och förväntad återstående livstid förkortas med 3 veckor!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” TIME IS BRAIN ”</a:t>
            </a:r>
          </a:p>
        </p:txBody>
      </p:sp>
      <p:sp>
        <p:nvSpPr>
          <p:cNvPr id="11" name="Höger 10"/>
          <p:cNvSpPr/>
          <p:nvPr/>
        </p:nvSpPr>
        <p:spPr>
          <a:xfrm>
            <a:off x="7740352" y="1700808"/>
            <a:ext cx="360040" cy="13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2" name="Höger 11"/>
          <p:cNvSpPr/>
          <p:nvPr/>
        </p:nvSpPr>
        <p:spPr>
          <a:xfrm>
            <a:off x="6732240" y="20608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 </a:t>
            </a:r>
            <a:endParaRPr lang="sv-S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v-SE" dirty="0" smtClean="0"/>
              <a:t>Förbättringsarbete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4726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v-SE" dirty="0" smtClean="0"/>
              <a:t>Hjärnvägen = Ny vårdkedja från 1 Oktober 2012 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Utarbetade dokument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” Door to </a:t>
            </a:r>
            <a:r>
              <a:rPr lang="sv-SE" dirty="0" err="1" smtClean="0"/>
              <a:t>needle</a:t>
            </a:r>
            <a:r>
              <a:rPr lang="sv-SE" dirty="0" smtClean="0"/>
              <a:t>” &lt; 40 minuter</a:t>
            </a:r>
          </a:p>
          <a:p>
            <a:pPr algn="ctr">
              <a:buNone/>
            </a:pPr>
            <a:r>
              <a:rPr lang="sv-SE" dirty="0" smtClean="0"/>
              <a:t> (nationellt mål)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Väga möjliga vinster mot risker</a:t>
            </a:r>
            <a:r>
              <a:rPr lang="sv-SE" dirty="0" smtClean="0"/>
              <a:t>! </a:t>
            </a:r>
            <a:r>
              <a:rPr lang="sv-SE" sz="1700" dirty="0" smtClean="0"/>
              <a:t>Hos patienter med mycket mild stroke överstiger risken den förväntade nyttan och hos patienter med mycket svår stroke är risken större för </a:t>
            </a:r>
            <a:r>
              <a:rPr lang="sv-SE" sz="1700" dirty="0" err="1" smtClean="0"/>
              <a:t>intracerebrala</a:t>
            </a:r>
            <a:r>
              <a:rPr lang="sv-SE" sz="1700" dirty="0" smtClean="0"/>
              <a:t> blödningar och död och dessa patienter ska därför inte behandlas med </a:t>
            </a:r>
            <a:r>
              <a:rPr lang="sv-SE" sz="1700" dirty="0" err="1" smtClean="0"/>
              <a:t>Actilyse</a:t>
            </a:r>
            <a:r>
              <a:rPr lang="sv-SE" sz="1700" dirty="0" smtClean="0"/>
              <a:t> </a:t>
            </a:r>
            <a:endParaRPr lang="sv-SE" sz="1700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TIDEN </a:t>
            </a:r>
            <a:r>
              <a:rPr lang="sv-SE" dirty="0" smtClean="0"/>
              <a:t>är viktig! </a:t>
            </a:r>
          </a:p>
          <a:p>
            <a:pPr algn="ctr">
              <a:buNone/>
            </a:pPr>
            <a:r>
              <a:rPr lang="sv-SE" dirty="0" smtClean="0"/>
              <a:t>När var patienten senast symtomfri?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VÅRDKEDJAN</a:t>
            </a:r>
            <a:br>
              <a:rPr lang="sv-SE" dirty="0" smtClean="0"/>
            </a:br>
            <a:r>
              <a:rPr lang="sv-SE" dirty="0" smtClean="0"/>
              <a:t>NU </a:t>
            </a:r>
            <a:br>
              <a:rPr lang="sv-SE" dirty="0" smtClean="0"/>
            </a:br>
            <a:endParaRPr lang="sv-SE" sz="1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467600" cy="422446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sv-SE" dirty="0" smtClean="0"/>
              <a:t>Ambulansen går med patienten direkt till röntgen där </a:t>
            </a:r>
            <a:r>
              <a:rPr lang="sv-SE" dirty="0" err="1" smtClean="0"/>
              <a:t>trombolys-sjuksköterska</a:t>
            </a:r>
            <a:r>
              <a:rPr lang="sv-SE" dirty="0" smtClean="0"/>
              <a:t> från </a:t>
            </a:r>
            <a:r>
              <a:rPr lang="sv-SE" dirty="0" err="1" smtClean="0"/>
              <a:t>strokeenheten</a:t>
            </a:r>
            <a:r>
              <a:rPr lang="sv-SE" dirty="0" smtClean="0"/>
              <a:t> samt läkare möter upp. Röntgen utförs direkt, efter svar tas beslut om </a:t>
            </a:r>
            <a:r>
              <a:rPr lang="sv-SE" dirty="0" err="1" smtClean="0"/>
              <a:t>trombolys</a:t>
            </a:r>
            <a:endParaRPr lang="sv-SE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err="1" smtClean="0"/>
              <a:t>Actilyse</a:t>
            </a:r>
            <a:r>
              <a:rPr lang="sv-SE" dirty="0" smtClean="0"/>
              <a:t> (läkemedlet som används) blandas och ges direkt på röntgen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Med pågående </a:t>
            </a:r>
            <a:r>
              <a:rPr lang="sv-SE" dirty="0" err="1" smtClean="0"/>
              <a:t>Actilyseinfusion</a:t>
            </a:r>
            <a:r>
              <a:rPr lang="sv-SE" dirty="0" smtClean="0"/>
              <a:t> kan sedan fortsatta undersökningar exempelvis angiografi genomföras </a:t>
            </a:r>
          </a:p>
          <a:p>
            <a:pPr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Patienten tas därefter direkt till </a:t>
            </a:r>
            <a:r>
              <a:rPr lang="sv-SE" dirty="0" err="1" smtClean="0"/>
              <a:t>strokeenheten</a:t>
            </a:r>
            <a:endParaRPr lang="sv-SE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Alltid TIDSVINST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sv-SE" dirty="0" err="1" smtClean="0"/>
              <a:t>Trombolys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83568" y="1412776"/>
            <a:ext cx="7467600" cy="28083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sv-SE" dirty="0" smtClean="0"/>
              <a:t>Räddar 1/10 patienter till </a:t>
            </a:r>
            <a:r>
              <a:rPr lang="sv-SE" u="sng" dirty="0" smtClean="0"/>
              <a:t>oberoende</a:t>
            </a:r>
            <a:r>
              <a:rPr lang="sv-SE" dirty="0" smtClean="0"/>
              <a:t> eller från död</a:t>
            </a:r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NNT  &lt;1.5 timmar 3-4</a:t>
            </a:r>
          </a:p>
          <a:p>
            <a:pPr algn="ctr">
              <a:buNone/>
            </a:pPr>
            <a:r>
              <a:rPr lang="sv-SE" dirty="0" smtClean="0"/>
              <a:t>		  1.5 timmar  7</a:t>
            </a:r>
          </a:p>
          <a:p>
            <a:pPr algn="ctr">
              <a:buNone/>
            </a:pPr>
            <a:r>
              <a:rPr lang="sv-SE" dirty="0" smtClean="0"/>
              <a:t>		  3-4,5 timmar 14</a:t>
            </a:r>
          </a:p>
          <a:p>
            <a:pPr>
              <a:buNone/>
            </a:pPr>
            <a:endParaRPr lang="sv-SE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dirty="0" smtClean="0"/>
              <a:t>”Bästa resultaten inom kortare tid”</a:t>
            </a:r>
            <a:endParaRPr lang="sv-S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2300</TotalTime>
  <Words>1440</Words>
  <Application>Microsoft Office PowerPoint</Application>
  <PresentationFormat>Bildspel på skärmen (4:3)</PresentationFormat>
  <Paragraphs>359</Paragraphs>
  <Slides>18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8" baseType="lpstr">
      <vt:lpstr>Arial</vt:lpstr>
      <vt:lpstr>Century Schoolbook</vt:lpstr>
      <vt:lpstr>Wingdings</vt:lpstr>
      <vt:lpstr>Times New Roman</vt:lpstr>
      <vt:lpstr>Baskerville Old Face</vt:lpstr>
      <vt:lpstr>Arial Narrow</vt:lpstr>
      <vt:lpstr>Symbol</vt:lpstr>
      <vt:lpstr>Calibri</vt:lpstr>
      <vt:lpstr>Wingdings 2</vt:lpstr>
      <vt:lpstr>Burspråk</vt:lpstr>
      <vt:lpstr>Stroke Hjärnvägen Rädda Hjärnan</vt:lpstr>
      <vt:lpstr>Bild 2</vt:lpstr>
      <vt:lpstr>Stroke </vt:lpstr>
      <vt:lpstr>Strokesymtom?</vt:lpstr>
      <vt:lpstr>Bild 5</vt:lpstr>
      <vt:lpstr>Bild 6</vt:lpstr>
      <vt:lpstr>Förbättringsarbete</vt:lpstr>
      <vt:lpstr>VÅRDKEDJAN NU  </vt:lpstr>
      <vt:lpstr>Trombolys</vt:lpstr>
      <vt:lpstr>Door to needle</vt:lpstr>
      <vt:lpstr>Utarbetade dokument</vt:lpstr>
      <vt:lpstr>MAN -33  Oktober -12 </vt:lpstr>
      <vt:lpstr>Bild 13</vt:lpstr>
      <vt:lpstr>Fortsatt Arbete….</vt:lpstr>
      <vt:lpstr>ACTILYSE</vt:lpstr>
      <vt:lpstr>Bild 16</vt:lpstr>
      <vt:lpstr>Bild 17</vt:lpstr>
      <vt:lpstr>Bild 18</vt:lpstr>
    </vt:vector>
  </TitlesOfParts>
  <Company>Jämtlands Läns Landsting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Primärvårdsdagar 13-14 november</dc:title>
  <dc:creator>aspe8</dc:creator>
  <cp:lastModifiedBy>sama3</cp:lastModifiedBy>
  <cp:revision>134</cp:revision>
  <dcterms:created xsi:type="dcterms:W3CDTF">2012-10-24T08:49:56Z</dcterms:created>
  <dcterms:modified xsi:type="dcterms:W3CDTF">2013-09-01T22:54:47Z</dcterms:modified>
</cp:coreProperties>
</file>