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79" r:id="rId5"/>
    <p:sldId id="682" r:id="rId6"/>
    <p:sldId id="674" r:id="rId7"/>
    <p:sldId id="418" r:id="rId8"/>
    <p:sldId id="438" r:id="rId9"/>
    <p:sldId id="447" r:id="rId10"/>
    <p:sldId id="445" r:id="rId11"/>
    <p:sldId id="434" r:id="rId12"/>
    <p:sldId id="446" r:id="rId13"/>
    <p:sldId id="448" r:id="rId14"/>
    <p:sldId id="442" r:id="rId15"/>
    <p:sldId id="441" r:id="rId16"/>
    <p:sldId id="443" r:id="rId17"/>
    <p:sldId id="440" r:id="rId18"/>
    <p:sldId id="683" r:id="rId19"/>
    <p:sldId id="568" r:id="rId20"/>
    <p:sldId id="486" r:id="rId21"/>
    <p:sldId id="487" r:id="rId22"/>
    <p:sldId id="256" r:id="rId23"/>
    <p:sldId id="257" r:id="rId24"/>
    <p:sldId id="259" r:id="rId25"/>
    <p:sldId id="681" r:id="rId26"/>
    <p:sldId id="684" r:id="rId27"/>
    <p:sldId id="260" r:id="rId28"/>
    <p:sldId id="261" r:id="rId29"/>
    <p:sldId id="262" r:id="rId30"/>
    <p:sldId id="263" r:id="rId31"/>
    <p:sldId id="264" r:id="rId32"/>
    <p:sldId id="258" r:id="rId33"/>
    <p:sldId id="272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el Widerström" initials="MW" lastIdx="2" clrIdx="0">
    <p:extLst>
      <p:ext uri="{19B8F6BF-5375-455C-9EA6-DF929625EA0E}">
        <p15:presenceInfo xmlns:p15="http://schemas.microsoft.com/office/powerpoint/2012/main" userId="Micael Widerströ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787" autoAdjust="0"/>
  </p:normalViewPr>
  <p:slideViewPr>
    <p:cSldViewPr snapToGrid="0">
      <p:cViewPr varScale="1">
        <p:scale>
          <a:sx n="106" d="100"/>
          <a:sy n="106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Blad1!$D$17</c:f>
              <c:strCache>
                <c:ptCount val="1"/>
                <c:pt idx="0">
                  <c:v>Antal positiva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2"/>
              <c:layout>
                <c:manualLayout>
                  <c:x val="-7.7555063021947312E-2"/>
                  <c:y val="5.9925093632958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E-4C4B-B3FD-2FDA17D3F67E}"/>
                </c:ext>
              </c:extLst>
            </c:dLbl>
            <c:dLbl>
              <c:idx val="33"/>
              <c:layout>
                <c:manualLayout>
                  <c:x val="-8.1747228590701368E-2"/>
                  <c:y val="-2.696629213483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C4B-B3FD-2FDA17D3F67E}"/>
                </c:ext>
              </c:extLst>
            </c:dLbl>
            <c:dLbl>
              <c:idx val="34"/>
              <c:layout>
                <c:manualLayout>
                  <c:x val="-6.2882483531308625E-2"/>
                  <c:y val="-5.9925093632958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BE-4C4B-B3FD-2FDA17D3F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Blad1!$A$65:$A$116</c:f>
              <c:strCache>
                <c:ptCount val="42"/>
                <c:pt idx="0">
                  <c:v>v20</c:v>
                </c:pt>
                <c:pt idx="1">
                  <c:v>v21</c:v>
                </c:pt>
                <c:pt idx="2">
                  <c:v>v22</c:v>
                </c:pt>
                <c:pt idx="3">
                  <c:v>v23</c:v>
                </c:pt>
                <c:pt idx="4">
                  <c:v>v24</c:v>
                </c:pt>
                <c:pt idx="5">
                  <c:v>v25</c:v>
                </c:pt>
                <c:pt idx="6">
                  <c:v>v26</c:v>
                </c:pt>
                <c:pt idx="7">
                  <c:v>v27</c:v>
                </c:pt>
                <c:pt idx="8">
                  <c:v>v28</c:v>
                </c:pt>
                <c:pt idx="9">
                  <c:v>v29</c:v>
                </c:pt>
                <c:pt idx="10">
                  <c:v>v30</c:v>
                </c:pt>
                <c:pt idx="11">
                  <c:v>v31</c:v>
                </c:pt>
                <c:pt idx="12">
                  <c:v>v32</c:v>
                </c:pt>
                <c:pt idx="13">
                  <c:v>v33</c:v>
                </c:pt>
                <c:pt idx="14">
                  <c:v>v34</c:v>
                </c:pt>
                <c:pt idx="15">
                  <c:v>v35</c:v>
                </c:pt>
                <c:pt idx="16">
                  <c:v>v36</c:v>
                </c:pt>
                <c:pt idx="17">
                  <c:v>v37</c:v>
                </c:pt>
                <c:pt idx="18">
                  <c:v>v38</c:v>
                </c:pt>
                <c:pt idx="19">
                  <c:v>v39</c:v>
                </c:pt>
                <c:pt idx="20">
                  <c:v>v40</c:v>
                </c:pt>
                <c:pt idx="21">
                  <c:v>v41</c:v>
                </c:pt>
                <c:pt idx="22">
                  <c:v>v42</c:v>
                </c:pt>
                <c:pt idx="23">
                  <c:v>v43</c:v>
                </c:pt>
                <c:pt idx="24">
                  <c:v>v44</c:v>
                </c:pt>
                <c:pt idx="25">
                  <c:v>v45</c:v>
                </c:pt>
                <c:pt idx="26">
                  <c:v>v46</c:v>
                </c:pt>
                <c:pt idx="27">
                  <c:v>v47</c:v>
                </c:pt>
                <c:pt idx="28">
                  <c:v>v48</c:v>
                </c:pt>
                <c:pt idx="29">
                  <c:v>v49</c:v>
                </c:pt>
                <c:pt idx="30">
                  <c:v>v50</c:v>
                </c:pt>
                <c:pt idx="31">
                  <c:v>v51</c:v>
                </c:pt>
                <c:pt idx="32">
                  <c:v>v52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4</c:v>
                </c:pt>
                <c:pt idx="37">
                  <c:v>5</c:v>
                </c:pt>
                <c:pt idx="38">
                  <c:v>6</c:v>
                </c:pt>
                <c:pt idx="39">
                  <c:v>7</c:v>
                </c:pt>
                <c:pt idx="40">
                  <c:v>8</c:v>
                </c:pt>
                <c:pt idx="41">
                  <c:v>9</c:v>
                </c:pt>
              </c:strCache>
            </c:strRef>
          </c:cat>
          <c:val>
            <c:numRef>
              <c:f>Blad1!$D$65:$D$99</c:f>
              <c:numCache>
                <c:formatCode>General</c:formatCode>
                <c:ptCount val="35"/>
                <c:pt idx="0">
                  <c:v>287</c:v>
                </c:pt>
                <c:pt idx="1">
                  <c:v>151</c:v>
                </c:pt>
                <c:pt idx="2">
                  <c:v>79</c:v>
                </c:pt>
                <c:pt idx="3">
                  <c:v>38</c:v>
                </c:pt>
                <c:pt idx="4">
                  <c:v>12</c:v>
                </c:pt>
                <c:pt idx="5">
                  <c:v>7</c:v>
                </c:pt>
                <c:pt idx="6">
                  <c:v>8</c:v>
                </c:pt>
                <c:pt idx="7">
                  <c:v>32</c:v>
                </c:pt>
                <c:pt idx="8">
                  <c:v>5</c:v>
                </c:pt>
                <c:pt idx="9">
                  <c:v>17</c:v>
                </c:pt>
                <c:pt idx="10">
                  <c:v>21</c:v>
                </c:pt>
                <c:pt idx="11">
                  <c:v>19</c:v>
                </c:pt>
                <c:pt idx="12">
                  <c:v>42</c:v>
                </c:pt>
                <c:pt idx="13">
                  <c:v>74</c:v>
                </c:pt>
                <c:pt idx="14">
                  <c:v>83</c:v>
                </c:pt>
                <c:pt idx="15">
                  <c:v>63</c:v>
                </c:pt>
                <c:pt idx="16">
                  <c:v>58</c:v>
                </c:pt>
                <c:pt idx="17">
                  <c:v>50</c:v>
                </c:pt>
                <c:pt idx="18">
                  <c:v>37</c:v>
                </c:pt>
                <c:pt idx="19">
                  <c:v>30</c:v>
                </c:pt>
                <c:pt idx="20">
                  <c:v>18</c:v>
                </c:pt>
                <c:pt idx="21">
                  <c:v>20</c:v>
                </c:pt>
                <c:pt idx="22">
                  <c:v>29</c:v>
                </c:pt>
                <c:pt idx="23">
                  <c:v>42</c:v>
                </c:pt>
                <c:pt idx="24">
                  <c:v>12</c:v>
                </c:pt>
                <c:pt idx="25">
                  <c:v>30</c:v>
                </c:pt>
                <c:pt idx="26">
                  <c:v>43</c:v>
                </c:pt>
                <c:pt idx="27">
                  <c:v>119</c:v>
                </c:pt>
                <c:pt idx="28">
                  <c:v>116</c:v>
                </c:pt>
                <c:pt idx="29">
                  <c:v>186</c:v>
                </c:pt>
                <c:pt idx="30">
                  <c:v>269</c:v>
                </c:pt>
                <c:pt idx="31">
                  <c:v>296</c:v>
                </c:pt>
                <c:pt idx="32">
                  <c:v>1390</c:v>
                </c:pt>
                <c:pt idx="33">
                  <c:v>2406</c:v>
                </c:pt>
                <c:pt idx="34">
                  <c:v>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E-4C4B-B3FD-2FDA17D3F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359304"/>
        <c:axId val="746356680"/>
      </c:barChart>
      <c:lineChart>
        <c:grouping val="standard"/>
        <c:varyColors val="0"/>
        <c:ser>
          <c:idx val="1"/>
          <c:order val="1"/>
          <c:tx>
            <c:strRef>
              <c:f>Blad1!$H$17</c:f>
              <c:strCache>
                <c:ptCount val="1"/>
                <c:pt idx="0">
                  <c:v>Andel positiva totalt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0.127861049846994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E-4C4B-B3FD-2FDA17D3F67E}"/>
                </c:ext>
              </c:extLst>
            </c:dLbl>
            <c:dLbl>
              <c:idx val="33"/>
              <c:layout>
                <c:manualLayout>
                  <c:x val="-0.13834146376887899"/>
                  <c:y val="2.9962546816479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E-4C4B-B3FD-2FDA17D3F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Blad1!$H$65:$H$99</c:f>
              <c:numCache>
                <c:formatCode>0.0%</c:formatCode>
                <c:ptCount val="35"/>
                <c:pt idx="0">
                  <c:v>5.8968563797000204E-2</c:v>
                </c:pt>
                <c:pt idx="1">
                  <c:v>3.5263895375992525E-2</c:v>
                </c:pt>
                <c:pt idx="2">
                  <c:v>2.5231555413605878E-2</c:v>
                </c:pt>
                <c:pt idx="3">
                  <c:v>1.5761094981335544E-2</c:v>
                </c:pt>
                <c:pt idx="4">
                  <c:v>5.0782903089293275E-3</c:v>
                </c:pt>
                <c:pt idx="5">
                  <c:v>4.1592394533571005E-3</c:v>
                </c:pt>
                <c:pt idx="6">
                  <c:v>5.3120849933598934E-3</c:v>
                </c:pt>
                <c:pt idx="7">
                  <c:v>3.2854209445585217E-2</c:v>
                </c:pt>
                <c:pt idx="8">
                  <c:v>5.7603686635944703E-3</c:v>
                </c:pt>
                <c:pt idx="9">
                  <c:v>1.7745302713987474E-2</c:v>
                </c:pt>
                <c:pt idx="10">
                  <c:v>2.3782559456398639E-2</c:v>
                </c:pt>
                <c:pt idx="11">
                  <c:v>1.7040358744394617E-2</c:v>
                </c:pt>
                <c:pt idx="12">
                  <c:v>3.8461538461538464E-2</c:v>
                </c:pt>
                <c:pt idx="13">
                  <c:v>4.7223994894703254E-2</c:v>
                </c:pt>
                <c:pt idx="14">
                  <c:v>4.3161726469058762E-2</c:v>
                </c:pt>
                <c:pt idx="15">
                  <c:v>2.1545827633378933E-2</c:v>
                </c:pt>
                <c:pt idx="16">
                  <c:v>1.4664981036662453E-2</c:v>
                </c:pt>
                <c:pt idx="17">
                  <c:v>1.515610791148833E-2</c:v>
                </c:pt>
                <c:pt idx="18">
                  <c:v>1.2296444001329345E-2</c:v>
                </c:pt>
                <c:pt idx="19">
                  <c:v>1.2886597938144329E-2</c:v>
                </c:pt>
                <c:pt idx="20">
                  <c:v>8.9775561097256863E-3</c:v>
                </c:pt>
                <c:pt idx="21">
                  <c:v>1.0958904109589041E-2</c:v>
                </c:pt>
                <c:pt idx="22">
                  <c:v>1.5916575192096598E-2</c:v>
                </c:pt>
                <c:pt idx="23">
                  <c:v>2.8000000000000001E-2</c:v>
                </c:pt>
                <c:pt idx="24">
                  <c:v>1.4084507042253521E-2</c:v>
                </c:pt>
                <c:pt idx="25">
                  <c:v>2.4937655860349128E-2</c:v>
                </c:pt>
                <c:pt idx="26">
                  <c:v>3.2428355957767725E-2</c:v>
                </c:pt>
                <c:pt idx="27">
                  <c:v>3.7339190461248825E-2</c:v>
                </c:pt>
                <c:pt idx="28">
                  <c:v>2.9167714357555947E-2</c:v>
                </c:pt>
                <c:pt idx="29">
                  <c:v>3.7515127067365872E-2</c:v>
                </c:pt>
                <c:pt idx="30">
                  <c:v>5.0111773472429212E-2</c:v>
                </c:pt>
                <c:pt idx="31">
                  <c:v>6.0531697341513292E-2</c:v>
                </c:pt>
                <c:pt idx="32">
                  <c:v>0.19432405983503426</c:v>
                </c:pt>
                <c:pt idx="33">
                  <c:v>0.29061480855175748</c:v>
                </c:pt>
                <c:pt idx="34">
                  <c:v>0.31933221527671901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CBE-4C4B-B3FD-2FDA17D3F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361600"/>
        <c:axId val="746353400"/>
      </c:lineChart>
      <c:catAx>
        <c:axId val="74635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56680"/>
        <c:crosses val="autoZero"/>
        <c:auto val="1"/>
        <c:lblAlgn val="ctr"/>
        <c:lblOffset val="100"/>
        <c:noMultiLvlLbl val="0"/>
      </c:catAx>
      <c:valAx>
        <c:axId val="7463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59304"/>
        <c:crosses val="autoZero"/>
        <c:crossBetween val="between"/>
      </c:valAx>
      <c:valAx>
        <c:axId val="74635340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61600"/>
        <c:crosses val="max"/>
        <c:crossBetween val="between"/>
      </c:valAx>
      <c:catAx>
        <c:axId val="746361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74635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800"/>
              <a:t>Åldersgrupper Covid-19 v. 52-v. 2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Blad1!$M$3</c:f>
              <c:strCache>
                <c:ptCount val="1"/>
                <c:pt idx="0">
                  <c:v>V. 52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Blad1!$L$4:$L$13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Blad1!$M$4:$M$13</c:f>
              <c:numCache>
                <c:formatCode>General</c:formatCode>
                <c:ptCount val="10"/>
                <c:pt idx="0">
                  <c:v>60</c:v>
                </c:pt>
                <c:pt idx="1">
                  <c:v>166</c:v>
                </c:pt>
                <c:pt idx="2">
                  <c:v>253</c:v>
                </c:pt>
                <c:pt idx="3">
                  <c:v>265</c:v>
                </c:pt>
                <c:pt idx="4">
                  <c:v>235</c:v>
                </c:pt>
                <c:pt idx="5">
                  <c:v>215</c:v>
                </c:pt>
                <c:pt idx="6">
                  <c:v>87</c:v>
                </c:pt>
                <c:pt idx="7">
                  <c:v>42</c:v>
                </c:pt>
                <c:pt idx="8">
                  <c:v>15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A-4F45-B423-345F502D302D}"/>
            </c:ext>
          </c:extLst>
        </c:ser>
        <c:ser>
          <c:idx val="1"/>
          <c:order val="1"/>
          <c:tx>
            <c:strRef>
              <c:f>Blad1!$N$3</c:f>
              <c:strCache>
                <c:ptCount val="1"/>
                <c:pt idx="0">
                  <c:v>V.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Blad1!$L$4:$L$13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Blad1!$N$4:$N$13</c:f>
              <c:numCache>
                <c:formatCode>General</c:formatCode>
                <c:ptCount val="10"/>
                <c:pt idx="0">
                  <c:v>106</c:v>
                </c:pt>
                <c:pt idx="1">
                  <c:v>300</c:v>
                </c:pt>
                <c:pt idx="2">
                  <c:v>764</c:v>
                </c:pt>
                <c:pt idx="3">
                  <c:v>425</c:v>
                </c:pt>
                <c:pt idx="4">
                  <c:v>379</c:v>
                </c:pt>
                <c:pt idx="5">
                  <c:v>304</c:v>
                </c:pt>
                <c:pt idx="6">
                  <c:v>111</c:v>
                </c:pt>
                <c:pt idx="7">
                  <c:v>55</c:v>
                </c:pt>
                <c:pt idx="8">
                  <c:v>34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5A-4F45-B423-345F502D302D}"/>
            </c:ext>
          </c:extLst>
        </c:ser>
        <c:ser>
          <c:idx val="2"/>
          <c:order val="2"/>
          <c:tx>
            <c:strRef>
              <c:f>Blad1!$O$3</c:f>
              <c:strCache>
                <c:ptCount val="1"/>
                <c:pt idx="0">
                  <c:v>V.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Blad1!$L$4:$L$13</c:f>
              <c:strCache>
                <c:ptCount val="10"/>
                <c:pt idx="0">
                  <c:v>00-09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</c:v>
                </c:pt>
              </c:strCache>
            </c:strRef>
          </c:cat>
          <c:val>
            <c:numRef>
              <c:f>Blad1!$O$4:$O$13</c:f>
              <c:numCache>
                <c:formatCode>General</c:formatCode>
                <c:ptCount val="10"/>
                <c:pt idx="0">
                  <c:v>233</c:v>
                </c:pt>
                <c:pt idx="1">
                  <c:v>688</c:v>
                </c:pt>
                <c:pt idx="2">
                  <c:v>877</c:v>
                </c:pt>
                <c:pt idx="3">
                  <c:v>802</c:v>
                </c:pt>
                <c:pt idx="4">
                  <c:v>673</c:v>
                </c:pt>
                <c:pt idx="5">
                  <c:v>617</c:v>
                </c:pt>
                <c:pt idx="6">
                  <c:v>221</c:v>
                </c:pt>
                <c:pt idx="7">
                  <c:v>110</c:v>
                </c:pt>
                <c:pt idx="8">
                  <c:v>25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5A-4F45-B423-345F502D3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020592"/>
        <c:axId val="847020264"/>
      </c:barChart>
      <c:catAx>
        <c:axId val="84702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7020264"/>
        <c:crosses val="autoZero"/>
        <c:auto val="1"/>
        <c:lblAlgn val="ctr"/>
        <c:lblOffset val="100"/>
        <c:noMultiLvlLbl val="0"/>
      </c:catAx>
      <c:valAx>
        <c:axId val="84702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702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positiva patienter och personal inom HT </a:t>
            </a:r>
            <a:endParaRPr lang="sv-SE"/>
          </a:p>
        </c:rich>
      </c:tx>
      <c:layout>
        <c:manualLayout>
          <c:xMode val="edge"/>
          <c:yMode val="edge"/>
          <c:x val="0.12254855643044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Blad2!$D$12</c:f>
              <c:strCache>
                <c:ptCount val="1"/>
                <c:pt idx="0">
                  <c:v>Antal HT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Blad2!$E$9:$G$9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Blad2!$E$12:$G$12</c:f>
              <c:numCache>
                <c:formatCode>General</c:formatCode>
                <c:ptCount val="3"/>
                <c:pt idx="0">
                  <c:v>10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5-4C95-9CE1-06086A366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78427496"/>
        <c:axId val="978426840"/>
      </c:barChart>
      <c:lineChart>
        <c:grouping val="standard"/>
        <c:varyColors val="0"/>
        <c:ser>
          <c:idx val="0"/>
          <c:order val="0"/>
          <c:tx>
            <c:strRef>
              <c:f>Blad2!$D$10</c:f>
              <c:strCache>
                <c:ptCount val="1"/>
                <c:pt idx="0">
                  <c:v>Personal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Blad2!$E$9:$G$9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Blad2!$E$10:$G$10</c:f>
              <c:numCache>
                <c:formatCode>General</c:formatCode>
                <c:ptCount val="3"/>
                <c:pt idx="0">
                  <c:v>11</c:v>
                </c:pt>
                <c:pt idx="1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15-4C95-9CE1-06086A3667CD}"/>
            </c:ext>
          </c:extLst>
        </c:ser>
        <c:ser>
          <c:idx val="1"/>
          <c:order val="1"/>
          <c:tx>
            <c:strRef>
              <c:f>Blad2!$D$11</c:f>
              <c:strCache>
                <c:ptCount val="1"/>
                <c:pt idx="0">
                  <c:v>patienter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Blad2!$E$9:$G$9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Blad2!$E$11:$G$11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15-4C95-9CE1-06086A366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066296"/>
        <c:axId val="983061704"/>
      </c:lineChart>
      <c:catAx>
        <c:axId val="983066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Vecka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061704"/>
        <c:crosses val="autoZero"/>
        <c:auto val="1"/>
        <c:lblAlgn val="ctr"/>
        <c:lblOffset val="100"/>
        <c:noMultiLvlLbl val="0"/>
      </c:catAx>
      <c:valAx>
        <c:axId val="98306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positiva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066296"/>
        <c:crosses val="autoZero"/>
        <c:crossBetween val="between"/>
      </c:valAx>
      <c:valAx>
        <c:axId val="9784268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HT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8427496"/>
        <c:crosses val="max"/>
        <c:crossBetween val="between"/>
      </c:valAx>
      <c:catAx>
        <c:axId val="978427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426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positiva patienter och personal på SÄBO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Blad2!$D$6</c:f>
              <c:strCache>
                <c:ptCount val="1"/>
                <c:pt idx="0">
                  <c:v>Antal SÄBO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Blad2!$E$3:$G$3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Blad2!$E$6:$G$6</c:f>
              <c:numCache>
                <c:formatCode>General</c:formatCode>
                <c:ptCount val="3"/>
                <c:pt idx="0">
                  <c:v>18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C-49BB-B246-143E90950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437336"/>
        <c:axId val="978442256"/>
      </c:barChart>
      <c:lineChart>
        <c:grouping val="standard"/>
        <c:varyColors val="0"/>
        <c:ser>
          <c:idx val="0"/>
          <c:order val="0"/>
          <c:tx>
            <c:strRef>
              <c:f>Blad2!$D$4</c:f>
              <c:strCache>
                <c:ptCount val="1"/>
                <c:pt idx="0">
                  <c:v>Personal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Blad2!$E$3:$G$3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Blad2!$E$4:$G$4</c:f>
              <c:numCache>
                <c:formatCode>General</c:formatCode>
                <c:ptCount val="3"/>
                <c:pt idx="0">
                  <c:v>26</c:v>
                </c:pt>
                <c:pt idx="1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5C-49BB-B246-143E90950E13}"/>
            </c:ext>
          </c:extLst>
        </c:ser>
        <c:ser>
          <c:idx val="1"/>
          <c:order val="1"/>
          <c:tx>
            <c:strRef>
              <c:f>Blad2!$D$5</c:f>
              <c:strCache>
                <c:ptCount val="1"/>
                <c:pt idx="0">
                  <c:v>patienter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Blad2!$E$3:$G$3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Blad2!$E$5:$G$5</c:f>
              <c:numCache>
                <c:formatCode>General</c:formatCode>
                <c:ptCount val="3"/>
                <c:pt idx="0">
                  <c:v>38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5C-49BB-B246-143E90950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190352"/>
        <c:axId val="783190024"/>
      </c:lineChart>
      <c:catAx>
        <c:axId val="78319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Vecka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190024"/>
        <c:crosses val="autoZero"/>
        <c:auto val="1"/>
        <c:lblAlgn val="ctr"/>
        <c:lblOffset val="100"/>
        <c:noMultiLvlLbl val="0"/>
      </c:catAx>
      <c:valAx>
        <c:axId val="78319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positiva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190352"/>
        <c:crosses val="autoZero"/>
        <c:crossBetween val="between"/>
      </c:valAx>
      <c:valAx>
        <c:axId val="9784422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SÄBO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8437336"/>
        <c:crosses val="max"/>
        <c:crossBetween val="between"/>
      </c:valAx>
      <c:catAx>
        <c:axId val="978437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442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positiva patienter och personal inom LSS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Blad2!$D$17</c:f>
              <c:strCache>
                <c:ptCount val="1"/>
                <c:pt idx="0">
                  <c:v>Antal LSS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Blad2!$E$14:$G$14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Blad2!$E$17:$G$17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6-4884-9CA2-E3A19EFFCF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83079088"/>
        <c:axId val="983078760"/>
      </c:barChart>
      <c:lineChart>
        <c:grouping val="standard"/>
        <c:varyColors val="0"/>
        <c:ser>
          <c:idx val="0"/>
          <c:order val="0"/>
          <c:tx>
            <c:strRef>
              <c:f>Blad2!$D$15</c:f>
              <c:strCache>
                <c:ptCount val="1"/>
                <c:pt idx="0">
                  <c:v>Personal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Blad2!$E$14:$G$14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Blad2!$E$15:$G$15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36-4884-9CA2-E3A19EFFCF86}"/>
            </c:ext>
          </c:extLst>
        </c:ser>
        <c:ser>
          <c:idx val="1"/>
          <c:order val="1"/>
          <c:tx>
            <c:strRef>
              <c:f>Blad2!$D$16</c:f>
              <c:strCache>
                <c:ptCount val="1"/>
                <c:pt idx="0">
                  <c:v>patienter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Blad2!$E$14:$G$14</c:f>
              <c:strCache>
                <c:ptCount val="3"/>
                <c:pt idx="0">
                  <c:v>V. 1</c:v>
                </c:pt>
                <c:pt idx="1">
                  <c:v>v. 2 </c:v>
                </c:pt>
                <c:pt idx="2">
                  <c:v>V. 3</c:v>
                </c:pt>
              </c:strCache>
            </c:strRef>
          </c:cat>
          <c:val>
            <c:numRef>
              <c:f>Blad2!$E$16:$G$16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36-4884-9CA2-E3A19EFFCF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3064984"/>
        <c:axId val="983057112"/>
      </c:lineChart>
      <c:catAx>
        <c:axId val="98306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Vecka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057112"/>
        <c:crosses val="autoZero"/>
        <c:auto val="1"/>
        <c:lblAlgn val="ctr"/>
        <c:lblOffset val="100"/>
        <c:noMultiLvlLbl val="0"/>
      </c:catAx>
      <c:valAx>
        <c:axId val="98305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positiva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064984"/>
        <c:crosses val="autoZero"/>
        <c:crossBetween val="between"/>
      </c:valAx>
      <c:valAx>
        <c:axId val="983078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LSS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3079088"/>
        <c:crosses val="max"/>
        <c:crossBetween val="between"/>
      </c:valAx>
      <c:catAx>
        <c:axId val="98307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3078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8:36:17.37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2-01-19T18:36:18.393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78-40D1-42DD-8500-5DBCFAD19CE6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1BB-02BC-4DBC-9892-3DCC44D1CD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2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u="sng" dirty="0"/>
              <a:t>Talarmanus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Hälsa besökarna välkomna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/>
              <a:t>Presentera</a:t>
            </a:r>
            <a:r>
              <a:rPr lang="sv-SE" sz="1100" baseline="0" dirty="0"/>
              <a:t> dig  </a:t>
            </a:r>
            <a:endParaRPr lang="sv-SE" sz="11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2E68-A8F4-401B-9D1A-0B45ACCD481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91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92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316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2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 inkluderade,</a:t>
            </a:r>
            <a:r>
              <a:rPr lang="sv-SE" baseline="0" dirty="0"/>
              <a:t> även </a:t>
            </a:r>
            <a:r>
              <a:rPr lang="sv-SE" dirty="0"/>
              <a:t>SÄBO och Hemtjänst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"G:\Data\covid-19\Do-filer och analys\Veckorapport\v1\Press\VACCIN\v_mainc_fall_12_år_plus.png"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62E9-56F8-4489-B0BC-0270E33C950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5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3-veckors rullande medel på röjandekontrollerade data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(Röjandekontrollerad= antalet vaccinerade för enskild vecka är satt till 0 om &lt;3 innan medelvärdet beräknas) </a:t>
            </a:r>
            <a:endParaRPr lang="sv-SE" dirty="0"/>
          </a:p>
          <a:p>
            <a:endParaRPr lang="sv-SE" dirty="0"/>
          </a:p>
          <a:p>
            <a:r>
              <a:rPr lang="sv-SE" dirty="0"/>
              <a:t>---------------------------------------------------</a:t>
            </a:r>
          </a:p>
          <a:p>
            <a:r>
              <a:rPr lang="sv-SE" dirty="0"/>
              <a:t>G:\Data\covid-19\Do-filer och analys\Veckorapport\v51\Press\VACCIN\m3inc_vaccstatus_vuxna_3grupper_combined_RÖJ.png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00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2022-01-19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E42B0-40C2-4A08-B5D7-E8945B1CD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357191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63F0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/>
              <a:t>Skriv in </a:t>
            </a:r>
            <a:r>
              <a:rPr lang="sv-SE" err="1"/>
              <a:t>ev</a:t>
            </a:r>
            <a:r>
              <a:rPr lang="sv-SE"/>
              <a:t> hänvisningar för mer information </a:t>
            </a:r>
            <a:br>
              <a:rPr lang="sv-SE"/>
            </a:br>
            <a:r>
              <a:rPr lang="sv-SE"/>
              <a:t>eller tacka för uppmärksamheten av ditt föredrag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07368" y="1268760"/>
            <a:ext cx="7704335" cy="3960441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407369" y="188640"/>
            <a:ext cx="9217024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388255"/>
            <a:ext cx="1916070" cy="643238"/>
          </a:xfrm>
          <a:prstGeom prst="rect">
            <a:avLst/>
          </a:prstGeom>
        </p:spPr>
      </p:pic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256588" y="3644900"/>
            <a:ext cx="3671887" cy="3024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I denna yta fälls bilden med teckentolken in, täck den inte.</a:t>
            </a:r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5373216"/>
            <a:ext cx="7992367" cy="1295872"/>
          </a:xfrm>
        </p:spPr>
        <p:txBody>
          <a:bodyPr/>
          <a:lstStyle>
            <a:lvl1pPr marL="0" indent="0" algn="ctr">
              <a:lnSpc>
                <a:spcPts val="3400"/>
              </a:lnSpc>
              <a:buNone/>
              <a:defRPr sz="2500" baseline="0"/>
            </a:lvl1pPr>
          </a:lstStyle>
          <a:p>
            <a:pPr lvl="0"/>
            <a:r>
              <a:rPr lang="sv-SE" dirty="0"/>
              <a:t>Denna yta används för textningen av pressträffen, </a:t>
            </a:r>
            <a:br>
              <a:rPr lang="sv-SE" dirty="0"/>
            </a:br>
            <a:r>
              <a:rPr lang="sv-SE" dirty="0"/>
              <a:t>täck den inte.</a:t>
            </a:r>
          </a:p>
        </p:txBody>
      </p:sp>
    </p:spTree>
    <p:extLst>
      <p:ext uri="{BB962C8B-B14F-4D97-AF65-F5344CB8AC3E}">
        <p14:creationId xmlns:p14="http://schemas.microsoft.com/office/powerpoint/2010/main" val="120913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844675"/>
            <a:ext cx="6553001" cy="3661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572794"/>
            <a:ext cx="9145015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0" y="5949793"/>
            <a:ext cx="1916070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673EB1-E8B4-4EDB-90C6-50097F41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413404E-DAF3-44F4-9F49-88984302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CF92-03AF-46E1-AA57-25237453D0E0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21C2EA7-3DFA-4B4B-871D-4B0C5F99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877450C-1F9A-41D2-853B-5E184A1F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A05D9-6CDD-408E-B921-5CEA74328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71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2022-01-19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hub.net/documents/135939561/338928724/Effectiveness+of+3+doses+of+COVID-19+vaccines+against+symptomatic+COVID-19+and+hospitalisation+in+adults+aged+65+years+and+older.pdf/ab8f3558-1e16-465c-4b92-56334b6a832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500809"/>
            <a:ext cx="12192000" cy="388283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3905" y="1733412"/>
            <a:ext cx="5726522" cy="4757997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06800" y="5548950"/>
            <a:ext cx="5823312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sv-SE" sz="22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06" y="139740"/>
            <a:ext cx="3829050" cy="14668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B0D34E-A546-4D1D-8C13-BC6BF08C5E40}"/>
              </a:ext>
            </a:extLst>
          </p:cNvPr>
          <p:cNvSpPr txBox="1"/>
          <p:nvPr/>
        </p:nvSpPr>
        <p:spPr>
          <a:xfrm>
            <a:off x="406800" y="5674407"/>
            <a:ext cx="59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j-lt"/>
              </a:rPr>
              <a:t>Livesändning coronaläget</a:t>
            </a:r>
            <a:br>
              <a:rPr lang="sv-SE" sz="2000" dirty="0">
                <a:latin typeface="+mj-lt"/>
              </a:rPr>
            </a:br>
            <a:r>
              <a:rPr lang="sv-SE" sz="1600" dirty="0">
                <a:latin typeface="+mj-lt"/>
              </a:rPr>
              <a:t>20 januari 2022</a:t>
            </a:r>
          </a:p>
        </p:txBody>
      </p:sp>
    </p:spTree>
    <p:extLst>
      <p:ext uri="{BB962C8B-B14F-4D97-AF65-F5344CB8AC3E}">
        <p14:creationId xmlns:p14="http://schemas.microsoft.com/office/powerpoint/2010/main" val="78993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Anpassade förhållningsregler 20/1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Preliminärt!!!! FoHM beslut senare idag</a:t>
            </a:r>
          </a:p>
          <a:p>
            <a:r>
              <a:rPr lang="sv-SE" dirty="0"/>
              <a:t>Ingen hemkarantän</a:t>
            </a:r>
          </a:p>
          <a:p>
            <a:pPr lvl="1"/>
            <a:r>
              <a:rPr lang="sv-SE" dirty="0"/>
              <a:t>om vaccinerad med 3 doser</a:t>
            </a:r>
          </a:p>
          <a:p>
            <a:pPr lvl="1"/>
            <a:r>
              <a:rPr lang="sv-SE" dirty="0"/>
              <a:t>haft covid senaste 3 månaderna</a:t>
            </a:r>
          </a:p>
          <a:p>
            <a:r>
              <a:rPr lang="sv-SE" dirty="0"/>
              <a:t>Kortare hemkarantän: 7 dagar </a:t>
            </a:r>
            <a:r>
              <a:rPr lang="sv-SE" sz="1600" dirty="0"/>
              <a:t>från den dag personen i ditt hushåll med covid-19 </a:t>
            </a:r>
            <a:r>
              <a:rPr lang="sv-SE" dirty="0"/>
              <a:t>insjuknade</a:t>
            </a:r>
          </a:p>
          <a:p>
            <a:r>
              <a:rPr lang="sv-SE" dirty="0"/>
              <a:t>Kortare isolering efter mild sjukdom (5 dagar inkl. 2 d feberfrihet)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84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Vaccinationsstatus och covid-19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544" y="1513996"/>
            <a:ext cx="6414554" cy="439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8333218" y="2965109"/>
            <a:ext cx="35346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Vaccineffekt (VE) mot </a:t>
            </a:r>
            <a:r>
              <a:rPr lang="sv-SE" sz="2000" dirty="0" err="1"/>
              <a:t>omicron</a:t>
            </a:r>
            <a:r>
              <a:rPr lang="sv-SE" sz="2000" dirty="0"/>
              <a:t> infektion</a:t>
            </a:r>
          </a:p>
          <a:p>
            <a:endParaRPr lang="sv-SE" sz="2000" dirty="0"/>
          </a:p>
          <a:p>
            <a:r>
              <a:rPr lang="sv-SE" sz="2000" dirty="0"/>
              <a:t>2 doser  20%</a:t>
            </a:r>
          </a:p>
          <a:p>
            <a:r>
              <a:rPr lang="en-GB" sz="2000" dirty="0"/>
              <a:t>3 </a:t>
            </a:r>
            <a:r>
              <a:rPr lang="en-GB" sz="2000" dirty="0" err="1"/>
              <a:t>doser</a:t>
            </a:r>
            <a:r>
              <a:rPr lang="en-GB" sz="2000" dirty="0"/>
              <a:t>  37% </a:t>
            </a:r>
            <a:r>
              <a:rPr lang="en-GB" sz="1600" dirty="0"/>
              <a:t>(95% CI: 19-50%)</a:t>
            </a:r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63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536" y="377186"/>
            <a:ext cx="10465200" cy="648000"/>
          </a:xfrm>
        </p:spPr>
        <p:txBody>
          <a:bodyPr/>
          <a:lstStyle/>
          <a:p>
            <a:r>
              <a:rPr lang="sv-SE" dirty="0"/>
              <a:t>Scenario covid-19 fall RJH</a:t>
            </a:r>
            <a:endParaRPr lang="en-GB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56" y="1262632"/>
            <a:ext cx="7376516" cy="4690062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9237466" y="3694620"/>
            <a:ext cx="2954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Vaccineffekt (VE) mot </a:t>
            </a:r>
            <a:r>
              <a:rPr lang="sv-SE" dirty="0" err="1"/>
              <a:t>omicron</a:t>
            </a:r>
            <a:r>
              <a:rPr lang="sv-SE" dirty="0"/>
              <a:t> infektion</a:t>
            </a:r>
          </a:p>
          <a:p>
            <a:endParaRPr lang="sv-SE" dirty="0"/>
          </a:p>
          <a:p>
            <a:r>
              <a:rPr lang="sv-SE" dirty="0"/>
              <a:t>2 doser 20%</a:t>
            </a:r>
          </a:p>
          <a:p>
            <a:r>
              <a:rPr lang="en-GB" dirty="0"/>
              <a:t>3 </a:t>
            </a:r>
            <a:r>
              <a:rPr lang="en-GB" dirty="0" err="1"/>
              <a:t>doser</a:t>
            </a:r>
            <a:r>
              <a:rPr lang="en-GB" dirty="0"/>
              <a:t>  37% (</a:t>
            </a:r>
            <a:r>
              <a:rPr lang="en-GB" sz="1200" dirty="0"/>
              <a:t>95% CI: 19-50%)</a:t>
            </a:r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45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IVA fall utifrån vacc status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114339" y="2693661"/>
            <a:ext cx="3795484" cy="36576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12 ggr högre risk</a:t>
            </a:r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" y="1609597"/>
            <a:ext cx="5644402" cy="492328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362946" y="3682569"/>
            <a:ext cx="265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VE mot svår sjukdom</a:t>
            </a:r>
          </a:p>
          <a:p>
            <a:r>
              <a:rPr lang="sv-SE" sz="2000" dirty="0"/>
              <a:t>2 doser 65%-- 44%</a:t>
            </a:r>
          </a:p>
          <a:p>
            <a:r>
              <a:rPr lang="sv-SE" sz="2000" dirty="0"/>
              <a:t>3 doser 92%-- 83%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186E114B-E6D5-9A4E-9EBB-F1091D17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29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9399" y="257990"/>
            <a:ext cx="7421966" cy="648000"/>
          </a:xfrm>
        </p:spPr>
        <p:txBody>
          <a:bodyPr/>
          <a:lstStyle/>
          <a:p>
            <a:r>
              <a:rPr lang="sv-SE" dirty="0"/>
              <a:t>Scenario covid-19 fall inom slutenvården RJH</a:t>
            </a:r>
            <a:endParaRPr lang="en-GB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99" y="1571910"/>
            <a:ext cx="7068259" cy="4590349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9081010" y="2967335"/>
            <a:ext cx="265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VE mot svår sjukdom</a:t>
            </a:r>
          </a:p>
          <a:p>
            <a:r>
              <a:rPr lang="sv-SE" dirty="0"/>
              <a:t>2 doser 65%-- 44%</a:t>
            </a:r>
          </a:p>
          <a:p>
            <a:r>
              <a:rPr lang="sv-SE" dirty="0"/>
              <a:t>3 doser 92%-- 83%</a:t>
            </a:r>
          </a:p>
        </p:txBody>
      </p:sp>
    </p:spTree>
    <p:extLst>
      <p:ext uri="{BB962C8B-B14F-4D97-AF65-F5344CB8AC3E}">
        <p14:creationId xmlns:p14="http://schemas.microsoft.com/office/powerpoint/2010/main" val="121492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Läget inom hälso- och sjukvården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Maria söderkvist</a:t>
            </a:r>
          </a:p>
          <a:p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4EC5D0B-AEF0-4AA6-8BC6-D17A1C98B11A}"/>
              </a:ext>
            </a:extLst>
          </p:cNvPr>
          <p:cNvSpPr txBox="1">
            <a:spLocks/>
          </p:cNvSpPr>
          <p:nvPr/>
        </p:nvSpPr>
        <p:spPr>
          <a:xfrm>
            <a:off x="580596" y="1968885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Förstärkningsläge</a:t>
            </a:r>
            <a:endParaRPr lang="sv-SE" sz="2200" dirty="0"/>
          </a:p>
          <a:p>
            <a:r>
              <a:rPr lang="sv-SE" dirty="0"/>
              <a:t>Ca 8-15 </a:t>
            </a:r>
            <a:r>
              <a:rPr lang="sv-SE" dirty="0" err="1"/>
              <a:t>pat</a:t>
            </a:r>
            <a:r>
              <a:rPr lang="sv-SE" dirty="0"/>
              <a:t> vårdas för och med Covid inom slutenvården, </a:t>
            </a:r>
            <a:r>
              <a:rPr lang="sv-SE" dirty="0" err="1"/>
              <a:t>inkl</a:t>
            </a:r>
            <a:r>
              <a:rPr lang="sv-SE" dirty="0"/>
              <a:t> 1-3 </a:t>
            </a:r>
            <a:r>
              <a:rPr lang="sv-SE" dirty="0" err="1"/>
              <a:t>pat</a:t>
            </a:r>
            <a:r>
              <a:rPr lang="sv-SE" dirty="0"/>
              <a:t> på IVA</a:t>
            </a:r>
          </a:p>
          <a:p>
            <a:r>
              <a:rPr lang="sv-SE" dirty="0"/>
              <a:t>Stor påverkan även övrig vård</a:t>
            </a:r>
          </a:p>
          <a:p>
            <a:r>
              <a:rPr lang="sv-SE" dirty="0"/>
              <a:t>Stor samhällsspridning ger Hög Frånvaro- </a:t>
            </a:r>
          </a:p>
          <a:p>
            <a:r>
              <a:rPr lang="sv-SE" dirty="0"/>
              <a:t>Rutin avsteg regelverk hushållskarantän- ny nationell tillämpning inom kort</a:t>
            </a:r>
          </a:p>
          <a:p>
            <a:r>
              <a:rPr lang="sv-SE" dirty="0"/>
              <a:t>Styrning från Administrativa, elektiv samt öppenvårdsverksamheter till akutsjukvården</a:t>
            </a:r>
          </a:p>
          <a:p>
            <a:r>
              <a:rPr lang="sv-SE" dirty="0"/>
              <a:t>Central bemanning aktiverad</a:t>
            </a:r>
          </a:p>
          <a:p>
            <a:r>
              <a:rPr lang="sv-SE" dirty="0"/>
              <a:t>Smittspårning hårt belastad </a:t>
            </a:r>
          </a:p>
          <a:p>
            <a:r>
              <a:rPr lang="sv-SE" dirty="0"/>
              <a:t>Närmaste veckorna påverkan på sjukvården</a:t>
            </a:r>
          </a:p>
        </p:txBody>
      </p:sp>
    </p:spTree>
    <p:extLst>
      <p:ext uri="{BB962C8B-B14F-4D97-AF65-F5344CB8AC3E}">
        <p14:creationId xmlns:p14="http://schemas.microsoft.com/office/powerpoint/2010/main" val="347424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5456B-68A9-4BF7-B9B2-C7A72132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0404392" y="61929"/>
            <a:ext cx="1287016" cy="39241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EJ SEKRETESS</a:t>
            </a:r>
            <a:b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2022-01-14 Socialstyrelsen</a:t>
            </a:r>
            <a:b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Klar för delgivning</a:t>
            </a:r>
            <a:endParaRPr kumimoji="0" lang="sv-SE" sz="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83C8E5-D8A6-4C7A-A1D4-3905E7D22B5D}"/>
              </a:ext>
            </a:extLst>
          </p:cNvPr>
          <p:cNvSpPr txBox="1"/>
          <p:nvPr/>
        </p:nvSpPr>
        <p:spPr>
          <a:xfrm>
            <a:off x="9143487" y="6295894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Datakälla: </a:t>
            </a:r>
            <a:r>
              <a:rPr lang="sv-SE" sz="1200" dirty="0" err="1"/>
              <a:t>Fohm</a:t>
            </a:r>
            <a:r>
              <a:rPr lang="sv-SE" sz="1200" dirty="0"/>
              <a:t>, egen bearbetning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87D6E7-4B93-4215-B2FF-C7FCC32A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14" y="387027"/>
            <a:ext cx="7248772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2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5456B-68A9-4BF7-B9B2-C7A72132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794917" y="65777"/>
            <a:ext cx="1287016" cy="39241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EJ SEKRETESS</a:t>
            </a:r>
            <a:b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2022-01-14 Socialstyrelsen</a:t>
            </a:r>
            <a:b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Klar för delgivning</a:t>
            </a:r>
            <a:endParaRPr kumimoji="0" lang="sv-SE" sz="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851671" y="6295894"/>
            <a:ext cx="302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Datakälla: FOHM, SIRI, egen bearbetning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1E972B7-06CF-4BF4-821C-2C116FD3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27" y="261984"/>
            <a:ext cx="7895004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5456B-68A9-4BF7-B9B2-C7A72132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Sveriges kunskapsmyndighet för vård och omsorg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794917" y="65777"/>
            <a:ext cx="1287016" cy="39241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EJ SEKRETESS</a:t>
            </a:r>
            <a:b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2022-01-12Socialstyrelsen</a:t>
            </a:r>
            <a:b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Klar för delgivning</a:t>
            </a:r>
            <a:endParaRPr kumimoji="0" lang="sv-SE" sz="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9E2B56-C4B0-4E4A-AC38-126454F3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589" y="261984"/>
            <a:ext cx="8035224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2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">
            <a:extLst>
              <a:ext uri="{FF2B5EF4-FFF2-40B4-BE49-F238E27FC236}">
                <a16:creationId xmlns:a16="http://schemas.microsoft.com/office/drawing/2014/main" id="{21533A95-81B2-4521-B72C-AE55C016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6" y="756639"/>
            <a:ext cx="76295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Anders Byström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66FAFB0-FD0F-5F4F-A7C7-7A7BEACF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3">
            <a:extLst>
              <a:ext uri="{FF2B5EF4-FFF2-40B4-BE49-F238E27FC236}">
                <a16:creationId xmlns:a16="http://schemas.microsoft.com/office/drawing/2014/main" id="{068CD450-4ED2-4346-95B4-A577E3F3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7" y="691951"/>
            <a:ext cx="76104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2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7B5F63-BD95-411B-A8B8-CFD846B6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658590" cy="648000"/>
          </a:xfrm>
        </p:spPr>
        <p:txBody>
          <a:bodyPr/>
          <a:lstStyle/>
          <a:p>
            <a:r>
              <a:rPr lang="sv-SE" dirty="0"/>
              <a:t>Övrigt inom hälso- och sjukvården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A73B92-AFA5-4273-B3A2-B5FDD76A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Nya Divisionsorganisationen i skarp drift 1/1 2022</a:t>
            </a:r>
          </a:p>
          <a:p>
            <a:pPr marL="0" indent="0">
              <a:buNone/>
            </a:pPr>
            <a:r>
              <a:rPr lang="sv-SE" dirty="0"/>
              <a:t>	- Ny delegationsordning med decentraliserad styrning i divisionerna(arbete 	pågår)</a:t>
            </a:r>
          </a:p>
          <a:p>
            <a:r>
              <a:rPr lang="sv-SE" dirty="0"/>
              <a:t>Ny organisering av primärvården, 4 verksamhetschefer </a:t>
            </a:r>
          </a:p>
          <a:p>
            <a:pPr marL="0" indent="0">
              <a:buNone/>
            </a:pPr>
            <a:r>
              <a:rPr lang="sv-SE" dirty="0"/>
              <a:t>	- inkluderar Ambulanssjukvården, utveckling av bedömningsbil(ar)</a:t>
            </a:r>
          </a:p>
          <a:p>
            <a:r>
              <a:rPr lang="sv-SE" dirty="0"/>
              <a:t>Fokus på </a:t>
            </a:r>
            <a:r>
              <a:rPr lang="sv-SE" b="1" dirty="0"/>
              <a:t>planering</a:t>
            </a:r>
            <a:r>
              <a:rPr lang="sv-SE" dirty="0"/>
              <a:t> av uppskjuten vård, Produktionsmål och förändrade arbetssätt. Inte möjligt att bedriva utvecklingsprojekt- fokus på vårdnära arbete.</a:t>
            </a:r>
          </a:p>
        </p:txBody>
      </p:sp>
    </p:spTree>
    <p:extLst>
      <p:ext uri="{BB962C8B-B14F-4D97-AF65-F5344CB8AC3E}">
        <p14:creationId xmlns:p14="http://schemas.microsoft.com/office/powerpoint/2010/main" val="157236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6494063" cy="648000"/>
          </a:xfrm>
        </p:spPr>
        <p:txBody>
          <a:bodyPr/>
          <a:lstStyle/>
          <a:p>
            <a:r>
              <a:rPr lang="sv-SE" dirty="0"/>
              <a:t>Vaccinering mot covid-19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939415" y="1378540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Cornelia orhagen brusmark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D7D675A-5302-C54B-B13B-1EDF6C87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93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D7CDF9-73B5-46AE-B1E0-08CBE116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5" y="2281796"/>
            <a:ext cx="11981409" cy="3050446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DA0436C-B9CF-294A-8313-EDBFA72B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2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E5EB82-9EB5-4BC7-BF42-FCC378E3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5" y="2374791"/>
            <a:ext cx="11893370" cy="2896372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BD7AF4A-CB68-0F44-8995-EC9D4FBA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7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title"/>
          </p:nvPr>
        </p:nvSpPr>
        <p:spPr>
          <a:xfrm>
            <a:off x="261455" y="408358"/>
            <a:ext cx="7602932" cy="936104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Bekräftade fall av covid-19 per 100 000 invånare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798398" y="3699532"/>
            <a:ext cx="4082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Rullande medelvärde för de tre senaste veckorna för invånare 12 år och äldre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>
          <a:xfrm>
            <a:off x="516067" y="2192730"/>
            <a:ext cx="6097426" cy="4132736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EC5F38-2BA5-3842-B43A-7795BD52F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76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11424" y="312721"/>
            <a:ext cx="8967867" cy="1079916"/>
          </a:xfrm>
        </p:spPr>
        <p:txBody>
          <a:bodyPr/>
          <a:lstStyle/>
          <a:p>
            <a:r>
              <a:rPr lang="sv-SE" dirty="0"/>
              <a:t>Vaccineffekt avseende allvarligt sjukdomsförlopp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2" y="1543316"/>
            <a:ext cx="6637842" cy="49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6196" y="505548"/>
            <a:ext cx="7417223" cy="91199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Avlidna per åldersgrupp och vaccinationsstatus</a:t>
            </a:r>
            <a:br>
              <a:rPr lang="sv-SE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8545336" y="3876182"/>
            <a:ext cx="371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Rullande medelvärde för de tre senaste veckorna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"/>
          <a:stretch/>
        </p:blipFill>
        <p:spPr>
          <a:xfrm>
            <a:off x="256196" y="2245345"/>
            <a:ext cx="7958532" cy="2946173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3DB2E9-DE2F-A74F-AC5D-720786998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556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0" y="1753634"/>
            <a:ext cx="9368693" cy="395901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41784" y="539986"/>
            <a:ext cx="6545136" cy="911990"/>
          </a:xfrm>
        </p:spPr>
        <p:txBody>
          <a:bodyPr/>
          <a:lstStyle/>
          <a:p>
            <a:r>
              <a:rPr lang="sv-SE" dirty="0"/>
              <a:t>Första data för vaccin effektivitet från Storbritannien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49061" y="5877272"/>
            <a:ext cx="87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3"/>
              </a:rPr>
              <a:t>https://khub.net/documents/135939561/338928724/Effectiveness+of+3+doses+of+COVID-19+vaccines+against+symptomatic+COVID-19+and+hospitalisation+in+adults+aged+65+years+and+older.pdf/ab8f3558-1e16-465c-4b92-56334b6a832a</a:t>
            </a:r>
            <a:r>
              <a:rPr lang="sv-SE" sz="1200" dirty="0"/>
              <a:t> </a:t>
            </a:r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D1489CDD-A847-4AF9-91B3-B8AE0ECA535A}"/>
              </a:ext>
            </a:extLst>
          </p:cNvPr>
          <p:cNvSpPr/>
          <p:nvPr/>
        </p:nvSpPr>
        <p:spPr>
          <a:xfrm>
            <a:off x="7170007" y="2961452"/>
            <a:ext cx="2116724" cy="2550923"/>
          </a:xfrm>
          <a:prstGeom prst="flowChartConnector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0F02F91-2A94-F84D-AA75-E202DAEA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2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52332-24CF-40E0-9627-6B492A8A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Sammanfattningsvis: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125A8C-692B-4568-AADB-01C4C143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7137001" cy="4251643"/>
          </a:xfrm>
        </p:spPr>
        <p:txBody>
          <a:bodyPr/>
          <a:lstStyle/>
          <a:p>
            <a:r>
              <a:rPr lang="sv-SE" dirty="0"/>
              <a:t>Vikten av påfyllnadsdos - mycket gott skydd mot allvarlig sjukdom och död även för Omikron!</a:t>
            </a:r>
          </a:p>
          <a:p>
            <a:pPr lvl="1"/>
            <a:r>
              <a:rPr lang="sv-SE" dirty="0"/>
              <a:t>Skydda de sköra</a:t>
            </a:r>
          </a:p>
          <a:p>
            <a:r>
              <a:rPr lang="sv-SE" dirty="0"/>
              <a:t>Utvecklingen framåt avgörande för vidare rekommendationer</a:t>
            </a:r>
          </a:p>
          <a:p>
            <a:pPr lvl="1"/>
            <a:r>
              <a:rPr lang="sv-SE" dirty="0"/>
              <a:t>Vaccination av yngre barn</a:t>
            </a:r>
          </a:p>
          <a:p>
            <a:pPr lvl="1"/>
            <a:r>
              <a:rPr lang="sv-SE" dirty="0"/>
              <a:t>Ytterligare påfyllnadsdos</a:t>
            </a:r>
          </a:p>
          <a:p>
            <a:pPr lvl="1"/>
            <a:r>
              <a:rPr lang="sv-SE" dirty="0"/>
              <a:t>Variantspecifika vaccin</a:t>
            </a:r>
          </a:p>
        </p:txBody>
      </p:sp>
    </p:spTree>
    <p:extLst>
      <p:ext uri="{BB962C8B-B14F-4D97-AF65-F5344CB8AC3E}">
        <p14:creationId xmlns:p14="http://schemas.microsoft.com/office/powerpoint/2010/main" val="6348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Lägesbild corona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MICAEL WIDERSTRÖM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C25C17-5FD2-AA40-9D7B-08E882B2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23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ED7AF9-D514-45F2-9394-EE278313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0CB28E-6F0C-4721-9898-D65D1773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F82512-9E7D-49B5-9ED0-1BCCB2B6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6" y="397484"/>
            <a:ext cx="10466388" cy="647700"/>
          </a:xfrm>
        </p:spPr>
        <p:txBody>
          <a:bodyPr/>
          <a:lstStyle/>
          <a:p>
            <a:r>
              <a:rPr lang="en-US" dirty="0" err="1"/>
              <a:t>Antal</a:t>
            </a:r>
            <a:r>
              <a:rPr lang="en-US" dirty="0"/>
              <a:t> fall i RJH				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2376B0E-A497-4F70-88B8-3EAABD911696}"/>
              </a:ext>
            </a:extLst>
          </p:cNvPr>
          <p:cNvSpPr txBox="1">
            <a:spLocks/>
          </p:cNvSpPr>
          <p:nvPr/>
        </p:nvSpPr>
        <p:spPr>
          <a:xfrm>
            <a:off x="6830787" y="2466835"/>
            <a:ext cx="4688933" cy="5072731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Fortsatt mycket kraftig ökning</a:t>
            </a:r>
          </a:p>
          <a:p>
            <a:r>
              <a:rPr lang="sv-SE" sz="2000" dirty="0"/>
              <a:t>Medelålder 35 år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139481-8C2E-4AD3-B803-8933CF573980}"/>
              </a:ext>
            </a:extLst>
          </p:cNvPr>
          <p:cNvGraphicFramePr>
            <a:graphicFrameLocks/>
          </p:cNvGraphicFramePr>
          <p:nvPr/>
        </p:nvGraphicFramePr>
        <p:xfrm>
          <a:off x="393290" y="1381249"/>
          <a:ext cx="6203655" cy="452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285" y="3294890"/>
            <a:ext cx="5224709" cy="3091169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B86A8-2682-4D4C-A64C-280F5D69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95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DA184B-7A78-40B0-93F8-5D5E63962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240" y="766120"/>
          <a:ext cx="9602594" cy="549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A9E94E-424C-6B47-BD7F-893C2B76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71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60" y="1938818"/>
            <a:ext cx="8823497" cy="446835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6611456" cy="648000"/>
          </a:xfrm>
        </p:spPr>
        <p:txBody>
          <a:bodyPr/>
          <a:lstStyle/>
          <a:p>
            <a:r>
              <a:rPr lang="en-GB" sz="3600" dirty="0"/>
              <a:t>SARS-CoV-2 </a:t>
            </a:r>
            <a:r>
              <a:rPr lang="en-GB" sz="3600" dirty="0" err="1"/>
              <a:t>sekvenseringsdata</a:t>
            </a:r>
            <a:r>
              <a:rPr lang="en-GB" sz="3600" dirty="0"/>
              <a:t> - </a:t>
            </a:r>
            <a:r>
              <a:rPr lang="en-GB" sz="3600" dirty="0" err="1"/>
              <a:t>Jämtland_Härjedalen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2D5EF9C-07C1-EC4E-8A4D-6FE2B341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3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1277" y="326828"/>
            <a:ext cx="7026235" cy="648000"/>
          </a:xfrm>
        </p:spPr>
        <p:txBody>
          <a:bodyPr/>
          <a:lstStyle/>
          <a:p>
            <a:r>
              <a:rPr lang="sv-SE" dirty="0"/>
              <a:t>Fall inom kommunal vård och omsorg v 1-2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FC8F0A2-B940-4625-98BF-E17A27CE2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00064"/>
              </p:ext>
            </p:extLst>
          </p:nvPr>
        </p:nvGraphicFramePr>
        <p:xfrm>
          <a:off x="3668768" y="2629379"/>
          <a:ext cx="3055348" cy="352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316351-7FE3-41F7-B773-7875FD194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046833"/>
              </p:ext>
            </p:extLst>
          </p:nvPr>
        </p:nvGraphicFramePr>
        <p:xfrm>
          <a:off x="290812" y="2629379"/>
          <a:ext cx="3274110" cy="342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D0D4EFB-FE40-430B-BECF-90660440C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10839"/>
              </p:ext>
            </p:extLst>
          </p:nvPr>
        </p:nvGraphicFramePr>
        <p:xfrm>
          <a:off x="6995559" y="2720098"/>
          <a:ext cx="3086094" cy="333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1DB326-69FD-3D4A-BE0E-CC1C44CF3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52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4B7276-B3F0-4B31-85A6-2E82BB8D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80" y="321008"/>
            <a:ext cx="4104000" cy="1069975"/>
          </a:xfrm>
        </p:spPr>
        <p:txBody>
          <a:bodyPr anchor="b">
            <a:normAutofit/>
          </a:bodyPr>
          <a:lstStyle/>
          <a:p>
            <a:r>
              <a:rPr lang="sv-SE" dirty="0"/>
              <a:t>Provtagningen överbelastad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65F829C-F9C2-4AE9-84F9-FFAE73F15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163" y="1908000"/>
            <a:ext cx="2087257" cy="236903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Ökad</a:t>
            </a:r>
            <a:r>
              <a:rPr lang="en-US" sz="2000" dirty="0"/>
              <a:t> </a:t>
            </a:r>
            <a:r>
              <a:rPr lang="en-US" sz="2000" dirty="0" err="1"/>
              <a:t>tid</a:t>
            </a:r>
            <a:r>
              <a:rPr lang="en-US" sz="2000" dirty="0"/>
              <a:t> till </a:t>
            </a:r>
            <a:r>
              <a:rPr lang="en-US" sz="2000" dirty="0" err="1"/>
              <a:t>provsvar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</a:p>
          <a:p>
            <a:r>
              <a:rPr lang="en-US" sz="2000" dirty="0"/>
              <a:t>24-36 tim - 48 tim – 80 tim</a:t>
            </a:r>
          </a:p>
          <a:p>
            <a:r>
              <a:rPr lang="en-US" sz="2000" dirty="0" err="1"/>
              <a:t>Prioriteringar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provtagnings-indikationer</a:t>
            </a:r>
            <a:r>
              <a:rPr lang="en-US" sz="2000" dirty="0"/>
              <a:t> </a:t>
            </a:r>
            <a:r>
              <a:rPr lang="en-US" sz="2000" dirty="0" err="1"/>
              <a:t>genomförda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509F83-C32A-47CB-9E15-71030CB0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0736" y="6532878"/>
            <a:ext cx="72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6EFDD8-D840-412E-ADB6-AFDC838C58B7}" type="datetime1">
              <a:rPr lang="sv-SE" smtClean="0"/>
              <a:pPr>
                <a:spcAft>
                  <a:spcPts val="600"/>
                </a:spcAft>
              </a:pPr>
              <a:t>2022-01-19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F8AD25C-B184-4C2A-8327-0BF4B4F9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720" y="6532878"/>
            <a:ext cx="432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4A3E772-BA0E-440B-B6B8-BBE74D104596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61" y="830365"/>
            <a:ext cx="5253237" cy="27706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40" y="1572689"/>
            <a:ext cx="5396204" cy="43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5782" y="214320"/>
            <a:ext cx="7459868" cy="648000"/>
          </a:xfrm>
        </p:spPr>
        <p:txBody>
          <a:bodyPr/>
          <a:lstStyle/>
          <a:p>
            <a:r>
              <a:rPr lang="sv-SE" dirty="0"/>
              <a:t>Tillfälliga rekommendationer kring covid-19 provtagning i RJH 14 jan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330" y="2287673"/>
            <a:ext cx="7337320" cy="3832243"/>
          </a:xfrm>
        </p:spPr>
        <p:txBody>
          <a:bodyPr>
            <a:normAutofit lnSpcReduction="10000"/>
          </a:bodyPr>
          <a:lstStyle/>
          <a:p>
            <a:pPr lvl="0"/>
            <a:r>
              <a:rPr lang="sv-SE" dirty="0"/>
              <a:t>Om känd smitta i familjen - övriga familjemedlemmar som får symtom – inget PCR-test utan isolerar sig i 7 dagar från sin symtomdebut. Om symtom - provta  på dag 5 och invänta svar i fortsatt karantän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Symtom cov-19</a:t>
            </a:r>
          </a:p>
          <a:p>
            <a:pPr lvl="1"/>
            <a:r>
              <a:rPr lang="sv-SE" dirty="0"/>
              <a:t>Pos snabbtest - inget PCR-prov. Isolering 7 d</a:t>
            </a:r>
          </a:p>
          <a:p>
            <a:pPr lvl="1"/>
            <a:r>
              <a:rPr lang="sv-SE" dirty="0"/>
              <a:t>Neg snabbtest men covid-19 </a:t>
            </a:r>
            <a:r>
              <a:rPr lang="sv-SE" dirty="0" err="1"/>
              <a:t>smt</a:t>
            </a:r>
            <a:r>
              <a:rPr lang="sv-SE" dirty="0"/>
              <a:t> - stanna hemma- PCR-test</a:t>
            </a:r>
          </a:p>
          <a:p>
            <a:r>
              <a:rPr lang="sv-SE" dirty="0"/>
              <a:t>Vårdpersonal följer tidigare regler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FDD8-D840-412E-ADB6-AFDC838C58B7}" type="datetime1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505782" y="1574727"/>
            <a:ext cx="6908809" cy="518087"/>
          </a:xfrm>
        </p:spPr>
        <p:txBody>
          <a:bodyPr>
            <a:normAutofit fontScale="25000" lnSpcReduction="20000"/>
          </a:bodyPr>
          <a:lstStyle/>
          <a:p>
            <a:r>
              <a:rPr lang="sv-SE" sz="6400" dirty="0">
                <a:solidFill>
                  <a:schemeClr val="tx1"/>
                </a:solidFill>
                <a:latin typeface="+mn-lt"/>
              </a:rPr>
              <a:t>Tills vidare gäller följande för de som bor med någon</a:t>
            </a:r>
          </a:p>
          <a:p>
            <a:r>
              <a:rPr lang="sv-SE" sz="6400" dirty="0">
                <a:solidFill>
                  <a:schemeClr val="tx1"/>
                </a:solidFill>
                <a:latin typeface="+mn-lt"/>
              </a:rPr>
              <a:t>som har  bekräftad covid-19 enligt PCR-prov: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987542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D13115ED7A2D47A5DF1BDEEC65C39F" ma:contentTypeVersion="11" ma:contentTypeDescription="Skapa ett nytt dokument." ma:contentTypeScope="" ma:versionID="cacd8f4aa64ebd4b143d4406f4695737">
  <xsd:schema xmlns:xsd="http://www.w3.org/2001/XMLSchema" xmlns:xs="http://www.w3.org/2001/XMLSchema" xmlns:p="http://schemas.microsoft.com/office/2006/metadata/properties" xmlns:ns3="54ba26d6-a025-4494-9bfb-e0171f6c6c97" xmlns:ns4="97a34ca8-9ce3-4fdd-be0c-317eed0fdd66" targetNamespace="http://schemas.microsoft.com/office/2006/metadata/properties" ma:root="true" ma:fieldsID="3220a84bc5a17b815a99a441a3b54590" ns3:_="" ns4:_="">
    <xsd:import namespace="54ba26d6-a025-4494-9bfb-e0171f6c6c97"/>
    <xsd:import namespace="97a34ca8-9ce3-4fdd-be0c-317eed0f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26d6-a025-4494-9bfb-e0171f6c6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34ca8-9ce3-4fdd-be0c-317eed0fd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17227-B270-4534-8746-A78273CB7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B72837-E19E-4838-AF0B-9AD4F5FF6B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F7482-C4C5-434A-8F1B-9BC0FA79E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a26d6-a025-4494-9bfb-e0171f6c6c97"/>
    <ds:schemaRef ds:uri="97a34ca8-9ce3-4fdd-be0c-317eed0f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3b4cf3a-ca77-4a02-aefa-f4398591468f}" enabled="0" method="" siteId="{d3b4cf3a-ca77-4a02-aefa-f439859146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Bredbild</PresentationFormat>
  <Paragraphs>148</Paragraphs>
  <Slides>30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Tahoma</vt:lpstr>
      <vt:lpstr>Verdana</vt:lpstr>
      <vt:lpstr>Wingdings</vt:lpstr>
      <vt:lpstr>RJH</vt:lpstr>
      <vt:lpstr>PowerPoint-presentation</vt:lpstr>
      <vt:lpstr>Inledning</vt:lpstr>
      <vt:lpstr>Lägesbild corona</vt:lpstr>
      <vt:lpstr>Antal fall i RJH    </vt:lpstr>
      <vt:lpstr>PowerPoint-presentation</vt:lpstr>
      <vt:lpstr>SARS-CoV-2 sekvenseringsdata - Jämtland_Härjedalen </vt:lpstr>
      <vt:lpstr>Fall inom kommunal vård och omsorg v 1-2</vt:lpstr>
      <vt:lpstr>Provtagningen överbelastad</vt:lpstr>
      <vt:lpstr>Tillfälliga rekommendationer kring covid-19 provtagning i RJH 14 jan </vt:lpstr>
      <vt:lpstr>Anpassade förhållningsregler 20/1</vt:lpstr>
      <vt:lpstr>Vaccinationsstatus och covid-19</vt:lpstr>
      <vt:lpstr>Scenario covid-19 fall RJH</vt:lpstr>
      <vt:lpstr>IVA fall utifrån vacc status</vt:lpstr>
      <vt:lpstr>Scenario covid-19 fall inom slutenvården RJH</vt:lpstr>
      <vt:lpstr>Läget inom hälso- och sjukvården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Övrigt inom hälso- och sjukvården</vt:lpstr>
      <vt:lpstr>Vaccinering mot covid-19</vt:lpstr>
      <vt:lpstr>PowerPoint-presentation</vt:lpstr>
      <vt:lpstr>PowerPoint-presentation</vt:lpstr>
      <vt:lpstr>Bekräftade fall av covid-19 per 100 000 invånare</vt:lpstr>
      <vt:lpstr>Vaccineffekt avseende allvarligt sjukdomsförlopp</vt:lpstr>
      <vt:lpstr>Avlidna per åldersgrupp och vaccinationsstatus </vt:lpstr>
      <vt:lpstr>Första data för vaccin effektivitet från Storbritannien </vt:lpstr>
      <vt:lpstr>Sammanfattningsvis: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Lindqvist</dc:creator>
  <cp:lastModifiedBy>Sara Nilsson</cp:lastModifiedBy>
  <cp:revision>100</cp:revision>
  <dcterms:created xsi:type="dcterms:W3CDTF">2020-03-20T11:43:15Z</dcterms:created>
  <dcterms:modified xsi:type="dcterms:W3CDTF">2022-01-19T20:17:01Z</dcterms:modified>
</cp:coreProperties>
</file>