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69" r:id="rId2"/>
    <p:sldId id="370" r:id="rId3"/>
    <p:sldId id="372" r:id="rId4"/>
    <p:sldId id="373" r:id="rId5"/>
    <p:sldId id="371" r:id="rId6"/>
    <p:sldId id="300" r:id="rId7"/>
    <p:sldId id="368" r:id="rId8"/>
    <p:sldId id="337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llanmörkt format 4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74015" autoAdjust="0"/>
  </p:normalViewPr>
  <p:slideViewPr>
    <p:cSldViewPr snapToGrid="0">
      <p:cViewPr varScale="1">
        <p:scale>
          <a:sx n="71" d="100"/>
          <a:sy n="71" d="100"/>
        </p:scale>
        <p:origin x="33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3354"/>
    </p:cViewPr>
  </p:sorterViewPr>
  <p:notesViewPr>
    <p:cSldViewPr snapToGrid="0">
      <p:cViewPr varScale="1">
        <p:scale>
          <a:sx n="83" d="100"/>
          <a:sy n="83" d="100"/>
        </p:scale>
        <p:origin x="39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04F01-F732-495E-9AA9-D84F0EAED99D}" type="datetimeFigureOut">
              <a:rPr lang="sv-SE" smtClean="0"/>
              <a:t>2018-02-09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0B8C6-BBD2-4A55-806D-01FFB8FFC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268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4C0B5-3F11-4DF6-8C09-8E5A0BB5FA11}" type="datetimeFigureOut">
              <a:rPr lang="sv-SE" smtClean="0"/>
              <a:t>2018-02-09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E2E68-A8F4-401B-9D1A-0B45ACCD48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97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 smtClean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 smtClean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 smtClean="0"/>
              <a:t>Presentera</a:t>
            </a:r>
            <a:r>
              <a:rPr lang="sv-SE" sz="1100" baseline="0" dirty="0" smtClean="0"/>
              <a:t> dig  </a:t>
            </a:r>
            <a:endParaRPr lang="sv-SE" sz="1100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503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0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2343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7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u="sng" dirty="0" smtClean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1" u="sng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="0" u="none" dirty="0" smtClean="0"/>
              <a:t>Tack.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b="0" u="non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58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email">
            <a:lum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våradig rubrik + punktlista el/och bilder + 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576000" y="1925554"/>
            <a:ext cx="11040000" cy="438376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0" y="836712"/>
            <a:ext cx="10320000" cy="43200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DDAC53-97E1-405C-B9EE-A7B662E67995}" type="datetime1">
              <a:rPr lang="sv-SE" smtClean="0"/>
              <a:pPr/>
              <a:t>2018-02-09</a:t>
            </a:fld>
            <a:endParaRPr lang="sv-SE" dirty="0"/>
          </a:p>
        </p:txBody>
      </p:sp>
      <p:sp>
        <p:nvSpPr>
          <p:cNvPr id="30" name="Platshållare för sidfot 2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444FA28-21CF-4CB9-B5F5-49BB08F09A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8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576000" y="1268760"/>
            <a:ext cx="8496331" cy="4320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1800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 sz="1600" cap="all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800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/>
            </a:pPr>
            <a:r>
              <a:rPr lang="sv-SE" dirty="0" smtClean="0"/>
              <a:t>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731257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2018-02-09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9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1008" y="1718568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sv-SE" sz="2200" dirty="0" smtClean="0"/>
              <a:t>PSYKISK HÄLSA 180202</a:t>
            </a:r>
          </a:p>
          <a:p>
            <a:pPr>
              <a:lnSpc>
                <a:spcPct val="110000"/>
              </a:lnSpc>
            </a:pPr>
            <a:r>
              <a:rPr lang="sv-SE" sz="2200" dirty="0" smtClean="0"/>
              <a:t>Jan Persson och Elin Ring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8491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73781787"/>
              </p:ext>
            </p:extLst>
          </p:nvPr>
        </p:nvGraphicFramePr>
        <p:xfrm>
          <a:off x="412596" y="733451"/>
          <a:ext cx="11586116" cy="5723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3786"/>
                <a:gridCol w="5414292"/>
                <a:gridCol w="1762282"/>
                <a:gridCol w="2005756"/>
              </a:tblGrid>
              <a:tr h="429380">
                <a:tc>
                  <a:txBody>
                    <a:bodyPr/>
                    <a:lstStyle/>
                    <a:p>
                      <a:r>
                        <a:rPr lang="sv-SE" b="1" smtClean="0">
                          <a:latin typeface="Calibri" panose="020F0502020204030204" pitchFamily="34" charset="0"/>
                        </a:rPr>
                        <a:t>Område/ändamål</a:t>
                      </a:r>
                      <a:endParaRPr lang="sv-SE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smtClean="0">
                          <a:latin typeface="Calibri" panose="020F0502020204030204" pitchFamily="34" charset="0"/>
                        </a:rPr>
                        <a:t>Krav –</a:t>
                      </a:r>
                      <a:r>
                        <a:rPr lang="sv-SE" b="1" baseline="0" smtClean="0">
                          <a:latin typeface="Calibri" panose="020F0502020204030204" pitchFamily="34" charset="0"/>
                        </a:rPr>
                        <a:t> vad som ska ingå i HP</a:t>
                      </a:r>
                      <a:endParaRPr lang="sv-SE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Calibri" panose="020F0502020204030204" pitchFamily="34" charset="0"/>
                        </a:rPr>
                        <a:t>Medel</a:t>
                      </a:r>
                      <a:r>
                        <a:rPr lang="sv-SE" b="1" baseline="0" dirty="0" smtClean="0">
                          <a:latin typeface="Calibri" panose="020F0502020204030204" pitchFamily="34" charset="0"/>
                        </a:rPr>
                        <a:t> kommun</a:t>
                      </a:r>
                      <a:endParaRPr lang="sv-SE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Calibri" panose="020F0502020204030204" pitchFamily="34" charset="0"/>
                        </a:rPr>
                        <a:t>Medel Region J/H</a:t>
                      </a:r>
                      <a:endParaRPr lang="sv-SE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646862"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Calibri" panose="020F0502020204030204" pitchFamily="34" charset="0"/>
                        </a:rPr>
                        <a:t>Handlingsplan </a:t>
                      </a:r>
                      <a:r>
                        <a:rPr lang="sv-SE" dirty="0" smtClean="0">
                          <a:latin typeface="Calibri" panose="020F0502020204030204" pitchFamily="34" charset="0"/>
                        </a:rPr>
                        <a:t>– fortsatt analysarbete och</a:t>
                      </a:r>
                      <a:r>
                        <a:rPr lang="sv-SE" baseline="0" dirty="0" smtClean="0">
                          <a:latin typeface="Calibri" panose="020F0502020204030204" pitchFamily="34" charset="0"/>
                        </a:rPr>
                        <a:t> arbete med handlingsplaner</a:t>
                      </a:r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aktuell gemensam revidering av analys och handlingsplan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redovisning av uppnådda resultat utifrån handlingsplanerna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sv-SE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gemensam </a:t>
                      </a: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analys av länets insatser för att förebygga ohälsa, förbättra skolresultat, ta hand om barn med behov av sammansatt stöd och resultat av specialistinsatser</a:t>
                      </a:r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dirty="0" smtClean="0">
                          <a:latin typeface="Calibri" panose="020F0502020204030204" pitchFamily="34" charset="0"/>
                        </a:rPr>
                        <a:t>4 493 174 kr</a:t>
                      </a:r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dirty="0" smtClean="0">
                          <a:latin typeface="Calibri" panose="020F0502020204030204" pitchFamily="34" charset="0"/>
                        </a:rPr>
                        <a:t>4 493 174 kr</a:t>
                      </a:r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646862"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Calibri" panose="020F0502020204030204" pitchFamily="34" charset="0"/>
                        </a:rPr>
                        <a:t>Effektiv primärvård </a:t>
                      </a:r>
                      <a:r>
                        <a:rPr lang="sv-SE" dirty="0" smtClean="0">
                          <a:latin typeface="Calibri" panose="020F0502020204030204" pitchFamily="34" charset="0"/>
                        </a:rPr>
                        <a:t>- för att möta psykisk ohälsa hos barn, unga</a:t>
                      </a:r>
                      <a:r>
                        <a:rPr lang="sv-SE" baseline="0" dirty="0" smtClean="0">
                          <a:latin typeface="Calibri" panose="020F0502020204030204" pitchFamily="34" charset="0"/>
                        </a:rPr>
                        <a:t> vuxna</a:t>
                      </a:r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8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som en del av analys och handlingsplan ska finnas en: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redogörelse för att </a:t>
                      </a: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uppskatta behov av insatser i primärvården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vilka volymer av insatser för psykisk ohälsa som produceras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 redogörelse för </a:t>
                      </a: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eventuellt gap</a:t>
                      </a:r>
                      <a:endParaRPr lang="sv-SE" sz="1800" b="0" i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vilka satsningar som planeras </a:t>
                      </a: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 primärvården de kommande åren.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8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2 824 281 kr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09354" y="201093"/>
            <a:ext cx="10320000" cy="432000"/>
          </a:xfrm>
        </p:spPr>
        <p:txBody>
          <a:bodyPr/>
          <a:lstStyle/>
          <a:p>
            <a:r>
              <a:rPr lang="sv-SE" sz="2800" b="1" dirty="0" smtClean="0"/>
              <a:t>ÖVERENSKOMMELSEN 2018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740438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9543352"/>
              </p:ext>
            </p:extLst>
          </p:nvPr>
        </p:nvGraphicFramePr>
        <p:xfrm>
          <a:off x="234177" y="211873"/>
          <a:ext cx="11697366" cy="6512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228"/>
                <a:gridCol w="7415561"/>
                <a:gridCol w="1014761"/>
                <a:gridCol w="1627816"/>
              </a:tblGrid>
              <a:tr h="931096">
                <a:tc>
                  <a:txBody>
                    <a:bodyPr/>
                    <a:lstStyle/>
                    <a:p>
                      <a:r>
                        <a:rPr lang="sv-SE" b="1" dirty="0" smtClean="0"/>
                        <a:t>Område/ändamål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/>
                        <a:t>Krav</a:t>
                      </a:r>
                      <a:r>
                        <a:rPr lang="sv-SE" sz="1800" b="1" baseline="0" dirty="0" smtClean="0"/>
                        <a:t> – vad som ska ingå i HP</a:t>
                      </a: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/>
                        <a:t>Medel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/>
                        <a:t>kommun</a:t>
                      </a: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/>
                        <a:t>Medel</a:t>
                      </a:r>
                      <a:r>
                        <a:rPr lang="sv-SE" sz="1800" b="1" baseline="0" dirty="0" smtClean="0"/>
                        <a:t> Region J/H</a:t>
                      </a:r>
                      <a:endParaRPr lang="sv-SE" sz="1800" b="1" dirty="0"/>
                    </a:p>
                  </a:txBody>
                  <a:tcPr/>
                </a:tc>
              </a:tr>
              <a:tr h="5581216"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Calibri" panose="020F0502020204030204" pitchFamily="34" charset="0"/>
                        </a:rPr>
                        <a:t>Ökad tillgänglighet BoU </a:t>
                      </a:r>
                      <a:r>
                        <a:rPr lang="sv-SE" dirty="0" smtClean="0"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för insatser för ökad tillgänglighet och förstärkning av stöd och behandling av barn och unga. </a:t>
                      </a:r>
                    </a:p>
                    <a:p>
                      <a:endParaRPr lang="sv-SE" sz="1800" b="0" i="0" u="none" strike="noStrike" kern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8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som en del av analys och handlingsplan ska finnas:</a:t>
                      </a:r>
                      <a:endParaRPr lang="sv-SE" sz="18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plan för hur </a:t>
                      </a: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barn och unga med psykisk ohälsa får hjälp i länet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 handlingsplan för hur tillgängligheten ska förbättras eller bibehållas på en god nivå utifrån analys av de tillgänglighetsdata som presenteras månatligen i väntetidsdatabasen </a:t>
                      </a: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för både specialistvård och förstalinjeverksamhet.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8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Landstingen ska lämna en redogörelse för hur god inrapporteringen varit till Väntetidsdatabasen, hur måluppfyllelsen om tillgänglighet till första besök och fördjupad utredning/behandling (30+30 dagar) på specialistnivån sett ut under året och hur prognosen för resten av året ser ut samt vilka åtgärder som vidtagits för att förbättra eller hålla tillgängligheten på god nivå.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Även redogörelse för hur väl fungerande redovisningen är av inrapportering av tillgänglighet till förstalinjen samt hur tillgängligheten sett ut under året och hur stor andel som får komma inom 7 dagar.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 könsuppdelad redovisning ska lämnas av antalet barn och unga som får insatser liksom hur huvudmannen följer upp hur flödet i utrednings-, stöd och behandlingsprocesser löper.</a:t>
                      </a:r>
                      <a:r>
                        <a:rPr lang="sv-SE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3 209 410 kr</a:t>
                      </a:r>
                      <a:endParaRPr lang="sv-SE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392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383763"/>
              </p:ext>
            </p:extLst>
          </p:nvPr>
        </p:nvGraphicFramePr>
        <p:xfrm>
          <a:off x="312234" y="379141"/>
          <a:ext cx="11697629" cy="6122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7419"/>
                <a:gridCol w="5060274"/>
                <a:gridCol w="1350163"/>
                <a:gridCol w="1599773"/>
              </a:tblGrid>
              <a:tr h="702527"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Calibri" panose="020F0502020204030204" pitchFamily="34" charset="0"/>
                        </a:rPr>
                        <a:t>Område/ändamål</a:t>
                      </a:r>
                      <a:endParaRPr lang="sv-SE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>
                          <a:latin typeface="Calibri" panose="020F0502020204030204" pitchFamily="34" charset="0"/>
                        </a:rPr>
                        <a:t>Krav</a:t>
                      </a:r>
                      <a:r>
                        <a:rPr lang="sv-SE" sz="1800" b="1" baseline="0" dirty="0" smtClean="0">
                          <a:latin typeface="Calibri" panose="020F0502020204030204" pitchFamily="34" charset="0"/>
                        </a:rPr>
                        <a:t> – vad som ska ingå i HP</a:t>
                      </a:r>
                      <a:endParaRPr lang="sv-SE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>
                          <a:latin typeface="Calibri" panose="020F0502020204030204" pitchFamily="34" charset="0"/>
                        </a:rPr>
                        <a:t>Medel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>
                          <a:latin typeface="Calibri" panose="020F0502020204030204" pitchFamily="34" charset="0"/>
                        </a:rPr>
                        <a:t>kommun</a:t>
                      </a:r>
                      <a:endParaRPr lang="sv-SE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800" b="1" dirty="0" smtClean="0">
                          <a:latin typeface="Calibri" panose="020F0502020204030204" pitchFamily="34" charset="0"/>
                        </a:rPr>
                        <a:t>Medel</a:t>
                      </a:r>
                      <a:r>
                        <a:rPr lang="sv-SE" sz="1800" b="1" baseline="0" dirty="0" smtClean="0">
                          <a:latin typeface="Calibri" panose="020F0502020204030204" pitchFamily="34" charset="0"/>
                        </a:rPr>
                        <a:t> Region J/H</a:t>
                      </a:r>
                      <a:endParaRPr lang="sv-SE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207941"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Calibri" panose="020F0502020204030204" pitchFamily="34" charset="0"/>
                        </a:rPr>
                        <a:t>Brukarmedverkan</a:t>
                      </a:r>
                      <a:r>
                        <a:rPr lang="sv-SE" dirty="0" smtClean="0">
                          <a:latin typeface="Calibri" panose="020F0502020204030204" pitchFamily="34" charset="0"/>
                        </a:rPr>
                        <a:t> – stimulera länsgemensamt arbete för att öka brukarmedverkan i kommun/landsting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Medlen riktas till alla verksamhet inom Regionen i samarbete med kommunerna.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8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som en del av analys och handlingsplan ska finnas en:</a:t>
                      </a:r>
                      <a:endParaRPr lang="sv-SE" sz="18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bred analys av utmaningar och behov, i samverkan med brukar-, patient- och anhörigorganisationer samt övriga berörda aktörer</a:t>
                      </a:r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på länsnivå</a:t>
                      </a:r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dirty="0" smtClean="0">
                          <a:latin typeface="Calibri" panose="020F0502020204030204" pitchFamily="34" charset="0"/>
                        </a:rPr>
                        <a:t>1 000 000 kr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dirty="0" smtClean="0"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b="0" dirty="0" smtClean="0">
                          <a:latin typeface="Calibri" panose="020F0502020204030204" pitchFamily="34" charset="0"/>
                        </a:rPr>
                        <a:t>(i</a:t>
                      </a:r>
                      <a:r>
                        <a:rPr lang="sv-SE" b="0" baseline="0" dirty="0" smtClean="0">
                          <a:latin typeface="Calibri" panose="020F0502020204030204" pitchFamily="34" charset="0"/>
                        </a:rPr>
                        <a:t> samverkan med kommunerna)</a:t>
                      </a:r>
                      <a:endParaRPr lang="sv-SE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605776">
                <a:tc>
                  <a:txBody>
                    <a:bodyPr/>
                    <a:lstStyle/>
                    <a:p>
                      <a:r>
                        <a:rPr lang="sv-SE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Asylsökande/nyanlända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motverka psykisk ohälsa hos barn och unga i gruppen asylsökande och nyanlända samt för att stärka arbetet med psykiatrisk traumavård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513 505 kr</a:t>
                      </a:r>
                      <a:endParaRPr lang="sv-SE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605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Ungdomsmottagningen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fortsatt satsning på ungdomsmottagningar. </a:t>
                      </a:r>
                    </a:p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1 668 893 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(gemensamt med kommunerna)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39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856987"/>
              </p:ext>
            </p:extLst>
          </p:nvPr>
        </p:nvGraphicFramePr>
        <p:xfrm>
          <a:off x="490654" y="390294"/>
          <a:ext cx="11285036" cy="5932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0265"/>
                <a:gridCol w="941647"/>
                <a:gridCol w="602079"/>
                <a:gridCol w="684966"/>
                <a:gridCol w="1511911"/>
                <a:gridCol w="2096429"/>
                <a:gridCol w="3077739"/>
              </a:tblGrid>
              <a:tr h="7805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sv-SE" sz="2800" b="1" u="none" strike="noStrike" dirty="0">
                          <a:effectLst/>
                          <a:latin typeface="Calibri" panose="020F0502020204030204" pitchFamily="34" charset="0"/>
                        </a:rPr>
                        <a:t>STIMULANSMEDEL TILL </a:t>
                      </a:r>
                      <a:r>
                        <a:rPr lang="sv-SE" sz="2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LÄNET - SAMMANSTÄLLNING</a:t>
                      </a:r>
                      <a:endParaRPr lang="sv-S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80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2400" b="1" u="none" strike="noStrike" dirty="0">
                          <a:effectLst/>
                          <a:latin typeface="Calibri" panose="020F0502020204030204" pitchFamily="34" charset="0"/>
                        </a:rPr>
                        <a:t>OMRÅDE</a:t>
                      </a:r>
                      <a:endParaRPr lang="sv-S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2400" b="1" u="none" strike="noStrike" dirty="0">
                          <a:effectLst/>
                          <a:latin typeface="Calibri" panose="020F0502020204030204" pitchFamily="34" charset="0"/>
                        </a:rPr>
                        <a:t>KOMMUNERNA</a:t>
                      </a:r>
                      <a:endParaRPr lang="sv-S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1" u="none" strike="noStrike" dirty="0">
                          <a:effectLst/>
                          <a:latin typeface="Calibri" panose="020F0502020204030204" pitchFamily="34" charset="0"/>
                        </a:rPr>
                        <a:t>REGION J/H</a:t>
                      </a:r>
                      <a:endParaRPr lang="sv-S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1" u="none" strike="noStrike" dirty="0">
                          <a:effectLst/>
                          <a:latin typeface="Calibri" panose="020F0502020204030204" pitchFamily="34" charset="0"/>
                        </a:rPr>
                        <a:t>KOMMENTAR</a:t>
                      </a:r>
                      <a:endParaRPr lang="sv-S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44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Handlingsplan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4 493 174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4 493 174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446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Ungdomsmottagningen                                                           </a:t>
                      </a:r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→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1 668 893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>
                          <a:effectLst/>
                          <a:latin typeface="Calibri" panose="020F0502020204030204" pitchFamily="34" charset="0"/>
                        </a:rPr>
                        <a:t>Gemensamt med kommunerna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44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Brukarmedverkan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→</a:t>
                      </a:r>
                    </a:p>
                    <a:p>
                      <a:endParaRPr lang="sv-S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 smtClean="0">
                          <a:effectLst/>
                          <a:latin typeface="Calibri" panose="020F0502020204030204" pitchFamily="34" charset="0"/>
                        </a:rPr>
                        <a:t>Samverkan </a:t>
                      </a:r>
                      <a:r>
                        <a:rPr lang="sv-SE" sz="1400" i="1" u="none" strike="noStrike" dirty="0">
                          <a:effectLst/>
                          <a:latin typeface="Calibri" panose="020F0502020204030204" pitchFamily="34" charset="0"/>
                        </a:rPr>
                        <a:t>med kommunerna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4468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Ökad tillgänglighet </a:t>
                      </a:r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BoU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3 209 410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4468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Asylsökande/nyanlända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513 505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44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Effektiv primärvård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2 824 281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4468"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Totalt: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4 493 174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13 709 263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ubrik 2"/>
          <p:cNvSpPr>
            <a:spLocks noGrp="1"/>
          </p:cNvSpPr>
          <p:nvPr>
            <p:ph type="title"/>
          </p:nvPr>
        </p:nvSpPr>
        <p:spPr>
          <a:xfrm>
            <a:off x="922989" y="256296"/>
            <a:ext cx="10320000" cy="432000"/>
          </a:xfrm>
        </p:spPr>
        <p:txBody>
          <a:bodyPr/>
          <a:lstStyle/>
          <a:p>
            <a:r>
              <a:rPr lang="sv-SE" sz="2800" b="1" dirty="0" smtClean="0"/>
              <a:t>Handlingsplanen – fördelning av regionalt samlade medel</a:t>
            </a:r>
            <a:br>
              <a:rPr lang="sv-SE" sz="2800" b="1" dirty="0" smtClean="0"/>
            </a:br>
            <a:r>
              <a:rPr lang="sv-SE" sz="2800" b="1" dirty="0" smtClean="0"/>
              <a:t>Totalt: 2,5 mkr</a:t>
            </a:r>
            <a:endParaRPr lang="sv-SE" sz="2800" b="1" dirty="0"/>
          </a:p>
        </p:txBody>
      </p:sp>
      <p:graphicFrame>
        <p:nvGraphicFramePr>
          <p:cNvPr id="10" name="Platshållare för innehåll 9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77952562"/>
              </p:ext>
            </p:extLst>
          </p:nvPr>
        </p:nvGraphicFramePr>
        <p:xfrm>
          <a:off x="133814" y="1103965"/>
          <a:ext cx="11898350" cy="514071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2820"/>
                <a:gridCol w="1043149"/>
                <a:gridCol w="1084709"/>
                <a:gridCol w="1084709"/>
                <a:gridCol w="1084709"/>
                <a:gridCol w="1084709"/>
                <a:gridCol w="1084709"/>
                <a:gridCol w="1084709"/>
                <a:gridCol w="1084709"/>
                <a:gridCol w="1084709"/>
                <a:gridCol w="1084709"/>
              </a:tblGrid>
              <a:tr h="1501788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Totalt kommunerna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Berg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Bräcke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Härjedalen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Krokom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Ragunda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Strömsund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Åre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Östersund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Region J/H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206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Kvot: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Calibri" panose="020F0502020204030204" pitchFamily="34" charset="0"/>
                        </a:rPr>
                        <a:t>0,054937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Calibri" panose="020F0502020204030204" pitchFamily="34" charset="0"/>
                        </a:rPr>
                        <a:t>0,050088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  <a:latin typeface="Calibri" panose="020F0502020204030204" pitchFamily="34" charset="0"/>
                        </a:rPr>
                        <a:t>0,078474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  <a:latin typeface="Calibri" panose="020F0502020204030204" pitchFamily="34" charset="0"/>
                        </a:rPr>
                        <a:t>0,114854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  <a:latin typeface="Calibri" panose="020F0502020204030204" pitchFamily="34" charset="0"/>
                        </a:rPr>
                        <a:t>0,042124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  <a:latin typeface="Calibri" panose="020F0502020204030204" pitchFamily="34" charset="0"/>
                        </a:rPr>
                        <a:t>0,091017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  <a:latin typeface="Calibri" panose="020F0502020204030204" pitchFamily="34" charset="0"/>
                        </a:rPr>
                        <a:t>0,086214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Calibri" panose="020F0502020204030204" pitchFamily="34" charset="0"/>
                        </a:rPr>
                        <a:t>0,482292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3091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Stimulansmedel</a:t>
                      </a:r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4 493 174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246 842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225 053,6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352 596,7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516 061,1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189 270,9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408 955,4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387 374,9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216 7020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4 493 174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69656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Till regional nivå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1 250 000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68 671,38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62 609,87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98 092,33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143 568,1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52 655,12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113 771,3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107 767,6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602 864,5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1 250 000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29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Kvarvarande medel:</a:t>
                      </a:r>
                      <a:endParaRPr lang="sv-SE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3 243 174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178 170,6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162 443,8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254 504,4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372 493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136 615,8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smtClean="0">
                          <a:effectLst/>
                          <a:latin typeface="Calibri" panose="020F0502020204030204" pitchFamily="34" charset="0"/>
                        </a:rPr>
                        <a:t>295 184,1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279 607,3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1 564 156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3 243 174</a:t>
                      </a:r>
                      <a:endParaRPr lang="sv-S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85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39674236"/>
              </p:ext>
            </p:extLst>
          </p:nvPr>
        </p:nvGraphicFramePr>
        <p:xfrm>
          <a:off x="301080" y="133812"/>
          <a:ext cx="11552665" cy="62007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960868"/>
                <a:gridCol w="4815465"/>
                <a:gridCol w="4286767"/>
                <a:gridCol w="1489565"/>
              </a:tblGrid>
              <a:tr h="4554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2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REGIONAL BUDGET</a:t>
                      </a:r>
                      <a:r>
                        <a:rPr lang="sv-SE" sz="28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(PRELIMINÄR)</a:t>
                      </a:r>
                      <a:endParaRPr lang="sv-S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1626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Mål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Aktivitet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1" u="none" strike="noStrike" dirty="0"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</a:tr>
              <a:tr h="1038207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Samordna pågående satsningar/projekt.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i="1" u="none" strike="noStrike" dirty="0">
                          <a:effectLst/>
                          <a:latin typeface="Calibri" panose="020F0502020204030204" pitchFamily="34" charset="0"/>
                        </a:rPr>
                        <a:t>Samordningsresurs 100</a:t>
                      </a:r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Utveckla och stärka </a:t>
                      </a:r>
                      <a:r>
                        <a:rPr lang="sv-SE" sz="2000" i="1" u="none" strike="noStrike" dirty="0" err="1" smtClean="0">
                          <a:effectLst/>
                          <a:latin typeface="Calibri" panose="020F0502020204030204" pitchFamily="34" charset="0"/>
                        </a:rPr>
                        <a:t>läns.övergr</a:t>
                      </a:r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sv-SE" sz="2000" i="1" u="none" strike="noStrike" dirty="0" err="1" smtClean="0">
                          <a:effectLst/>
                          <a:latin typeface="Calibri" panose="020F0502020204030204" pitchFamily="34" charset="0"/>
                        </a:rPr>
                        <a:t>samv</a:t>
                      </a:r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sv-SE" sz="20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800 000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500 000</a:t>
                      </a:r>
                      <a:endParaRPr lang="sv-SE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</a:tr>
              <a:tr h="1038207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Utveckla det suicidpreventiva arbetet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Samordning/utbildningar/aktiviteter</a:t>
                      </a:r>
                      <a:endParaRPr lang="sv-S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500 000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</a:tr>
              <a:tr h="139512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3. 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Identifiera vilka barn och ungdomar som löper </a:t>
                      </a:r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risk att utveckla</a:t>
                      </a:r>
                      <a:r>
                        <a:rPr lang="sv-SE" sz="20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psykisk ohälsa</a:t>
                      </a:r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… </a:t>
                      </a:r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sv-SE" sz="2000" u="none" strike="noStrike" dirty="0" err="1">
                          <a:effectLst/>
                          <a:latin typeface="Calibri" panose="020F0502020204030204" pitchFamily="34" charset="0"/>
                        </a:rPr>
                        <a:t>inkl</a:t>
                      </a:r>
                      <a:r>
                        <a:rPr lang="sv-SE" sz="2000" u="none" strike="noStrike" dirty="0">
                          <a:effectLst/>
                          <a:latin typeface="Calibri" panose="020F0502020204030204" pitchFamily="34" charset="0"/>
                        </a:rPr>
                        <a:t> övriga mål BoU)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Analys/aktiviteter etc.</a:t>
                      </a:r>
                      <a:endParaRPr lang="sv-S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400 000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</a:tr>
              <a:tr h="875639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4. 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Utveckla former för brukarinflytande.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Brukararvode etc.</a:t>
                      </a:r>
                      <a:endParaRPr lang="sv-S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200 000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</a:tr>
              <a:tr h="694917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5.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Äldres psykiska hälsa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i="1" u="none" strike="noStrike" dirty="0" smtClean="0">
                          <a:effectLst/>
                          <a:latin typeface="Calibri" panose="020F0502020204030204" pitchFamily="34" charset="0"/>
                        </a:rPr>
                        <a:t>Utbildningar/aktiviteter etc.</a:t>
                      </a:r>
                      <a:endParaRPr lang="sv-S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</a:tr>
              <a:tr h="351626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Totalt:</a:t>
                      </a:r>
                      <a:endParaRPr lang="sv-SE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1" u="none" strike="noStrike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2 500 000</a:t>
                      </a:r>
                      <a:endParaRPr lang="sv-SE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1" marR="7401" marT="740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605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863999" y="1569719"/>
            <a:ext cx="10465200" cy="425164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 flipH="1" flipV="1">
            <a:off x="-136912" y="823861"/>
            <a:ext cx="12624613" cy="7853832"/>
          </a:xfrm>
          <a:custGeom>
            <a:avLst/>
            <a:gdLst>
              <a:gd name="T0" fmla="*/ 0 w 720"/>
              <a:gd name="T1" fmla="*/ 0 h 700"/>
              <a:gd name="T2" fmla="*/ 0 w 720"/>
              <a:gd name="T3" fmla="*/ 644 h 700"/>
              <a:gd name="T4" fmla="*/ 113 w 720"/>
              <a:gd name="T5" fmla="*/ 665 h 700"/>
              <a:gd name="T6" fmla="*/ 720 w 720"/>
              <a:gd name="T7" fmla="*/ 644 h 700"/>
              <a:gd name="T8" fmla="*/ 720 w 720"/>
              <a:gd name="T9" fmla="*/ 617 h 700"/>
              <a:gd name="T10" fmla="*/ 720 w 720"/>
              <a:gd name="T11" fmla="*/ 0 h 700"/>
              <a:gd name="T12" fmla="*/ 0 w 720"/>
              <a:gd name="T13" fmla="*/ 0 h 700"/>
              <a:gd name="connsiteX0" fmla="*/ 0 w 10000"/>
              <a:gd name="connsiteY0" fmla="*/ 0 h 9757"/>
              <a:gd name="connsiteX1" fmla="*/ 0 w 10000"/>
              <a:gd name="connsiteY1" fmla="*/ 9200 h 9757"/>
              <a:gd name="connsiteX2" fmla="*/ 1569 w 10000"/>
              <a:gd name="connsiteY2" fmla="*/ 9500 h 9757"/>
              <a:gd name="connsiteX3" fmla="*/ 10000 w 10000"/>
              <a:gd name="connsiteY3" fmla="*/ 9200 h 9757"/>
              <a:gd name="connsiteX4" fmla="*/ 10000 w 10000"/>
              <a:gd name="connsiteY4" fmla="*/ 8814 h 9757"/>
              <a:gd name="connsiteX5" fmla="*/ 10000 w 10000"/>
              <a:gd name="connsiteY5" fmla="*/ 6063 h 9757"/>
              <a:gd name="connsiteX6" fmla="*/ 0 w 10000"/>
              <a:gd name="connsiteY6" fmla="*/ 0 h 9757"/>
              <a:gd name="connsiteX0" fmla="*/ 4 w 10004"/>
              <a:gd name="connsiteY0" fmla="*/ 0 h 10001"/>
              <a:gd name="connsiteX1" fmla="*/ 4 w 10004"/>
              <a:gd name="connsiteY1" fmla="*/ 9429 h 10001"/>
              <a:gd name="connsiteX2" fmla="*/ 1573 w 10004"/>
              <a:gd name="connsiteY2" fmla="*/ 9737 h 10001"/>
              <a:gd name="connsiteX3" fmla="*/ 10004 w 10004"/>
              <a:gd name="connsiteY3" fmla="*/ 9429 h 10001"/>
              <a:gd name="connsiteX4" fmla="*/ 10004 w 10004"/>
              <a:gd name="connsiteY4" fmla="*/ 9034 h 10001"/>
              <a:gd name="connsiteX5" fmla="*/ 10004 w 10004"/>
              <a:gd name="connsiteY5" fmla="*/ 6214 h 10001"/>
              <a:gd name="connsiteX6" fmla="*/ 0 w 10004"/>
              <a:gd name="connsiteY6" fmla="*/ 6135 h 10001"/>
              <a:gd name="connsiteX0" fmla="*/ 24 w 10024"/>
              <a:gd name="connsiteY0" fmla="*/ 0 h 10001"/>
              <a:gd name="connsiteX1" fmla="*/ 24 w 10024"/>
              <a:gd name="connsiteY1" fmla="*/ 9429 h 10001"/>
              <a:gd name="connsiteX2" fmla="*/ 1593 w 10024"/>
              <a:gd name="connsiteY2" fmla="*/ 9737 h 10001"/>
              <a:gd name="connsiteX3" fmla="*/ 10024 w 10024"/>
              <a:gd name="connsiteY3" fmla="*/ 9429 h 10001"/>
              <a:gd name="connsiteX4" fmla="*/ 10024 w 10024"/>
              <a:gd name="connsiteY4" fmla="*/ 9034 h 10001"/>
              <a:gd name="connsiteX5" fmla="*/ 10024 w 10024"/>
              <a:gd name="connsiteY5" fmla="*/ 6214 h 10001"/>
              <a:gd name="connsiteX6" fmla="*/ 0 w 10024"/>
              <a:gd name="connsiteY6" fmla="*/ 6155 h 10001"/>
              <a:gd name="connsiteX0" fmla="*/ 24 w 10024"/>
              <a:gd name="connsiteY0" fmla="*/ 0 h 10001"/>
              <a:gd name="connsiteX1" fmla="*/ 24 w 10024"/>
              <a:gd name="connsiteY1" fmla="*/ 9429 h 10001"/>
              <a:gd name="connsiteX2" fmla="*/ 1593 w 10024"/>
              <a:gd name="connsiteY2" fmla="*/ 9737 h 10001"/>
              <a:gd name="connsiteX3" fmla="*/ 10024 w 10024"/>
              <a:gd name="connsiteY3" fmla="*/ 9429 h 10001"/>
              <a:gd name="connsiteX4" fmla="*/ 10024 w 10024"/>
              <a:gd name="connsiteY4" fmla="*/ 9034 h 10001"/>
              <a:gd name="connsiteX5" fmla="*/ 10024 w 10024"/>
              <a:gd name="connsiteY5" fmla="*/ 6214 h 10001"/>
              <a:gd name="connsiteX6" fmla="*/ 0 w 10024"/>
              <a:gd name="connsiteY6" fmla="*/ 6195 h 10001"/>
              <a:gd name="connsiteX0" fmla="*/ 126 w 10112"/>
              <a:gd name="connsiteY0" fmla="*/ 34 h 3806"/>
              <a:gd name="connsiteX1" fmla="*/ 112 w 10112"/>
              <a:gd name="connsiteY1" fmla="*/ 3234 h 3806"/>
              <a:gd name="connsiteX2" fmla="*/ 1681 w 10112"/>
              <a:gd name="connsiteY2" fmla="*/ 3542 h 3806"/>
              <a:gd name="connsiteX3" fmla="*/ 10112 w 10112"/>
              <a:gd name="connsiteY3" fmla="*/ 3234 h 3806"/>
              <a:gd name="connsiteX4" fmla="*/ 10112 w 10112"/>
              <a:gd name="connsiteY4" fmla="*/ 2839 h 3806"/>
              <a:gd name="connsiteX5" fmla="*/ 10112 w 10112"/>
              <a:gd name="connsiteY5" fmla="*/ 19 h 3806"/>
              <a:gd name="connsiteX6" fmla="*/ 88 w 10112"/>
              <a:gd name="connsiteY6" fmla="*/ 0 h 3806"/>
              <a:gd name="connsiteX0" fmla="*/ 125 w 10000"/>
              <a:gd name="connsiteY0" fmla="*/ 39 h 9950"/>
              <a:gd name="connsiteX1" fmla="*/ 111 w 10000"/>
              <a:gd name="connsiteY1" fmla="*/ 8447 h 9950"/>
              <a:gd name="connsiteX2" fmla="*/ 1662 w 10000"/>
              <a:gd name="connsiteY2" fmla="*/ 9256 h 9950"/>
              <a:gd name="connsiteX3" fmla="*/ 10000 w 10000"/>
              <a:gd name="connsiteY3" fmla="*/ 8447 h 9950"/>
              <a:gd name="connsiteX4" fmla="*/ 10000 w 10000"/>
              <a:gd name="connsiteY4" fmla="*/ 7409 h 9950"/>
              <a:gd name="connsiteX5" fmla="*/ 10000 w 10000"/>
              <a:gd name="connsiteY5" fmla="*/ 0 h 9950"/>
              <a:gd name="connsiteX6" fmla="*/ 73 w 10000"/>
              <a:gd name="connsiteY6" fmla="*/ 59 h 9950"/>
              <a:gd name="connsiteX0" fmla="*/ 125 w 10000"/>
              <a:gd name="connsiteY0" fmla="*/ 39 h 9999"/>
              <a:gd name="connsiteX1" fmla="*/ 111 w 10000"/>
              <a:gd name="connsiteY1" fmla="*/ 8489 h 9999"/>
              <a:gd name="connsiteX2" fmla="*/ 1662 w 10000"/>
              <a:gd name="connsiteY2" fmla="*/ 9303 h 9999"/>
              <a:gd name="connsiteX3" fmla="*/ 10000 w 10000"/>
              <a:gd name="connsiteY3" fmla="*/ 8489 h 9999"/>
              <a:gd name="connsiteX4" fmla="*/ 10000 w 10000"/>
              <a:gd name="connsiteY4" fmla="*/ 7446 h 9999"/>
              <a:gd name="connsiteX5" fmla="*/ 10000 w 10000"/>
              <a:gd name="connsiteY5" fmla="*/ 0 h 9999"/>
              <a:gd name="connsiteX6" fmla="*/ 73 w 10000"/>
              <a:gd name="connsiteY6" fmla="*/ 59 h 9999"/>
              <a:gd name="connsiteX0" fmla="*/ 52 w 9927"/>
              <a:gd name="connsiteY0" fmla="*/ 39 h 10000"/>
              <a:gd name="connsiteX1" fmla="*/ 38 w 9927"/>
              <a:gd name="connsiteY1" fmla="*/ 8490 h 10000"/>
              <a:gd name="connsiteX2" fmla="*/ 1589 w 9927"/>
              <a:gd name="connsiteY2" fmla="*/ 9304 h 10000"/>
              <a:gd name="connsiteX3" fmla="*/ 9927 w 9927"/>
              <a:gd name="connsiteY3" fmla="*/ 8490 h 10000"/>
              <a:gd name="connsiteX4" fmla="*/ 9927 w 9927"/>
              <a:gd name="connsiteY4" fmla="*/ 7447 h 10000"/>
              <a:gd name="connsiteX5" fmla="*/ 9927 w 9927"/>
              <a:gd name="connsiteY5" fmla="*/ 0 h 10000"/>
              <a:gd name="connsiteX6" fmla="*/ 0 w 9927"/>
              <a:gd name="connsiteY6" fmla="*/ 59 h 10000"/>
              <a:gd name="connsiteX0" fmla="*/ 14 w 9962"/>
              <a:gd name="connsiteY0" fmla="*/ 39 h 10000"/>
              <a:gd name="connsiteX1" fmla="*/ 0 w 9962"/>
              <a:gd name="connsiteY1" fmla="*/ 8490 h 10000"/>
              <a:gd name="connsiteX2" fmla="*/ 1563 w 9962"/>
              <a:gd name="connsiteY2" fmla="*/ 9304 h 10000"/>
              <a:gd name="connsiteX3" fmla="*/ 9962 w 9962"/>
              <a:gd name="connsiteY3" fmla="*/ 8490 h 10000"/>
              <a:gd name="connsiteX4" fmla="*/ 9962 w 9962"/>
              <a:gd name="connsiteY4" fmla="*/ 7447 h 10000"/>
              <a:gd name="connsiteX5" fmla="*/ 9962 w 9962"/>
              <a:gd name="connsiteY5" fmla="*/ 0 h 10000"/>
              <a:gd name="connsiteX6" fmla="*/ 7 w 9962"/>
              <a:gd name="connsiteY6" fmla="*/ 59 h 10000"/>
              <a:gd name="connsiteX0" fmla="*/ 14 w 10000"/>
              <a:gd name="connsiteY0" fmla="*/ 39 h 10000"/>
              <a:gd name="connsiteX1" fmla="*/ 0 w 10000"/>
              <a:gd name="connsiteY1" fmla="*/ 8490 h 10000"/>
              <a:gd name="connsiteX2" fmla="*/ 1569 w 10000"/>
              <a:gd name="connsiteY2" fmla="*/ 9304 h 10000"/>
              <a:gd name="connsiteX3" fmla="*/ 10000 w 10000"/>
              <a:gd name="connsiteY3" fmla="*/ 8490 h 10000"/>
              <a:gd name="connsiteX4" fmla="*/ 10000 w 10000"/>
              <a:gd name="connsiteY4" fmla="*/ 7447 h 10000"/>
              <a:gd name="connsiteX5" fmla="*/ 10000 w 10000"/>
              <a:gd name="connsiteY5" fmla="*/ 0 h 10000"/>
              <a:gd name="connsiteX6" fmla="*/ 7 w 10000"/>
              <a:gd name="connsiteY6" fmla="*/ 59 h 10000"/>
              <a:gd name="connsiteX0" fmla="*/ 14 w 10000"/>
              <a:gd name="connsiteY0" fmla="*/ 39 h 10000"/>
              <a:gd name="connsiteX1" fmla="*/ 0 w 10000"/>
              <a:gd name="connsiteY1" fmla="*/ 8490 h 10000"/>
              <a:gd name="connsiteX2" fmla="*/ 1569 w 10000"/>
              <a:gd name="connsiteY2" fmla="*/ 9304 h 10000"/>
              <a:gd name="connsiteX3" fmla="*/ 10000 w 10000"/>
              <a:gd name="connsiteY3" fmla="*/ 8490 h 10000"/>
              <a:gd name="connsiteX4" fmla="*/ 10000 w 10000"/>
              <a:gd name="connsiteY4" fmla="*/ 7447 h 10000"/>
              <a:gd name="connsiteX5" fmla="*/ 10000 w 10000"/>
              <a:gd name="connsiteY5" fmla="*/ 0 h 10000"/>
              <a:gd name="connsiteX6" fmla="*/ 7 w 10000"/>
              <a:gd name="connsiteY6" fmla="*/ 59 h 10000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10000 w 10000"/>
              <a:gd name="connsiteY5" fmla="*/ 25331 h 35331"/>
              <a:gd name="connsiteX6" fmla="*/ 24 w 10000"/>
              <a:gd name="connsiteY6" fmla="*/ 0 h 35331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9896 w 10000"/>
              <a:gd name="connsiteY5" fmla="*/ 0 h 35331"/>
              <a:gd name="connsiteX6" fmla="*/ 24 w 10000"/>
              <a:gd name="connsiteY6" fmla="*/ 0 h 35331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9948 w 10000"/>
              <a:gd name="connsiteY5" fmla="*/ 0 h 35331"/>
              <a:gd name="connsiteX6" fmla="*/ 24 w 10000"/>
              <a:gd name="connsiteY6" fmla="*/ 0 h 35331"/>
              <a:gd name="connsiteX0" fmla="*/ 14 w 10010"/>
              <a:gd name="connsiteY0" fmla="*/ 25416 h 35377"/>
              <a:gd name="connsiteX1" fmla="*/ 0 w 10010"/>
              <a:gd name="connsiteY1" fmla="*/ 33867 h 35377"/>
              <a:gd name="connsiteX2" fmla="*/ 1569 w 10010"/>
              <a:gd name="connsiteY2" fmla="*/ 34681 h 35377"/>
              <a:gd name="connsiteX3" fmla="*/ 10000 w 10010"/>
              <a:gd name="connsiteY3" fmla="*/ 33867 h 35377"/>
              <a:gd name="connsiteX4" fmla="*/ 10000 w 10010"/>
              <a:gd name="connsiteY4" fmla="*/ 32824 h 35377"/>
              <a:gd name="connsiteX5" fmla="*/ 10000 w 10010"/>
              <a:gd name="connsiteY5" fmla="*/ 0 h 35377"/>
              <a:gd name="connsiteX6" fmla="*/ 24 w 10010"/>
              <a:gd name="connsiteY6" fmla="*/ 46 h 35377"/>
              <a:gd name="connsiteX0" fmla="*/ 14 w 10019"/>
              <a:gd name="connsiteY0" fmla="*/ 25416 h 35377"/>
              <a:gd name="connsiteX1" fmla="*/ 0 w 10019"/>
              <a:gd name="connsiteY1" fmla="*/ 33867 h 35377"/>
              <a:gd name="connsiteX2" fmla="*/ 1569 w 10019"/>
              <a:gd name="connsiteY2" fmla="*/ 34681 h 35377"/>
              <a:gd name="connsiteX3" fmla="*/ 10000 w 10019"/>
              <a:gd name="connsiteY3" fmla="*/ 33867 h 35377"/>
              <a:gd name="connsiteX4" fmla="*/ 10000 w 10019"/>
              <a:gd name="connsiteY4" fmla="*/ 32824 h 35377"/>
              <a:gd name="connsiteX5" fmla="*/ 10010 w 10019"/>
              <a:gd name="connsiteY5" fmla="*/ 0 h 35377"/>
              <a:gd name="connsiteX6" fmla="*/ 24 w 10019"/>
              <a:gd name="connsiteY6" fmla="*/ 46 h 35377"/>
              <a:gd name="connsiteX0" fmla="*/ 14 w 10009"/>
              <a:gd name="connsiteY0" fmla="*/ 25371 h 35332"/>
              <a:gd name="connsiteX1" fmla="*/ 0 w 10009"/>
              <a:gd name="connsiteY1" fmla="*/ 33822 h 35332"/>
              <a:gd name="connsiteX2" fmla="*/ 1569 w 10009"/>
              <a:gd name="connsiteY2" fmla="*/ 34636 h 35332"/>
              <a:gd name="connsiteX3" fmla="*/ 10000 w 10009"/>
              <a:gd name="connsiteY3" fmla="*/ 33822 h 35332"/>
              <a:gd name="connsiteX4" fmla="*/ 10000 w 10009"/>
              <a:gd name="connsiteY4" fmla="*/ 32779 h 35332"/>
              <a:gd name="connsiteX5" fmla="*/ 9999 w 10009"/>
              <a:gd name="connsiteY5" fmla="*/ 5237 h 35332"/>
              <a:gd name="connsiteX6" fmla="*/ 24 w 10009"/>
              <a:gd name="connsiteY6" fmla="*/ 1 h 35332"/>
              <a:gd name="connsiteX0" fmla="*/ 14 w 10009"/>
              <a:gd name="connsiteY0" fmla="*/ 20134 h 30095"/>
              <a:gd name="connsiteX1" fmla="*/ 0 w 10009"/>
              <a:gd name="connsiteY1" fmla="*/ 28585 h 30095"/>
              <a:gd name="connsiteX2" fmla="*/ 1569 w 10009"/>
              <a:gd name="connsiteY2" fmla="*/ 29399 h 30095"/>
              <a:gd name="connsiteX3" fmla="*/ 10000 w 10009"/>
              <a:gd name="connsiteY3" fmla="*/ 28585 h 30095"/>
              <a:gd name="connsiteX4" fmla="*/ 10000 w 10009"/>
              <a:gd name="connsiteY4" fmla="*/ 27542 h 30095"/>
              <a:gd name="connsiteX5" fmla="*/ 9999 w 10009"/>
              <a:gd name="connsiteY5" fmla="*/ 0 h 30095"/>
              <a:gd name="connsiteX6" fmla="*/ 46 w 10009"/>
              <a:gd name="connsiteY6" fmla="*/ 621 h 3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9" h="30095">
                <a:moveTo>
                  <a:pt x="14" y="20134"/>
                </a:moveTo>
                <a:cubicBezTo>
                  <a:pt x="9" y="22952"/>
                  <a:pt x="9" y="26786"/>
                  <a:pt x="0" y="28585"/>
                </a:cubicBezTo>
                <a:cubicBezTo>
                  <a:pt x="220" y="28760"/>
                  <a:pt x="861" y="29127"/>
                  <a:pt x="1569" y="29399"/>
                </a:cubicBezTo>
                <a:cubicBezTo>
                  <a:pt x="3472" y="30172"/>
                  <a:pt x="6611" y="30751"/>
                  <a:pt x="10000" y="28585"/>
                </a:cubicBezTo>
                <a:lnTo>
                  <a:pt x="10000" y="27542"/>
                </a:lnTo>
                <a:cubicBezTo>
                  <a:pt x="9965" y="16616"/>
                  <a:pt x="10034" y="10926"/>
                  <a:pt x="9999" y="0"/>
                </a:cubicBezTo>
                <a:cubicBezTo>
                  <a:pt x="6670" y="15"/>
                  <a:pt x="3375" y="606"/>
                  <a:pt x="46" y="621"/>
                </a:cubicBezTo>
              </a:path>
            </a:pathLst>
          </a:custGeom>
          <a:gradFill flip="none" rotWithShape="1">
            <a:gsLst>
              <a:gs pos="1000">
                <a:schemeClr val="accent5"/>
              </a:gs>
              <a:gs pos="82000">
                <a:schemeClr val="accent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rot="0" vert="horz" wrap="square" lIns="914400" tIns="1097280" rIns="1097280" bIns="1097280" anchor="b" anchorCtr="0" upright="1"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sv-SE" sz="10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Frihandsfigur 12"/>
          <p:cNvSpPr>
            <a:spLocks/>
          </p:cNvSpPr>
          <p:nvPr/>
        </p:nvSpPr>
        <p:spPr bwMode="auto">
          <a:xfrm rot="21389651" flipV="1">
            <a:off x="3603009" y="823861"/>
            <a:ext cx="8612567" cy="997552"/>
          </a:xfrm>
          <a:custGeom>
            <a:avLst/>
            <a:gdLst>
              <a:gd name="T0" fmla="*/ 607 w 607"/>
              <a:gd name="T1" fmla="*/ 0 h 66"/>
              <a:gd name="T2" fmla="*/ 176 w 607"/>
              <a:gd name="T3" fmla="*/ 57 h 66"/>
              <a:gd name="T4" fmla="*/ 0 w 607"/>
              <a:gd name="T5" fmla="*/ 48 h 66"/>
              <a:gd name="T6" fmla="*/ 251 w 607"/>
              <a:gd name="T7" fmla="*/ 66 h 66"/>
              <a:gd name="T8" fmla="*/ 607 w 607"/>
              <a:gd name="T9" fmla="*/ 27 h 66"/>
              <a:gd name="T10" fmla="*/ 607 w 607"/>
              <a:gd name="T1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" h="66">
                <a:moveTo>
                  <a:pt x="607" y="0"/>
                </a:moveTo>
                <a:cubicBezTo>
                  <a:pt x="450" y="44"/>
                  <a:pt x="300" y="57"/>
                  <a:pt x="176" y="57"/>
                </a:cubicBezTo>
                <a:cubicBezTo>
                  <a:pt x="109" y="57"/>
                  <a:pt x="49" y="53"/>
                  <a:pt x="0" y="48"/>
                </a:cubicBezTo>
                <a:cubicBezTo>
                  <a:pt x="66" y="58"/>
                  <a:pt x="152" y="66"/>
                  <a:pt x="251" y="66"/>
                </a:cubicBezTo>
                <a:cubicBezTo>
                  <a:pt x="358" y="66"/>
                  <a:pt x="480" y="56"/>
                  <a:pt x="607" y="27"/>
                </a:cubicBezTo>
                <a:cubicBezTo>
                  <a:pt x="607" y="0"/>
                  <a:pt x="607" y="0"/>
                  <a:pt x="607" y="0"/>
                </a:cubicBez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3" cstate="email">
            <a:lum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7667" y="230562"/>
            <a:ext cx="1944053" cy="746760"/>
          </a:xfrm>
          <a:prstGeom prst="rect">
            <a:avLst/>
          </a:prstGeom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0" y="2412718"/>
            <a:ext cx="12192000" cy="8667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b="1" i="1" dirty="0" smtClean="0"/>
              <a:t>Tack!</a:t>
            </a:r>
            <a:endParaRPr lang="sv-SE" b="1" i="1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sv-SE" sz="2200" dirty="0" smtClean="0">
                <a:solidFill>
                  <a:schemeClr val="bg1"/>
                </a:solidFill>
              </a:rPr>
              <a:t>Jan Persson och Elin Ring, samordnare psykisk hälsa</a:t>
            </a:r>
            <a:endParaRPr lang="sv-SE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ämtland Härjedalen - temafärger 1">
      <a:dk1>
        <a:srgbClr val="000000"/>
      </a:dk1>
      <a:lt1>
        <a:srgbClr val="FFFFFF"/>
      </a:lt1>
      <a:dk2>
        <a:srgbClr val="ACA39A"/>
      </a:dk2>
      <a:lt2>
        <a:srgbClr val="FFFFFF"/>
      </a:lt2>
      <a:accent1>
        <a:srgbClr val="97D700"/>
      </a:accent1>
      <a:accent2>
        <a:srgbClr val="84329B"/>
      </a:accent2>
      <a:accent3>
        <a:srgbClr val="00AEC7"/>
      </a:accent3>
      <a:accent4>
        <a:srgbClr val="D539B5"/>
      </a:accent4>
      <a:accent5>
        <a:srgbClr val="64A70B"/>
      </a:accent5>
      <a:accent6>
        <a:srgbClr val="ACA39A"/>
      </a:accent6>
      <a:hlink>
        <a:srgbClr val="000000"/>
      </a:hlink>
      <a:folHlink>
        <a:srgbClr val="796E65"/>
      </a:folHlink>
    </a:clrScheme>
    <a:fontScheme name="Region Jämtland Härjedale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4345</TotalTime>
  <Words>747</Words>
  <Application>Microsoft Office PowerPoint</Application>
  <PresentationFormat>Bredbild</PresentationFormat>
  <Paragraphs>181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Verdana</vt:lpstr>
      <vt:lpstr>Wingdings</vt:lpstr>
      <vt:lpstr>RJH</vt:lpstr>
      <vt:lpstr>PowerPoint-presentation</vt:lpstr>
      <vt:lpstr>ÖVERENSKOMMELSEN 2018</vt:lpstr>
      <vt:lpstr>PowerPoint-presentation</vt:lpstr>
      <vt:lpstr>PowerPoint-presentation</vt:lpstr>
      <vt:lpstr>PowerPoint-presentation</vt:lpstr>
      <vt:lpstr>Handlingsplanen – fördelning av regionalt samlade medel Totalt: 2,5 mkr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Wahlström</dc:creator>
  <cp:lastModifiedBy>man_user</cp:lastModifiedBy>
  <cp:revision>328</cp:revision>
  <dcterms:created xsi:type="dcterms:W3CDTF">2016-03-15T15:21:12Z</dcterms:created>
  <dcterms:modified xsi:type="dcterms:W3CDTF">2018-02-09T10:58:33Z</dcterms:modified>
</cp:coreProperties>
</file>