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76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3" r:id="rId3"/>
    <p:sldId id="265" r:id="rId4"/>
    <p:sldId id="264" r:id="rId5"/>
    <p:sldId id="266" r:id="rId6"/>
    <p:sldId id="267" r:id="rId7"/>
    <p:sldId id="260" r:id="rId8"/>
    <p:sldId id="261" r:id="rId9"/>
    <p:sldId id="259" r:id="rId10"/>
    <p:sldId id="262" r:id="rId11"/>
  </p:sldIdLst>
  <p:sldSz cx="9144000" cy="6858000" type="screen4x3"/>
  <p:notesSz cx="9875838" cy="6743700"/>
  <p:embeddedFontLst>
    <p:embeddedFont>
      <p:font typeface="Arial Narrow" panose="020B0606020202030204" pitchFamily="3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Verdana" panose="020B0604030504040204" pitchFamily="34" charset="0"/>
      <p:regular r:id="rId22"/>
      <p:bold r:id="rId23"/>
      <p:italic r:id="rId24"/>
      <p:boldItalic r:id="rId25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4">
          <p15:clr>
            <a:srgbClr val="A4A3A4"/>
          </p15:clr>
        </p15:guide>
        <p15:guide id="2" pos="31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8C200"/>
    <a:srgbClr val="D9D9D9"/>
    <a:srgbClr val="004250"/>
    <a:srgbClr val="A2AD00"/>
    <a:srgbClr val="A1A1A1"/>
    <a:srgbClr val="969696"/>
    <a:srgbClr val="B8B8B8"/>
    <a:srgbClr val="C0C0C0"/>
    <a:srgbClr val="FBFA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864" autoAdjust="0"/>
    <p:restoredTop sz="91210" autoAdjust="0"/>
  </p:normalViewPr>
  <p:slideViewPr>
    <p:cSldViewPr>
      <p:cViewPr varScale="1">
        <p:scale>
          <a:sx n="104" d="100"/>
          <a:sy n="104" d="100"/>
        </p:scale>
        <p:origin x="142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678" y="-90"/>
      </p:cViewPr>
      <p:guideLst>
        <p:guide orient="horz" pos="2124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900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5594350" y="0"/>
            <a:ext cx="4279900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28C27-23E4-4651-97D2-28E6D5EECBEB}" type="datetimeFigureOut">
              <a:rPr lang="sv-SE" smtClean="0"/>
              <a:pPr/>
              <a:t>2019-05-20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6405563"/>
            <a:ext cx="4279900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5594350" y="6405563"/>
            <a:ext cx="4279900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32FA9-373E-4BE2-87FB-DE9B2496829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900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5594350" y="0"/>
            <a:ext cx="4279900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50281-3CFB-418C-957F-107207D3EDE5}" type="datetimeFigureOut">
              <a:rPr lang="sv-SE" smtClean="0"/>
              <a:pPr/>
              <a:t>2019-05-20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506413"/>
            <a:ext cx="3373438" cy="25288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987425" y="3203575"/>
            <a:ext cx="7900988" cy="3033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6405563"/>
            <a:ext cx="4279900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5594350" y="6405563"/>
            <a:ext cx="4279900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A3B21-AE30-44A0-9D80-D4D4B6BD2915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radig rubrik + punktlista el/och bilder + L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tshållare för innehåll 3"/>
          <p:cNvSpPr>
            <a:spLocks noGrp="1"/>
          </p:cNvSpPr>
          <p:nvPr userDrawn="1">
            <p:ph sz="quarter" idx="10"/>
          </p:nvPr>
        </p:nvSpPr>
        <p:spPr>
          <a:xfrm>
            <a:off x="432000" y="1538712"/>
            <a:ext cx="8280000" cy="477060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8" name="Platshållare för datum 27"/>
          <p:cNvSpPr>
            <a:spLocks noGrp="1"/>
          </p:cNvSpPr>
          <p:nvPr userDrawn="1">
            <p:ph type="dt" sz="half" idx="11"/>
          </p:nvPr>
        </p:nvSpPr>
        <p:spPr/>
        <p:txBody>
          <a:bodyPr/>
          <a:lstStyle/>
          <a:p>
            <a:fld id="{C2DDAC53-97E1-405C-B9EE-A7B662E67995}" type="datetime1">
              <a:rPr lang="sv-SE" smtClean="0"/>
              <a:pPr/>
              <a:t>2019-05-20</a:t>
            </a:fld>
            <a:endParaRPr lang="sv-SE" dirty="0"/>
          </a:p>
        </p:txBody>
      </p:sp>
      <p:sp>
        <p:nvSpPr>
          <p:cNvPr id="30" name="Platshållare för sidfot 29"/>
          <p:cNvSpPr>
            <a:spLocks noGrp="1"/>
          </p:cNvSpPr>
          <p:nvPr userDrawn="1">
            <p:ph type="ftr" sz="quarter" idx="1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1" name="Platshållare för bildnummer 30"/>
          <p:cNvSpPr>
            <a:spLocks noGrp="1"/>
          </p:cNvSpPr>
          <p:nvPr userDrawn="1">
            <p:ph type="sldNum" sz="quarter" idx="14"/>
          </p:nvPr>
        </p:nvSpPr>
        <p:spPr/>
        <p:txBody>
          <a:bodyPr/>
          <a:lstStyle/>
          <a:p>
            <a:fld id="{1444FA28-21CF-4CB9-B5F5-49BB08F09A2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 userDrawn="1">
            <p:ph type="title"/>
          </p:nvPr>
        </p:nvSpPr>
        <p:spPr>
          <a:xfrm>
            <a:off x="432000" y="836712"/>
            <a:ext cx="7740000" cy="432000"/>
          </a:xfrm>
        </p:spPr>
        <p:txBody>
          <a:bodyPr/>
          <a:lstStyle>
            <a:lvl1pPr>
              <a:defRPr sz="26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grpSp>
        <p:nvGrpSpPr>
          <p:cNvPr id="23" name="Grupp 22"/>
          <p:cNvGrpSpPr/>
          <p:nvPr userDrawn="1"/>
        </p:nvGrpSpPr>
        <p:grpSpPr>
          <a:xfrm>
            <a:off x="14288" y="6018825"/>
            <a:ext cx="1404000" cy="805185"/>
            <a:chOff x="14288" y="6018825"/>
            <a:chExt cx="1404000" cy="805185"/>
          </a:xfrm>
        </p:grpSpPr>
        <p:pic>
          <p:nvPicPr>
            <p:cNvPr id="24" name="Bildobjekt 23" descr="ny-färg-Huset-vad-vi-gör-och-hur-PPT.png"/>
            <p:cNvPicPr>
              <a:picLocks noChangeAspect="1"/>
            </p:cNvPicPr>
            <p:nvPr userDrawn="1"/>
          </p:nvPicPr>
          <p:blipFill>
            <a:blip r:embed="rId2" cstate="print"/>
            <a:srcRect l="12278" t="9051" r="11061" b="43700"/>
            <a:stretch>
              <a:fillRect/>
            </a:stretch>
          </p:blipFill>
          <p:spPr>
            <a:xfrm>
              <a:off x="230528" y="6018825"/>
              <a:ext cx="876673" cy="626195"/>
            </a:xfrm>
            <a:prstGeom prst="rect">
              <a:avLst/>
            </a:prstGeom>
          </p:spPr>
        </p:pic>
        <p:sp>
          <p:nvSpPr>
            <p:cNvPr id="25" name="textruta 24"/>
            <p:cNvSpPr txBox="1"/>
            <p:nvPr userDrawn="1"/>
          </p:nvSpPr>
          <p:spPr>
            <a:xfrm>
              <a:off x="14288" y="6596255"/>
              <a:ext cx="1404000" cy="227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vad vi gör och hur</a:t>
              </a:r>
            </a:p>
          </p:txBody>
        </p:sp>
      </p:grp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radig rubrik + punktlista el/och bilder + L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tshållare för innehåll 3"/>
          <p:cNvSpPr>
            <a:spLocks noGrp="1"/>
          </p:cNvSpPr>
          <p:nvPr>
            <p:ph sz="quarter" idx="10"/>
          </p:nvPr>
        </p:nvSpPr>
        <p:spPr>
          <a:xfrm>
            <a:off x="432000" y="1925553"/>
            <a:ext cx="8280000" cy="438376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32000" y="836712"/>
            <a:ext cx="7740000" cy="432000"/>
          </a:xfrm>
        </p:spPr>
        <p:txBody>
          <a:bodyPr/>
          <a:lstStyle>
            <a:lvl1pPr>
              <a:defRPr sz="26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2DDAC53-97E1-405C-B9EE-A7B662E67995}" type="datetime1">
              <a:rPr lang="sv-SE" smtClean="0"/>
              <a:pPr/>
              <a:t>2019-05-20</a:t>
            </a:fld>
            <a:endParaRPr lang="sv-SE" dirty="0"/>
          </a:p>
        </p:txBody>
      </p:sp>
      <p:sp>
        <p:nvSpPr>
          <p:cNvPr id="30" name="Platshållare för sidfot 2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1" name="Platshållare för bildnummer 3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444FA28-21CF-4CB9-B5F5-49BB08F09A2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8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432000" y="1268760"/>
            <a:ext cx="6372248" cy="4320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defTabSz="1800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None/>
              <a:tabLst>
                <a:tab pos="252000" algn="l"/>
              </a:tabLst>
              <a:defRPr sz="1600" cap="all" baseline="0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800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None/>
              <a:tabLst>
                <a:tab pos="252000" algn="l"/>
              </a:tabLst>
              <a:defRPr/>
            </a:pPr>
            <a:r>
              <a:rPr lang="sv-SE" dirty="0"/>
              <a:t>eventuell underrubrik</a:t>
            </a:r>
          </a:p>
        </p:txBody>
      </p:sp>
      <p:grpSp>
        <p:nvGrpSpPr>
          <p:cNvPr id="9" name="Grupp 8"/>
          <p:cNvGrpSpPr/>
          <p:nvPr userDrawn="1"/>
        </p:nvGrpSpPr>
        <p:grpSpPr>
          <a:xfrm>
            <a:off x="14288" y="6018825"/>
            <a:ext cx="1404000" cy="805185"/>
            <a:chOff x="14288" y="6018825"/>
            <a:chExt cx="1404000" cy="805185"/>
          </a:xfrm>
        </p:grpSpPr>
        <p:pic>
          <p:nvPicPr>
            <p:cNvPr id="10" name="Bildobjekt 9" descr="ny-färg-Huset-vad-vi-gör-och-hur-PPT.png"/>
            <p:cNvPicPr>
              <a:picLocks noChangeAspect="1"/>
            </p:cNvPicPr>
            <p:nvPr userDrawn="1"/>
          </p:nvPicPr>
          <p:blipFill>
            <a:blip r:embed="rId2" cstate="print"/>
            <a:srcRect l="12278" t="9051" r="11061" b="43700"/>
            <a:stretch>
              <a:fillRect/>
            </a:stretch>
          </p:blipFill>
          <p:spPr>
            <a:xfrm>
              <a:off x="230528" y="6018825"/>
              <a:ext cx="876673" cy="626195"/>
            </a:xfrm>
            <a:prstGeom prst="rect">
              <a:avLst/>
            </a:prstGeom>
          </p:spPr>
        </p:pic>
        <p:sp>
          <p:nvSpPr>
            <p:cNvPr id="11" name="textruta 10"/>
            <p:cNvSpPr txBox="1"/>
            <p:nvPr userDrawn="1"/>
          </p:nvSpPr>
          <p:spPr>
            <a:xfrm>
              <a:off x="14288" y="6596255"/>
              <a:ext cx="1404000" cy="227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vad vi gör och hur</a:t>
              </a:r>
            </a:p>
          </p:txBody>
        </p:sp>
      </p:grp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389CA-476B-49C1-8025-BE7EB7CE7434}" type="datetime1">
              <a:rPr lang="sv-SE" smtClean="0"/>
              <a:t>2019-05-20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Kristina Seling, Läkemedelsansvarig läkare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057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48000" y="720000"/>
            <a:ext cx="7848900" cy="648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48000" y="1825625"/>
            <a:ext cx="38745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745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A0DC-FD03-40CF-B4C0-8DD67D3734FA}" type="datetime1">
              <a:rPr lang="sv-SE" smtClean="0"/>
              <a:t>2019-05-20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Kristina Seling, Läkemedelsansvarig läkare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10"/>
          <p:cNvSpPr>
            <a:spLocks noGrp="1"/>
          </p:cNvSpPr>
          <p:nvPr>
            <p:ph sz="quarter" idx="13" hasCustomPrompt="1"/>
          </p:nvPr>
        </p:nvSpPr>
        <p:spPr>
          <a:xfrm>
            <a:off x="648000" y="1332000"/>
            <a:ext cx="7848900" cy="365760"/>
          </a:xfrm>
        </p:spPr>
        <p:txBody>
          <a:bodyPr>
            <a:normAutofit/>
          </a:bodyPr>
          <a:lstStyle>
            <a:lvl1pPr>
              <a:buNone/>
              <a:defRPr sz="15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Eventuellt underrubrik</a:t>
            </a:r>
          </a:p>
        </p:txBody>
      </p:sp>
    </p:spTree>
    <p:extLst>
      <p:ext uri="{BB962C8B-B14F-4D97-AF65-F5344CB8AC3E}">
        <p14:creationId xmlns:p14="http://schemas.microsoft.com/office/powerpoint/2010/main" val="1269116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47999" y="720001"/>
            <a:ext cx="3078000" cy="106997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391" y="720000"/>
            <a:ext cx="4629150" cy="5004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47999" y="1908000"/>
            <a:ext cx="3078000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1E538-8214-4483-BA85-0DF9B327CC03}" type="datetime1">
              <a:rPr lang="sv-SE" smtClean="0"/>
              <a:t>2019-05-20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Kristina Seling, Läkemedelsansvarig läkare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7633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ktangel 22"/>
          <p:cNvSpPr/>
          <p:nvPr/>
        </p:nvSpPr>
        <p:spPr>
          <a:xfrm>
            <a:off x="0" y="6525344"/>
            <a:ext cx="9144000" cy="340683"/>
          </a:xfrm>
          <a:prstGeom prst="rect">
            <a:avLst/>
          </a:prstGeom>
          <a:solidFill>
            <a:srgbClr val="98C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Platshållare för rubrik 1" descr="&#10;"/>
          <p:cNvSpPr>
            <a:spLocks noGrp="1"/>
          </p:cNvSpPr>
          <p:nvPr>
            <p:ph type="title"/>
          </p:nvPr>
        </p:nvSpPr>
        <p:spPr>
          <a:xfrm>
            <a:off x="432000" y="835200"/>
            <a:ext cx="7740000" cy="432000"/>
          </a:xfrm>
          <a:prstGeom prst="rect">
            <a:avLst/>
          </a:prstGeom>
        </p:spPr>
        <p:txBody>
          <a:bodyPr vert="horz" wrap="square" lIns="0" tIns="0" rIns="0" bIns="0" numCol="1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idx="1"/>
          </p:nvPr>
        </p:nvSpPr>
        <p:spPr>
          <a:xfrm>
            <a:off x="432000" y="1537200"/>
            <a:ext cx="8172000" cy="410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 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5" name="Platshållare för sidfot 14"/>
          <p:cNvSpPr>
            <a:spLocks noGrp="1"/>
          </p:cNvSpPr>
          <p:nvPr>
            <p:ph type="ftr" sz="quarter" idx="3"/>
          </p:nvPr>
        </p:nvSpPr>
        <p:spPr>
          <a:xfrm>
            <a:off x="4860032" y="6520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6" name="Platshållare för bildnummer 15"/>
          <p:cNvSpPr>
            <a:spLocks noGrp="1"/>
          </p:cNvSpPr>
          <p:nvPr>
            <p:ph type="sldNum" sz="quarter" idx="4"/>
          </p:nvPr>
        </p:nvSpPr>
        <p:spPr>
          <a:xfrm>
            <a:off x="8676456" y="6520259"/>
            <a:ext cx="395536" cy="365125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fld id="{1444FA28-21CF-4CB9-B5F5-49BB08F09A2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7812360" y="6520259"/>
            <a:ext cx="82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99556F88-A242-4AD1-8CEA-CBFF1615A473}" type="datetime1">
              <a:rPr lang="sv-SE" smtClean="0"/>
              <a:pPr/>
              <a:t>2019-05-20</a:t>
            </a:fld>
            <a:endParaRPr lang="sv-SE" dirty="0"/>
          </a:p>
        </p:txBody>
      </p:sp>
      <p:pic>
        <p:nvPicPr>
          <p:cNvPr id="71" name="Bildobjekt 70" descr="Logga-liggande-Region_Jamtland_Harjedalen_RGB-152,194,0-PPT.w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36296" y="5777749"/>
            <a:ext cx="1791646" cy="675587"/>
          </a:xfrm>
          <a:prstGeom prst="rect">
            <a:avLst/>
          </a:prstGeom>
        </p:spPr>
      </p:pic>
      <p:grpSp>
        <p:nvGrpSpPr>
          <p:cNvPr id="9" name="Grupp 8"/>
          <p:cNvGrpSpPr/>
          <p:nvPr/>
        </p:nvGrpSpPr>
        <p:grpSpPr>
          <a:xfrm>
            <a:off x="14288" y="6018825"/>
            <a:ext cx="1404000" cy="805185"/>
            <a:chOff x="14288" y="6018825"/>
            <a:chExt cx="1404000" cy="805185"/>
          </a:xfrm>
        </p:grpSpPr>
        <p:pic>
          <p:nvPicPr>
            <p:cNvPr id="11" name="Bildobjekt 10" descr="ny-färg-Huset-vad-vi-gör-och-hur-PPT.png"/>
            <p:cNvPicPr>
              <a:picLocks noChangeAspect="1"/>
            </p:cNvPicPr>
            <p:nvPr userDrawn="1"/>
          </p:nvPicPr>
          <p:blipFill>
            <a:blip r:embed="rId8" cstate="print"/>
            <a:srcRect l="12278" t="9051" r="11061" b="43700"/>
            <a:stretch>
              <a:fillRect/>
            </a:stretch>
          </p:blipFill>
          <p:spPr>
            <a:xfrm>
              <a:off x="230528" y="6018825"/>
              <a:ext cx="876673" cy="626195"/>
            </a:xfrm>
            <a:prstGeom prst="rect">
              <a:avLst/>
            </a:prstGeom>
          </p:spPr>
        </p:pic>
        <p:sp>
          <p:nvSpPr>
            <p:cNvPr id="12" name="textruta 11"/>
            <p:cNvSpPr txBox="1"/>
            <p:nvPr userDrawn="1"/>
          </p:nvSpPr>
          <p:spPr>
            <a:xfrm>
              <a:off x="14288" y="6596255"/>
              <a:ext cx="1404000" cy="227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vad vi gör och hur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07" r:id="rId2"/>
    <p:sldLayoutId id="2147483929" r:id="rId3"/>
    <p:sldLayoutId id="2147483930" r:id="rId4"/>
    <p:sldLayoutId id="2147483931" r:id="rId5"/>
  </p:sldLayoutIdLst>
  <p:transition spd="med"/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600" b="1" kern="1200" cap="none" spc="0" baseline="0">
          <a:solidFill>
            <a:srgbClr val="98C200"/>
          </a:solidFill>
          <a:effectLst/>
          <a:latin typeface="+mj-lt"/>
          <a:ea typeface="+mj-ea"/>
          <a:cs typeface="+mj-cs"/>
        </a:defRPr>
      </a:lvl1pPr>
    </p:titleStyle>
    <p:bodyStyle>
      <a:lvl1pPr marL="252000" marR="0" indent="-252000" algn="l" defTabSz="360000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>
          <a:srgbClr val="98C200"/>
        </a:buClr>
        <a:buSzPct val="110000"/>
        <a:buFont typeface="Wingdings" pitchFamily="2" charset="2"/>
        <a:buChar char="§"/>
        <a:tabLst>
          <a:tab pos="252000" algn="l"/>
        </a:tabLst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marR="0" indent="-252000" algn="l" defTabSz="360000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tx1">
            <a:lumMod val="75000"/>
            <a:lumOff val="25000"/>
          </a:schemeClr>
        </a:buClr>
        <a:buSzPct val="100000"/>
        <a:buFont typeface="Verdana" pitchFamily="34" charset="0"/>
        <a:buChar char="–"/>
        <a:tabLst>
          <a:tab pos="252000" algn="l"/>
        </a:tabLst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756000" marR="0" indent="-252000" algn="l" defTabSz="360000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tx1">
            <a:lumMod val="50000"/>
            <a:lumOff val="50000"/>
          </a:schemeClr>
        </a:buClr>
        <a:buSzPct val="100000"/>
        <a:buFont typeface="Wingdings" pitchFamily="2" charset="2"/>
        <a:buChar char="§"/>
        <a:tabLst>
          <a:tab pos="252000" algn="l"/>
        </a:tabLst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08000" marR="0" indent="-252000" algn="l" defTabSz="360000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tx1"/>
        </a:buClr>
        <a:buSzPct val="100000"/>
        <a:buFont typeface="Verdana" pitchFamily="34" charset="0"/>
        <a:buChar char="–"/>
        <a:tabLst>
          <a:tab pos="252000" algn="l"/>
        </a:tabLst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260000" marR="0" indent="-252000" algn="l" defTabSz="360000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>
          <a:srgbClr val="98C200"/>
        </a:buClr>
        <a:buSzPct val="100000"/>
        <a:buFont typeface="Wingdings" pitchFamily="2" charset="2"/>
        <a:buChar char="§"/>
        <a:tabLst>
          <a:tab pos="1074738" algn="l"/>
        </a:tabLst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12900" marR="0" indent="-252000" algn="l" defTabSz="914400" rtl="0" eaLnBrk="1" fontAlgn="auto" latinLnBrk="0" hangingPunct="1">
        <a:lnSpc>
          <a:spcPct val="110000"/>
        </a:lnSpc>
        <a:spcBef>
          <a:spcPts val="400"/>
        </a:spcBef>
        <a:spcAft>
          <a:spcPts val="0"/>
        </a:spcAft>
        <a:buClr>
          <a:schemeClr val="tx1"/>
        </a:buClr>
        <a:buSzTx/>
        <a:buFont typeface="Verdana" pitchFamily="34" charset="0"/>
        <a:buNone/>
        <a:tabLst>
          <a:tab pos="1074738" algn="l"/>
        </a:tabLst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885950" indent="-26670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tabLst>
          <a:tab pos="1074738" algn="l"/>
        </a:tabLst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52650" indent="-26670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tabLst>
          <a:tab pos="1074738" algn="l"/>
        </a:tabLst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333625" indent="-180975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tabLst>
          <a:tab pos="1074738" algn="l"/>
        </a:tabLst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32000" y="622217"/>
            <a:ext cx="7740000" cy="938158"/>
          </a:xfrm>
        </p:spPr>
        <p:txBody>
          <a:bodyPr/>
          <a:lstStyle/>
          <a:p>
            <a:r>
              <a:rPr lang="sv-SE" sz="4400" dirty="0">
                <a:solidFill>
                  <a:srgbClr val="000000"/>
                </a:solidFill>
                <a:latin typeface="Arial Narrow" panose="020B0606020202030204" pitchFamily="34" charset="0"/>
              </a:rPr>
              <a:t>Pascal i Cosmic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6041231C-AEB4-43DA-B601-98803329F6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96" y="2767693"/>
            <a:ext cx="9062755" cy="18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Ellips 4">
            <a:extLst>
              <a:ext uri="{FF2B5EF4-FFF2-40B4-BE49-F238E27FC236}">
                <a16:creationId xmlns:a16="http://schemas.microsoft.com/office/drawing/2014/main" id="{0FB01930-8D3B-49AC-B72E-98086C3507AD}"/>
              </a:ext>
            </a:extLst>
          </p:cNvPr>
          <p:cNvSpPr/>
          <p:nvPr/>
        </p:nvSpPr>
        <p:spPr>
          <a:xfrm>
            <a:off x="2755447" y="3024868"/>
            <a:ext cx="1726746" cy="526597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D1CF46B-F800-4885-97B4-46578AD2FBB8}"/>
              </a:ext>
            </a:extLst>
          </p:cNvPr>
          <p:cNvSpPr txBox="1"/>
          <p:nvPr/>
        </p:nvSpPr>
        <p:spPr>
          <a:xfrm>
            <a:off x="2103973" y="1838641"/>
            <a:ext cx="2302328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/>
              <a:t>Här ser man att patienten är dospatient</a:t>
            </a:r>
          </a:p>
        </p:txBody>
      </p:sp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3299C916-7506-46BD-91B1-30902B1151C8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3255137" y="2761971"/>
            <a:ext cx="0" cy="511228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ruta 8">
            <a:extLst>
              <a:ext uri="{FF2B5EF4-FFF2-40B4-BE49-F238E27FC236}">
                <a16:creationId xmlns:a16="http://schemas.microsoft.com/office/drawing/2014/main" id="{74E7B7F0-F809-4F71-9900-D89F4409ABD6}"/>
              </a:ext>
            </a:extLst>
          </p:cNvPr>
          <p:cNvSpPr txBox="1"/>
          <p:nvPr/>
        </p:nvSpPr>
        <p:spPr>
          <a:xfrm>
            <a:off x="6206441" y="1554154"/>
            <a:ext cx="2302328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/>
              <a:t>Här ser man att patientens läkemedelslista i Pascal</a:t>
            </a:r>
          </a:p>
        </p:txBody>
      </p:sp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A79C9ED6-1AB4-485D-9E5C-082AA55B51E3}"/>
              </a:ext>
            </a:extLst>
          </p:cNvPr>
          <p:cNvCxnSpPr>
            <a:cxnSpLocks/>
          </p:cNvCxnSpPr>
          <p:nvPr/>
        </p:nvCxnSpPr>
        <p:spPr>
          <a:xfrm>
            <a:off x="7167017" y="2442769"/>
            <a:ext cx="381176" cy="246920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 10">
            <a:extLst>
              <a:ext uri="{FF2B5EF4-FFF2-40B4-BE49-F238E27FC236}">
                <a16:creationId xmlns:a16="http://schemas.microsoft.com/office/drawing/2014/main" id="{93518ED5-0FF3-4DE5-962E-7C3636CDC50F}"/>
              </a:ext>
            </a:extLst>
          </p:cNvPr>
          <p:cNvSpPr/>
          <p:nvPr/>
        </p:nvSpPr>
        <p:spPr>
          <a:xfrm>
            <a:off x="6963168" y="2689689"/>
            <a:ext cx="1726746" cy="526597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4CDA3F99-203C-4E2D-B154-81B8200A7CFF}"/>
              </a:ext>
            </a:extLst>
          </p:cNvPr>
          <p:cNvSpPr txBox="1"/>
          <p:nvPr/>
        </p:nvSpPr>
        <p:spPr>
          <a:xfrm>
            <a:off x="4589707" y="4664992"/>
            <a:ext cx="2302328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/>
              <a:t>Här trycker man för att komma in i Pascal</a:t>
            </a:r>
          </a:p>
        </p:txBody>
      </p:sp>
      <p:cxnSp>
        <p:nvCxnSpPr>
          <p:cNvPr id="14" name="Rak pilkoppling 13">
            <a:extLst>
              <a:ext uri="{FF2B5EF4-FFF2-40B4-BE49-F238E27FC236}">
                <a16:creationId xmlns:a16="http://schemas.microsoft.com/office/drawing/2014/main" id="{BF81F1C7-DCC7-4685-A3B5-C2C072E4B67D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4229319" y="3288167"/>
            <a:ext cx="1511552" cy="1376825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latshållare för sidfot 16">
            <a:extLst>
              <a:ext uri="{FF2B5EF4-FFF2-40B4-BE49-F238E27FC236}">
                <a16:creationId xmlns:a16="http://schemas.microsoft.com/office/drawing/2014/main" id="{D7CD9DBF-98C2-4CE0-8351-20333AA46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Kristina Seling, Läkemedelsansvarig läkare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91DA020-3B7A-4644-8F88-3A62835A9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435" y="1176107"/>
            <a:ext cx="1278731" cy="1057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5" name="Rak pilkoppling 14">
            <a:extLst>
              <a:ext uri="{FF2B5EF4-FFF2-40B4-BE49-F238E27FC236}">
                <a16:creationId xmlns:a16="http://schemas.microsoft.com/office/drawing/2014/main" id="{31AAC546-8228-4283-A8A2-22954794F8AB}"/>
              </a:ext>
            </a:extLst>
          </p:cNvPr>
          <p:cNvCxnSpPr>
            <a:stCxn id="6" idx="0"/>
          </p:cNvCxnSpPr>
          <p:nvPr/>
        </p:nvCxnSpPr>
        <p:spPr>
          <a:xfrm flipV="1">
            <a:off x="3255137" y="1397251"/>
            <a:ext cx="2120651" cy="441390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53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E6B068-9FAB-4A7D-AA8C-F3AD7FA5F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548680"/>
            <a:ext cx="7740000" cy="718520"/>
          </a:xfrm>
        </p:spPr>
        <p:txBody>
          <a:bodyPr/>
          <a:lstStyle/>
          <a:p>
            <a:r>
              <a:rPr lang="sv-SE" sz="4400" b="0" dirty="0">
                <a:solidFill>
                  <a:srgbClr val="000000"/>
                </a:solidFill>
                <a:latin typeface="Arial Narrow" panose="020B0606020202030204" pitchFamily="34" charset="0"/>
              </a:rPr>
              <a:t>Cosmic och Pascal </a:t>
            </a:r>
            <a:r>
              <a:rPr lang="sv-SE" sz="4400" b="0" dirty="0" err="1">
                <a:solidFill>
                  <a:srgbClr val="000000"/>
                </a:solidFill>
                <a:latin typeface="Arial Narrow" panose="020B0606020202030204" pitchFamily="34" charset="0"/>
              </a:rPr>
              <a:t>quick</a:t>
            </a:r>
            <a:r>
              <a:rPr lang="sv-SE" sz="4400" b="0" dirty="0">
                <a:solidFill>
                  <a:srgbClr val="000000"/>
                </a:solidFill>
                <a:latin typeface="Arial Narrow" panose="020B0606020202030204" pitchFamily="34" charset="0"/>
              </a:rPr>
              <a:t> and </a:t>
            </a:r>
            <a:r>
              <a:rPr lang="sv-SE" sz="4400" b="0" dirty="0" err="1">
                <a:solidFill>
                  <a:srgbClr val="000000"/>
                </a:solidFill>
                <a:latin typeface="Arial Narrow" panose="020B0606020202030204" pitchFamily="34" charset="0"/>
              </a:rPr>
              <a:t>dirty</a:t>
            </a:r>
            <a:endParaRPr lang="sv-SE" sz="4400" b="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4DBEE2E-D80F-4B59-AEA3-6E5072963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Läkemedelslistorna i Cosmic och Pascal ska alltid stämma överens med varandra vid inskrivning och utskrivning.</a:t>
            </a:r>
          </a:p>
          <a:p>
            <a:r>
              <a:rPr lang="sv-SE" dirty="0"/>
              <a:t>Läkemedelslistan i Cosmic gäller vid inneliggande vård</a:t>
            </a:r>
          </a:p>
          <a:p>
            <a:r>
              <a:rPr lang="sv-SE" dirty="0"/>
              <a:t>Läkemedelslistan i Pascal gäller i öppenvård</a:t>
            </a:r>
          </a:p>
          <a:p>
            <a:r>
              <a:rPr lang="sv-SE" dirty="0"/>
              <a:t>Använd det fiktiva läkemedlet DOSPATIENT – SE PASCAL på alla patienter anslutna till dosdispensering för att öka uppmärksamheten om att detta är en dospatient.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8A9B0C4-5323-40A1-A1B6-5196C9CC9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Kristina Seling, Läkemedelsansvarig läkare</a:t>
            </a:r>
          </a:p>
        </p:txBody>
      </p:sp>
    </p:spTree>
    <p:extLst>
      <p:ext uri="{BB962C8B-B14F-4D97-AF65-F5344CB8AC3E}">
        <p14:creationId xmlns:p14="http://schemas.microsoft.com/office/powerpoint/2010/main" val="1497242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0A81FD-CAFE-48DD-9D49-FA02C2B4E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400" b="0" dirty="0">
                <a:solidFill>
                  <a:srgbClr val="000000"/>
                </a:solidFill>
                <a:latin typeface="Arial Narrow" panose="020B0606020202030204" pitchFamily="34" charset="0"/>
              </a:rPr>
              <a:t>Fliken ”Dosförskrivningar”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B7070D00-3F4C-4011-A94B-39C1BC285A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568" y="3398518"/>
            <a:ext cx="8679590" cy="180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F7148009-4DEC-459F-B516-BF4932AD5DCB}"/>
              </a:ext>
            </a:extLst>
          </p:cNvPr>
          <p:cNvSpPr txBox="1"/>
          <p:nvPr/>
        </p:nvSpPr>
        <p:spPr>
          <a:xfrm>
            <a:off x="648001" y="2498272"/>
            <a:ext cx="7299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Alla patienter som får sina läkemedel via dosdispensering har numera en extra flik, Dosförskrivningar, i läkemedelslistan. Via denna kan man se alla läkemedel i Pascal</a:t>
            </a: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83160293-2BFD-410C-912A-BD71CF963649}"/>
              </a:ext>
            </a:extLst>
          </p:cNvPr>
          <p:cNvSpPr/>
          <p:nvPr/>
        </p:nvSpPr>
        <p:spPr>
          <a:xfrm>
            <a:off x="6882493" y="3257551"/>
            <a:ext cx="1481818" cy="75599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1A8E9E8-E4F8-4428-9E75-DBB37F5EE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Kristina Seling, Läkemedelsansvarig läkare</a:t>
            </a:r>
          </a:p>
        </p:txBody>
      </p:sp>
    </p:spTree>
    <p:extLst>
      <p:ext uri="{BB962C8B-B14F-4D97-AF65-F5344CB8AC3E}">
        <p14:creationId xmlns:p14="http://schemas.microsoft.com/office/powerpoint/2010/main" val="2679795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229C2A55-70D0-47B5-90BE-B3E7E5D5BD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26460"/>
            <a:ext cx="9187833" cy="5074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AEA1318B-60CD-4717-BC0E-8AA8D4722A24}"/>
              </a:ext>
            </a:extLst>
          </p:cNvPr>
          <p:cNvSpPr/>
          <p:nvPr/>
        </p:nvSpPr>
        <p:spPr>
          <a:xfrm>
            <a:off x="44043" y="1461258"/>
            <a:ext cx="4527958" cy="251040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C53C6867-2719-4DAC-A1C0-A1B03AA8D0D8}"/>
              </a:ext>
            </a:extLst>
          </p:cNvPr>
          <p:cNvSpPr txBox="1"/>
          <p:nvPr/>
        </p:nvSpPr>
        <p:spPr>
          <a:xfrm>
            <a:off x="2000774" y="4532956"/>
            <a:ext cx="1823448" cy="30008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v-SE" sz="1350" dirty="0"/>
              <a:t>Läkemedel i Pascal</a:t>
            </a:r>
          </a:p>
        </p:txBody>
      </p:sp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30B8AAD2-D0E7-42EF-ABDF-EC894923E0D2}"/>
              </a:ext>
            </a:extLst>
          </p:cNvPr>
          <p:cNvCxnSpPr>
            <a:stCxn id="6" idx="0"/>
            <a:endCxn id="5" idx="2"/>
          </p:cNvCxnSpPr>
          <p:nvPr/>
        </p:nvCxnSpPr>
        <p:spPr>
          <a:xfrm flipH="1" flipV="1">
            <a:off x="2308022" y="3971663"/>
            <a:ext cx="604476" cy="561293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ktangel 11">
            <a:extLst>
              <a:ext uri="{FF2B5EF4-FFF2-40B4-BE49-F238E27FC236}">
                <a16:creationId xmlns:a16="http://schemas.microsoft.com/office/drawing/2014/main" id="{D6057584-2BC0-46BA-9E8D-125DB85A8309}"/>
              </a:ext>
            </a:extLst>
          </p:cNvPr>
          <p:cNvSpPr/>
          <p:nvPr/>
        </p:nvSpPr>
        <p:spPr>
          <a:xfrm>
            <a:off x="4593916" y="1461258"/>
            <a:ext cx="4593917" cy="2573323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F0C70919-716B-4A1B-BF77-8506DAF76B57}"/>
              </a:ext>
            </a:extLst>
          </p:cNvPr>
          <p:cNvSpPr txBox="1"/>
          <p:nvPr/>
        </p:nvSpPr>
        <p:spPr>
          <a:xfrm>
            <a:off x="4942165" y="4545538"/>
            <a:ext cx="1909433" cy="30008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v-SE" sz="1350" dirty="0"/>
              <a:t>Läkemedel i Cosmic</a:t>
            </a:r>
          </a:p>
        </p:txBody>
      </p:sp>
      <p:cxnSp>
        <p:nvCxnSpPr>
          <p:cNvPr id="15" name="Rak pilkoppling 14">
            <a:extLst>
              <a:ext uri="{FF2B5EF4-FFF2-40B4-BE49-F238E27FC236}">
                <a16:creationId xmlns:a16="http://schemas.microsoft.com/office/drawing/2014/main" id="{A7F3DAB0-8BEE-4AF7-94BB-10D7C3C86466}"/>
              </a:ext>
            </a:extLst>
          </p:cNvPr>
          <p:cNvCxnSpPr>
            <a:cxnSpLocks/>
          </p:cNvCxnSpPr>
          <p:nvPr/>
        </p:nvCxnSpPr>
        <p:spPr>
          <a:xfrm flipV="1">
            <a:off x="5753842" y="4047162"/>
            <a:ext cx="1159097" cy="498376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ruta 15">
            <a:extLst>
              <a:ext uri="{FF2B5EF4-FFF2-40B4-BE49-F238E27FC236}">
                <a16:creationId xmlns:a16="http://schemas.microsoft.com/office/drawing/2014/main" id="{3C34ACA8-F09C-4C76-A835-0BE56002B80E}"/>
              </a:ext>
            </a:extLst>
          </p:cNvPr>
          <p:cNvSpPr txBox="1"/>
          <p:nvPr/>
        </p:nvSpPr>
        <p:spPr>
          <a:xfrm>
            <a:off x="7593605" y="5022267"/>
            <a:ext cx="1680845" cy="30008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v-SE" sz="1350" dirty="0"/>
              <a:t>Uthopp till Pascal</a:t>
            </a:r>
          </a:p>
        </p:txBody>
      </p:sp>
      <p:sp>
        <p:nvSpPr>
          <p:cNvPr id="17" name="Ellips 16">
            <a:extLst>
              <a:ext uri="{FF2B5EF4-FFF2-40B4-BE49-F238E27FC236}">
                <a16:creationId xmlns:a16="http://schemas.microsoft.com/office/drawing/2014/main" id="{269EA1BC-D642-48E0-BA32-9830C75AC02B}"/>
              </a:ext>
            </a:extLst>
          </p:cNvPr>
          <p:cNvSpPr/>
          <p:nvPr/>
        </p:nvSpPr>
        <p:spPr>
          <a:xfrm>
            <a:off x="8691073" y="5753991"/>
            <a:ext cx="452927" cy="24676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cxnSp>
        <p:nvCxnSpPr>
          <p:cNvPr id="19" name="Rak pilkoppling 18">
            <a:extLst>
              <a:ext uri="{FF2B5EF4-FFF2-40B4-BE49-F238E27FC236}">
                <a16:creationId xmlns:a16="http://schemas.microsoft.com/office/drawing/2014/main" id="{4BADAA4B-5EF0-49CB-9259-F2B8AEAF354A}"/>
              </a:ext>
            </a:extLst>
          </p:cNvPr>
          <p:cNvCxnSpPr>
            <a:stCxn id="16" idx="2"/>
          </p:cNvCxnSpPr>
          <p:nvPr/>
        </p:nvCxnSpPr>
        <p:spPr>
          <a:xfrm>
            <a:off x="8434028" y="5322349"/>
            <a:ext cx="494191" cy="450869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latshållare för sidfot 19">
            <a:extLst>
              <a:ext uri="{FF2B5EF4-FFF2-40B4-BE49-F238E27FC236}">
                <a16:creationId xmlns:a16="http://schemas.microsoft.com/office/drawing/2014/main" id="{37EFE34B-BB7D-4004-9F7F-567947AC8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Kristina Seling, Läkemedelsansvarig läkare</a:t>
            </a:r>
          </a:p>
        </p:txBody>
      </p:sp>
    </p:spTree>
    <p:extLst>
      <p:ext uri="{BB962C8B-B14F-4D97-AF65-F5344CB8AC3E}">
        <p14:creationId xmlns:p14="http://schemas.microsoft.com/office/powerpoint/2010/main" val="3556565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3AE507D7-E28B-4357-8EE5-2684DE93135B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779939" y="1983922"/>
            <a:ext cx="6364061" cy="2461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Pratbubbla: uppåtpil 7">
            <a:extLst>
              <a:ext uri="{FF2B5EF4-FFF2-40B4-BE49-F238E27FC236}">
                <a16:creationId xmlns:a16="http://schemas.microsoft.com/office/drawing/2014/main" id="{BCB420A1-56DD-4A43-B01B-BB1DB553A5E1}"/>
              </a:ext>
            </a:extLst>
          </p:cNvPr>
          <p:cNvSpPr/>
          <p:nvPr/>
        </p:nvSpPr>
        <p:spPr>
          <a:xfrm>
            <a:off x="3241192" y="4196699"/>
            <a:ext cx="3718832" cy="1967222"/>
          </a:xfrm>
          <a:prstGeom prst="upArrowCallout">
            <a:avLst>
              <a:gd name="adj1" fmla="val 13753"/>
              <a:gd name="adj2" fmla="val 22683"/>
              <a:gd name="adj3" fmla="val 25000"/>
              <a:gd name="adj4" fmla="val 68264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07504" y="1604283"/>
            <a:ext cx="2672435" cy="204074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252000" lvl="1" indent="0">
              <a:buNone/>
            </a:pPr>
            <a:r>
              <a:rPr lang="sv-SE" dirty="0"/>
              <a:t>Man kan enkelt överföra läkemedel till Cosmic genom att högerklicka på läkemedlet i fråga.</a:t>
            </a:r>
          </a:p>
          <a:p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738F3D9-AE5C-4890-96E2-F93909BADCF9}"/>
              </a:ext>
            </a:extLst>
          </p:cNvPr>
          <p:cNvSpPr txBox="1"/>
          <p:nvPr/>
        </p:nvSpPr>
        <p:spPr>
          <a:xfrm>
            <a:off x="3522801" y="4825093"/>
            <a:ext cx="345760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Väljer man att klicka på ”Ordinera i COSMIC” kommer man automatiskt till ordinationsfönstret där styrka och dosering följer med i alla fall där motsvarande dosering är möjlig i Cosmic. </a:t>
            </a:r>
          </a:p>
        </p:txBody>
      </p:sp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1C65BB3F-FC1C-4256-A8CD-BFFBF8F4C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Kristina Seling, Läkemedelsansvarig läkare</a:t>
            </a:r>
          </a:p>
        </p:txBody>
      </p:sp>
    </p:spTree>
    <p:extLst>
      <p:ext uri="{BB962C8B-B14F-4D97-AF65-F5344CB8AC3E}">
        <p14:creationId xmlns:p14="http://schemas.microsoft.com/office/powerpoint/2010/main" val="4010952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9D113804-98A6-4D6F-AF44-C763A6835F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0847" y="548680"/>
            <a:ext cx="3053443" cy="5400600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Stämmer ordinationen så signerar man den och går vidare till nästa.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För vid behovs-ordinationer behöver man lägga in doseringen manuellt.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För injektioner kan man dessutom behöva fylla i administrationssättet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3B02298F-2BCC-47CA-960E-952947A5088A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294290" y="1567543"/>
            <a:ext cx="5608863" cy="3184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690EEF93-890A-4068-89A4-0B1DFBC9825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269208" y="2784915"/>
            <a:ext cx="1327785" cy="1288171"/>
          </a:xfrm>
          <a:prstGeom prst="rect">
            <a:avLst/>
          </a:prstGeom>
        </p:spPr>
      </p:pic>
      <p:sp>
        <p:nvSpPr>
          <p:cNvPr id="11" name="Pil: höger 10">
            <a:extLst>
              <a:ext uri="{FF2B5EF4-FFF2-40B4-BE49-F238E27FC236}">
                <a16:creationId xmlns:a16="http://schemas.microsoft.com/office/drawing/2014/main" id="{7F1E6126-F520-471B-9D58-93F25B2BE57E}"/>
              </a:ext>
            </a:extLst>
          </p:cNvPr>
          <p:cNvSpPr/>
          <p:nvPr/>
        </p:nvSpPr>
        <p:spPr>
          <a:xfrm rot="576637">
            <a:off x="6250710" y="3461643"/>
            <a:ext cx="1044579" cy="224636"/>
          </a:xfrm>
          <a:prstGeom prst="rightArrow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D1BC9D76-F5E5-4611-9EB4-8BEECCFA8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Kristina Seling, Läkemedelsansvarig läkare</a:t>
            </a:r>
          </a:p>
        </p:txBody>
      </p:sp>
    </p:spTree>
    <p:extLst>
      <p:ext uri="{BB962C8B-B14F-4D97-AF65-F5344CB8AC3E}">
        <p14:creationId xmlns:p14="http://schemas.microsoft.com/office/powerpoint/2010/main" val="2392928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9000CB-FA5D-4C7C-A46A-83B993857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999" y="1397251"/>
            <a:ext cx="5560940" cy="440807"/>
          </a:xfrm>
        </p:spPr>
        <p:txBody>
          <a:bodyPr/>
          <a:lstStyle/>
          <a:p>
            <a:r>
              <a:rPr lang="sv-SE" sz="1800" dirty="0"/>
              <a:t>Fiktiva läkemedlet DOSPATIENT – SE PASCAL ska vara kvar. 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C6D5DDC-2478-481A-89FD-86268013A3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7999" y="1996168"/>
            <a:ext cx="3821747" cy="1432832"/>
          </a:xfrm>
        </p:spPr>
        <p:txBody>
          <a:bodyPr>
            <a:normAutofit/>
          </a:bodyPr>
          <a:lstStyle/>
          <a:p>
            <a:r>
              <a:rPr lang="sv-SE" sz="1500" dirty="0"/>
              <a:t>Om man märker att det inte lägger sig överst i listan sätts det ut och sätts in igen. Orsaken till detta är att den första mallen som gjordes för detta fiktiva läkemedel blev inte helt korrekt gjord.</a:t>
            </a:r>
          </a:p>
          <a:p>
            <a:endParaRPr lang="sv-SE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99559160-F65F-47F8-A34B-646C1B23E5B8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9" r="1536"/>
          <a:stretch/>
        </p:blipFill>
        <p:spPr bwMode="auto">
          <a:xfrm>
            <a:off x="603096" y="3517519"/>
            <a:ext cx="3425569" cy="1907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C70ACE03-243E-41F0-B33D-98F1CE31625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04433"/>
            <a:ext cx="4408345" cy="2719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6F1AD33B-11D4-4337-8717-A0B24EC84185}"/>
              </a:ext>
            </a:extLst>
          </p:cNvPr>
          <p:cNvSpPr txBox="1"/>
          <p:nvPr/>
        </p:nvSpPr>
        <p:spPr>
          <a:xfrm>
            <a:off x="6328387" y="2264334"/>
            <a:ext cx="285674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700" dirty="0">
                <a:solidFill>
                  <a:srgbClr val="98C200"/>
                </a:solidFill>
              </a:rPr>
              <a:t>Rätt och tydligt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50DBB90B-1F16-4DDF-99CC-D1F6AD127EA9}"/>
              </a:ext>
            </a:extLst>
          </p:cNvPr>
          <p:cNvSpPr txBox="1"/>
          <p:nvPr/>
        </p:nvSpPr>
        <p:spPr>
          <a:xfrm rot="20401759">
            <a:off x="2482587" y="3555620"/>
            <a:ext cx="149098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700" dirty="0">
                <a:solidFill>
                  <a:srgbClr val="FF0000"/>
                </a:solidFill>
              </a:rPr>
              <a:t>otydligt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D50C636-FB7C-4FE2-81BF-925C45CCA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Kristina Seling, Läkemedelsansvarig läkare</a:t>
            </a:r>
          </a:p>
        </p:txBody>
      </p:sp>
    </p:spTree>
    <p:extLst>
      <p:ext uri="{BB962C8B-B14F-4D97-AF65-F5344CB8AC3E}">
        <p14:creationId xmlns:p14="http://schemas.microsoft.com/office/powerpoint/2010/main" val="1722471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1A0487-8EF9-4A72-B5E0-5BE39052C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1800" dirty="0">
                <a:latin typeface="+mn-lt"/>
              </a:rPr>
              <a:t>Läkemedlen i Pascal respektive Cosmic lägger sig på samma rad om de har samma ATC-kod.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4936D880-192A-4FD9-A8F1-66C4070727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7744" y="2346722"/>
            <a:ext cx="8978597" cy="3200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7F15F8B-6BF7-4EA5-8C4E-C669D09F4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Kristina Seling, Läkemedelsansvarig läkare</a:t>
            </a:r>
          </a:p>
        </p:txBody>
      </p:sp>
    </p:spTree>
    <p:extLst>
      <p:ext uri="{BB962C8B-B14F-4D97-AF65-F5344CB8AC3E}">
        <p14:creationId xmlns:p14="http://schemas.microsoft.com/office/powerpoint/2010/main" val="2163023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FAE07739-7C99-4246-876F-5E882B8A57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78" y="940398"/>
            <a:ext cx="6623981" cy="5060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26CD3803-1BDE-4ABD-8620-7CD9C072B775}"/>
              </a:ext>
            </a:extLst>
          </p:cNvPr>
          <p:cNvSpPr txBox="1"/>
          <p:nvPr/>
        </p:nvSpPr>
        <p:spPr>
          <a:xfrm>
            <a:off x="6992711" y="2375807"/>
            <a:ext cx="1934936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50" dirty="0"/>
              <a:t>Genom att markera en rad kan man detalj-jämföra ordinationerna i Pascal vs Cosmic</a:t>
            </a:r>
          </a:p>
        </p:txBody>
      </p:sp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85F96A7A-A0B3-4491-BC87-7C62B3D91D31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4139952" y="2055584"/>
            <a:ext cx="2852759" cy="1255095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 7">
            <a:extLst>
              <a:ext uri="{FF2B5EF4-FFF2-40B4-BE49-F238E27FC236}">
                <a16:creationId xmlns:a16="http://schemas.microsoft.com/office/drawing/2014/main" id="{DC56DDD3-44BC-4E96-B7DD-3D39E4A6EFF5}"/>
              </a:ext>
            </a:extLst>
          </p:cNvPr>
          <p:cNvSpPr/>
          <p:nvPr/>
        </p:nvSpPr>
        <p:spPr>
          <a:xfrm>
            <a:off x="355147" y="3429000"/>
            <a:ext cx="3024868" cy="1298122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5CB79FD6-EB0F-4798-BB81-098861786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8117" y="4360495"/>
            <a:ext cx="4268858" cy="1839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3" name="Rak pilkoppling 12">
            <a:extLst>
              <a:ext uri="{FF2B5EF4-FFF2-40B4-BE49-F238E27FC236}">
                <a16:creationId xmlns:a16="http://schemas.microsoft.com/office/drawing/2014/main" id="{188FF3AA-0476-4686-A49F-C10078D8608E}"/>
              </a:ext>
            </a:extLst>
          </p:cNvPr>
          <p:cNvCxnSpPr>
            <a:cxnSpLocks/>
            <a:stCxn id="8" idx="5"/>
          </p:cNvCxnSpPr>
          <p:nvPr/>
        </p:nvCxnSpPr>
        <p:spPr>
          <a:xfrm>
            <a:off x="2937033" y="4537016"/>
            <a:ext cx="1481084" cy="756978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pilkoppling 14">
            <a:extLst>
              <a:ext uri="{FF2B5EF4-FFF2-40B4-BE49-F238E27FC236}">
                <a16:creationId xmlns:a16="http://schemas.microsoft.com/office/drawing/2014/main" id="{2008B4F7-F7BA-4880-B0E4-F96AF09AEB09}"/>
              </a:ext>
            </a:extLst>
          </p:cNvPr>
          <p:cNvCxnSpPr>
            <a:cxnSpLocks/>
            <a:stCxn id="5" idx="1"/>
            <a:endCxn id="8" idx="7"/>
          </p:cNvCxnSpPr>
          <p:nvPr/>
        </p:nvCxnSpPr>
        <p:spPr>
          <a:xfrm flipH="1">
            <a:off x="2937033" y="3117196"/>
            <a:ext cx="4055678" cy="501910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4DA4C85-B5A1-4944-A8DE-520E10831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Kristina Seling, Läkemedelsansvarig läkare</a:t>
            </a:r>
          </a:p>
        </p:txBody>
      </p:sp>
    </p:spTree>
    <p:extLst>
      <p:ext uri="{BB962C8B-B14F-4D97-AF65-F5344CB8AC3E}">
        <p14:creationId xmlns:p14="http://schemas.microsoft.com/office/powerpoint/2010/main" val="2546471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2975B6-E8B2-4346-80E7-F0A136176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658141"/>
            <a:ext cx="7740000" cy="609059"/>
          </a:xfrm>
        </p:spPr>
        <p:txBody>
          <a:bodyPr/>
          <a:lstStyle/>
          <a:p>
            <a:r>
              <a:rPr lang="sv-SE" sz="4400" b="0" dirty="0">
                <a:solidFill>
                  <a:srgbClr val="000000"/>
                </a:solidFill>
                <a:latin typeface="Arial Narrow" panose="020B0606020202030204" pitchFamily="34" charset="0"/>
              </a:rPr>
              <a:t>Några fallgropar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6512CA0-992F-406B-82A6-4CB9D2C34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Läkemedel pausade i Cosmic ser ut som aktiva läkemedel i fliken Dosförskrivningar</a:t>
            </a:r>
          </a:p>
          <a:p>
            <a:r>
              <a:rPr lang="sv-SE" dirty="0"/>
              <a:t>Läkemedel </a:t>
            </a:r>
            <a:r>
              <a:rPr lang="sv-SE" b="1" dirty="0"/>
              <a:t>går endast att sättas ut </a:t>
            </a:r>
            <a:r>
              <a:rPr lang="sv-SE" dirty="0"/>
              <a:t>via läkemedelslistan, inte i fliken Dosförskrivningar</a:t>
            </a:r>
          </a:p>
          <a:p>
            <a:r>
              <a:rPr lang="sv-SE" dirty="0"/>
              <a:t>Dosändringar går endast att göras via läkemedelslistan, inte via fliken Dosförskrivningar</a:t>
            </a:r>
          </a:p>
          <a:p>
            <a:r>
              <a:rPr lang="sv-SE" dirty="0"/>
              <a:t>Det är lätt att missa att styrka och dosering inte är densamma</a:t>
            </a:r>
          </a:p>
          <a:p>
            <a:r>
              <a:rPr lang="sv-SE" dirty="0"/>
              <a:t>Alla doseringar går inte att överföra, utan kommer behöva läggas in manuellt vid överföring till Cosmic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130AAF-2CDF-4B2C-9148-4995D9850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Kristina Seling, Läkemedelsansvarig läkare</a:t>
            </a:r>
          </a:p>
        </p:txBody>
      </p:sp>
    </p:spTree>
    <p:extLst>
      <p:ext uri="{BB962C8B-B14F-4D97-AF65-F5344CB8AC3E}">
        <p14:creationId xmlns:p14="http://schemas.microsoft.com/office/powerpoint/2010/main" val="2330214719"/>
      </p:ext>
    </p:extLst>
  </p:cSld>
  <p:clrMapOvr>
    <a:masterClrMapping/>
  </p:clrMapOvr>
</p:sld>
</file>

<file path=ppt/theme/theme1.xml><?xml version="1.0" encoding="utf-8"?>
<a:theme xmlns:a="http://schemas.openxmlformats.org/drawingml/2006/main" name="PPT_mall_RJH 2">
  <a:themeElements>
    <a:clrScheme name="4 - JLL RÖD">
      <a:dk1>
        <a:srgbClr val="111111"/>
      </a:dk1>
      <a:lt1>
        <a:sysClr val="window" lastClr="FFFFFF"/>
      </a:lt1>
      <a:dk2>
        <a:srgbClr val="A59D95"/>
      </a:dk2>
      <a:lt2>
        <a:srgbClr val="FFFFFF"/>
      </a:lt2>
      <a:accent1>
        <a:srgbClr val="981E32"/>
      </a:accent1>
      <a:accent2>
        <a:srgbClr val="DBD7D4"/>
      </a:accent2>
      <a:accent3>
        <a:srgbClr val="F4C8CF"/>
      </a:accent3>
      <a:accent4>
        <a:srgbClr val="A59D95"/>
      </a:accent4>
      <a:accent5>
        <a:srgbClr val="DE5A70"/>
      </a:accent5>
      <a:accent6>
        <a:srgbClr val="C8C4BF"/>
      </a:accent6>
      <a:hlink>
        <a:srgbClr val="004250"/>
      </a:hlink>
      <a:folHlink>
        <a:srgbClr val="A59D95"/>
      </a:folHlink>
    </a:clrScheme>
    <a:fontScheme name="JLL-mal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PPT_mall_RJH 2</Template>
  <TotalTime>10</TotalTime>
  <Words>406</Words>
  <Application>Microsoft Office PowerPoint</Application>
  <PresentationFormat>Bildspel på skärmen (4:3)</PresentationFormat>
  <Paragraphs>43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5" baseType="lpstr">
      <vt:lpstr>Calibri</vt:lpstr>
      <vt:lpstr>Wingdings</vt:lpstr>
      <vt:lpstr>Arial Narrow</vt:lpstr>
      <vt:lpstr>Verdana</vt:lpstr>
      <vt:lpstr>PPT_mall_RJH 2</vt:lpstr>
      <vt:lpstr>Pascal i Cosmic</vt:lpstr>
      <vt:lpstr>Fliken ”Dosförskrivningar”</vt:lpstr>
      <vt:lpstr>PowerPoint-presentation</vt:lpstr>
      <vt:lpstr>PowerPoint-presentation</vt:lpstr>
      <vt:lpstr>PowerPoint-presentation</vt:lpstr>
      <vt:lpstr>Fiktiva läkemedlet DOSPATIENT – SE PASCAL ska vara kvar. </vt:lpstr>
      <vt:lpstr>Läkemedlen i Pascal respektive Cosmic lägger sig på samma rad om de har samma ATC-kod.</vt:lpstr>
      <vt:lpstr>PowerPoint-presentation</vt:lpstr>
      <vt:lpstr>Några fallgropar</vt:lpstr>
      <vt:lpstr>Cosmic och Pascal quick and dirty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goaj</dc:creator>
  <cp:lastModifiedBy>Kristina Seling</cp:lastModifiedBy>
  <cp:revision>3</cp:revision>
  <dcterms:created xsi:type="dcterms:W3CDTF">2015-01-20T13:41:14Z</dcterms:created>
  <dcterms:modified xsi:type="dcterms:W3CDTF">2019-05-20T08:12:23Z</dcterms:modified>
</cp:coreProperties>
</file>