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63" r:id="rId3"/>
    <p:sldId id="264" r:id="rId4"/>
    <p:sldId id="265" r:id="rId5"/>
    <p:sldId id="266" r:id="rId6"/>
    <p:sldId id="267" r:id="rId7"/>
    <p:sldId id="268" r:id="rId8"/>
    <p:sldId id="296" r:id="rId9"/>
    <p:sldId id="295" r:id="rId10"/>
    <p:sldId id="29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200"/>
    <a:srgbClr val="16DC37"/>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1" autoAdjust="0"/>
    <p:restoredTop sz="94660" autoAdjust="0"/>
  </p:normalViewPr>
  <p:slideViewPr>
    <p:cSldViewPr snapToGrid="0">
      <p:cViewPr varScale="1">
        <p:scale>
          <a:sx n="60" d="100"/>
          <a:sy n="60" d="100"/>
        </p:scale>
        <p:origin x="96" y="294"/>
      </p:cViewPr>
      <p:guideLst>
        <p:guide orient="horz" pos="2160"/>
        <p:guide pos="3840"/>
      </p:guideLst>
    </p:cSldViewPr>
  </p:slideViewPr>
  <p:outlineViewPr>
    <p:cViewPr>
      <p:scale>
        <a:sx n="33" d="100"/>
        <a:sy n="33" d="100"/>
      </p:scale>
      <p:origin x="0" y="3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3199C-F05E-4C8D-BCC1-4F92F335D803}" type="datetimeFigureOut">
              <a:rPr lang="sv-SE" smtClean="0"/>
              <a:t>2019-05-15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7E891-7443-4ABA-95F4-67B828C9853A}" type="slidenum">
              <a:rPr lang="sv-SE" smtClean="0"/>
              <a:t>‹#›</a:t>
            </a:fld>
            <a:endParaRPr lang="sv-SE"/>
          </a:p>
        </p:txBody>
      </p:sp>
    </p:spTree>
    <p:extLst>
      <p:ext uri="{BB962C8B-B14F-4D97-AF65-F5344CB8AC3E}">
        <p14:creationId xmlns:p14="http://schemas.microsoft.com/office/powerpoint/2010/main" val="73925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a:t>Talarmanus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indent="-171450">
              <a:buFont typeface="Arial" panose="020B0604020202020204" pitchFamily="34" charset="0"/>
              <a:buChar char="•"/>
            </a:pPr>
            <a:r>
              <a:rPr lang="sv-SE" baseline="0" dirty="0"/>
              <a:t>Vi är stolta över vår fina barnsjukvård som är en av de bästa i Sverige.</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95% av barnens föräldrar skulle rekommendera vår barnsjukvård till andra.</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Barnsjukvården står för ett gott bemötande, bra tillgänglighet och delaktighet.</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Även förlossningsvården håller hög kvalitet med mycket goda resultat.</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Nationell statistik visar att barnens hälsa de första åren efter förlossningen är bland de bästa i Sverige.</a:t>
            </a:r>
          </a:p>
          <a:p>
            <a:r>
              <a:rPr lang="sv-SE" baseline="0" dirty="0"/>
              <a:t> </a:t>
            </a:r>
          </a:p>
        </p:txBody>
      </p:sp>
      <p:sp>
        <p:nvSpPr>
          <p:cNvPr id="4" name="Platshållare för bildnummer 3"/>
          <p:cNvSpPr>
            <a:spLocks noGrp="1"/>
          </p:cNvSpPr>
          <p:nvPr>
            <p:ph type="sldNum" sz="quarter" idx="10"/>
          </p:nvPr>
        </p:nvSpPr>
        <p:spPr/>
        <p:txBody>
          <a:bodyPr/>
          <a:lstStyle/>
          <a:p>
            <a:fld id="{FBAE2E68-A8F4-401B-9D1A-0B45ACCD4810}" type="slidenum">
              <a:rPr lang="sv-SE" smtClean="0"/>
              <a:t>3</a:t>
            </a:fld>
            <a:endParaRPr lang="sv-SE"/>
          </a:p>
        </p:txBody>
      </p:sp>
    </p:spTree>
    <p:extLst>
      <p:ext uri="{BB962C8B-B14F-4D97-AF65-F5344CB8AC3E}">
        <p14:creationId xmlns:p14="http://schemas.microsoft.com/office/powerpoint/2010/main" val="274394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a:t>Talarmanus</a:t>
            </a:r>
            <a:endParaRPr lang="sv-SE" dirty="0"/>
          </a:p>
          <a:p>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Vår vision är patientsäker jämlik och jämställd vård av god kvalitet efter behov</a:t>
            </a:r>
            <a:r>
              <a:rPr lang="sv-SE"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Krav på hälso- och sjukvården (§2a Hälso- och sjukvårdslag (1982:763)):</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i="1" dirty="0"/>
              <a:t>Hälso- och sjukvården ska bedrivas så att den uppfyller kraven på en god vård. Detta innebär att den ska särskilt</a:t>
            </a:r>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a:p>
          <a:p>
            <a:r>
              <a:rPr lang="sv-SE" i="1" dirty="0"/>
              <a:t>1. vara av god kvalitet med en god hygienisk standard och tillgodose patientens behov av trygghet i vården och behandlingen,</a:t>
            </a:r>
          </a:p>
          <a:p>
            <a:endParaRPr lang="sv-SE" i="1" dirty="0"/>
          </a:p>
          <a:p>
            <a:r>
              <a:rPr lang="sv-SE" i="1" dirty="0"/>
              <a:t>2. vara lätt tillgänglig,</a:t>
            </a:r>
          </a:p>
          <a:p>
            <a:endParaRPr lang="sv-SE" i="1" dirty="0"/>
          </a:p>
          <a:p>
            <a:r>
              <a:rPr lang="sv-SE" i="1" dirty="0"/>
              <a:t>3. bygga på respekt för patientens självbestämmande och integritet,</a:t>
            </a:r>
          </a:p>
          <a:p>
            <a:endParaRPr lang="sv-SE" i="1" dirty="0"/>
          </a:p>
          <a:p>
            <a:r>
              <a:rPr lang="sv-SE" i="1" dirty="0"/>
              <a:t>4. främja goda kontakter mellan patienten och hälso- och sjukvårdspersonalen,</a:t>
            </a:r>
          </a:p>
          <a:p>
            <a:endParaRPr lang="sv-SE" i="1" dirty="0"/>
          </a:p>
          <a:p>
            <a:r>
              <a:rPr lang="sv-SE" i="1" dirty="0"/>
              <a:t>5. tillgodose patientens behov av kontinuitet och säkerhet i vården.</a:t>
            </a:r>
          </a:p>
        </p:txBody>
      </p:sp>
      <p:sp>
        <p:nvSpPr>
          <p:cNvPr id="4" name="Platshållare för bildnummer 3"/>
          <p:cNvSpPr>
            <a:spLocks noGrp="1"/>
          </p:cNvSpPr>
          <p:nvPr>
            <p:ph type="sldNum" sz="quarter" idx="10"/>
          </p:nvPr>
        </p:nvSpPr>
        <p:spPr/>
        <p:txBody>
          <a:bodyPr/>
          <a:lstStyle/>
          <a:p>
            <a:fld id="{FBAE2E68-A8F4-401B-9D1A-0B45ACCD4810}" type="slidenum">
              <a:rPr lang="sv-SE" smtClean="0"/>
              <a:t>4</a:t>
            </a:fld>
            <a:endParaRPr lang="sv-SE"/>
          </a:p>
        </p:txBody>
      </p:sp>
    </p:spTree>
    <p:extLst>
      <p:ext uri="{BB962C8B-B14F-4D97-AF65-F5344CB8AC3E}">
        <p14:creationId xmlns:p14="http://schemas.microsoft.com/office/powerpoint/2010/main" val="384776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a:t>Talarmanus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indent="-171450">
              <a:buFont typeface="Arial" panose="020B0604020202020204" pitchFamily="34" charset="0"/>
              <a:buChar char="•"/>
            </a:pPr>
            <a:r>
              <a:rPr lang="sv-SE" baseline="0" dirty="0"/>
              <a:t>Vi är stolta över vår fina barnsjukvård som är en av de bästa i Sverige.</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95% av barnens föräldrar skulle rekommendera vår barnsjukvård till andra.</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Barnsjukvården står för ett gott bemötande, bra tillgänglighet och delaktighet.</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Även förlossningsvården håller hög kvalitet med mycket goda resultat.</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Nationell statistik visar att barnens hälsa de första åren efter förlossningen är bland de bästa i Sverige.</a:t>
            </a:r>
          </a:p>
          <a:p>
            <a:r>
              <a:rPr lang="sv-SE" baseline="0" dirty="0"/>
              <a:t> </a:t>
            </a:r>
          </a:p>
        </p:txBody>
      </p:sp>
      <p:sp>
        <p:nvSpPr>
          <p:cNvPr id="4" name="Platshållare för bildnummer 3"/>
          <p:cNvSpPr>
            <a:spLocks noGrp="1"/>
          </p:cNvSpPr>
          <p:nvPr>
            <p:ph type="sldNum" sz="quarter" idx="10"/>
          </p:nvPr>
        </p:nvSpPr>
        <p:spPr/>
        <p:txBody>
          <a:bodyPr/>
          <a:lstStyle/>
          <a:p>
            <a:fld id="{FBAE2E68-A8F4-401B-9D1A-0B45ACCD4810}" type="slidenum">
              <a:rPr lang="sv-SE" smtClean="0"/>
              <a:t>5</a:t>
            </a:fld>
            <a:endParaRPr lang="sv-SE"/>
          </a:p>
        </p:txBody>
      </p:sp>
    </p:spTree>
    <p:extLst>
      <p:ext uri="{BB962C8B-B14F-4D97-AF65-F5344CB8AC3E}">
        <p14:creationId xmlns:p14="http://schemas.microsoft.com/office/powerpoint/2010/main" val="175508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u="sng" dirty="0"/>
              <a:t>Talarmanus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indent="-171450">
              <a:buFont typeface="Arial" panose="020B0604020202020204" pitchFamily="34" charset="0"/>
              <a:buChar char="•"/>
            </a:pPr>
            <a:r>
              <a:rPr lang="sv-SE" sz="1200" dirty="0"/>
              <a:t>Region Jämtland Härjedalen är en politiskt styrd organisation där regionfullmäktige är högsta beslutsfattande organ. Där bestäms vilka mål landstinget ska jobba efter och hur regionens pengar ska fördelas på olika områden. </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Men ytterst styrs verksamheten av länets invånare själva genom allmänna politiska val. </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En region har samma uppgifter som ett landsting, alltså främst hälso- och sjukvård, kollektivtrafik och kultur. </a:t>
            </a:r>
          </a:p>
          <a:p>
            <a:pPr marL="171450" indent="-171450">
              <a:buFont typeface="Arial" panose="020B0604020202020204" pitchFamily="34" charset="0"/>
              <a:buChar char="•"/>
            </a:pP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Regionen ansvarar dessutom för de regionala utvecklingsfrågorna och planering av infrastruktur. Även näringsliv, arbetsmarknad, kompetensförsörjning och utbildningsfrågor är områden som ökar regionens attraktionskraft och som också ingår i en regions uppgifter.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chemeClr val="bg1"/>
              </a:solidFill>
              <a:effectLst>
                <a:outerShdw blurRad="38100" dist="38100" dir="2700000" algn="tl">
                  <a:srgbClr val="000000">
                    <a:alpha val="43137"/>
                  </a:srgbClr>
                </a:outerShdw>
              </a:effectLst>
            </a:endParaRPr>
          </a:p>
          <a:p>
            <a:pPr marL="171450" indent="-171450">
              <a:buFont typeface="Arial" panose="020B0604020202020204" pitchFamily="34" charset="0"/>
              <a:buChar char="•"/>
            </a:pPr>
            <a:r>
              <a:rPr lang="sv-SE" sz="1200" dirty="0"/>
              <a:t>Efter Östersunds Kommun (</a:t>
            </a:r>
            <a:r>
              <a:rPr lang="sv-SE" sz="1200" b="0" i="0" kern="1200" dirty="0">
                <a:solidFill>
                  <a:schemeClr val="tx1"/>
                </a:solidFill>
                <a:effectLst/>
                <a:latin typeface="+mn-lt"/>
                <a:ea typeface="+mn-ea"/>
                <a:cs typeface="+mn-cs"/>
              </a:rPr>
              <a:t>4 875 anställda) </a:t>
            </a:r>
            <a:r>
              <a:rPr lang="sv-SE" sz="1200" dirty="0"/>
              <a:t>är Region Jämtland Härjedalen den största arbetsgivaren i regionen.</a:t>
            </a:r>
            <a:r>
              <a:rPr lang="sv-SE" sz="1200" baseline="0" dirty="0"/>
              <a:t> </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Region Jämtland Härjedalen</a:t>
            </a:r>
            <a:r>
              <a:rPr lang="sv-SE" sz="1200" baseline="0" dirty="0"/>
              <a:t> har knappt 4 000 anställda, vilket är </a:t>
            </a:r>
            <a:r>
              <a:rPr lang="sv-SE" sz="1200" b="0" i="0" kern="1200" dirty="0">
                <a:solidFill>
                  <a:schemeClr val="tx1"/>
                </a:solidFill>
                <a:effectLst/>
                <a:latin typeface="+mn-lt"/>
                <a:ea typeface="+mn-ea"/>
                <a:cs typeface="+mn-cs"/>
              </a:rPr>
              <a:t>7,3 procent av alla som har</a:t>
            </a:r>
            <a:r>
              <a:rPr lang="sv-SE" sz="1200" b="0" i="0" kern="1200" baseline="0" dirty="0">
                <a:solidFill>
                  <a:schemeClr val="tx1"/>
                </a:solidFill>
                <a:effectLst/>
                <a:latin typeface="+mn-lt"/>
                <a:ea typeface="+mn-ea"/>
                <a:cs typeface="+mn-cs"/>
              </a:rPr>
              <a:t> en anställning i Jämtland Härjedalen</a:t>
            </a:r>
            <a:r>
              <a:rPr lang="sv-SE" sz="1200" b="0" i="0" kern="1200" dirty="0">
                <a:solidFill>
                  <a:schemeClr val="tx1"/>
                </a:solidFill>
                <a:effectLst/>
                <a:latin typeface="+mn-lt"/>
                <a:ea typeface="+mn-ea"/>
                <a:cs typeface="+mn-cs"/>
              </a:rPr>
              <a:t>.</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Region Jämtland Härjedalen har en </a:t>
            </a:r>
            <a:r>
              <a:rPr lang="sv-SE" sz="1200" b="0" i="0" kern="1200" baseline="0" dirty="0">
                <a:solidFill>
                  <a:schemeClr val="tx1"/>
                </a:solidFill>
                <a:effectLst/>
                <a:latin typeface="+mn-lt"/>
                <a:ea typeface="+mn-ea"/>
                <a:cs typeface="+mn-cs"/>
              </a:rPr>
              <a:t>bred verksamhet med mer än 120 olika yrken, alltifrån snickare till narkossjuksköterskor. </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BAE2E68-A8F4-401B-9D1A-0B45ACCD4810}" type="slidenum">
              <a:rPr lang="sv-SE" smtClean="0"/>
              <a:t>6</a:t>
            </a:fld>
            <a:endParaRPr lang="sv-SE"/>
          </a:p>
        </p:txBody>
      </p:sp>
    </p:spTree>
    <p:extLst>
      <p:ext uri="{BB962C8B-B14F-4D97-AF65-F5344CB8AC3E}">
        <p14:creationId xmlns:p14="http://schemas.microsoft.com/office/powerpoint/2010/main" val="13682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a:t>Talarmanus</a:t>
            </a:r>
            <a:endParaRPr lang="sv-SE" dirty="0"/>
          </a:p>
          <a:p>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 har ansvaret för infrastrukturplaneringen i länet.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Vårt övergripande mål för infrastruktur är förbättrade kommunikationer som överbryggar de långa avstånden.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 har ansvar för att ta fram länsplaner för regional transportinfrastruktur,</a:t>
            </a:r>
            <a:r>
              <a:rPr lang="sv-SE" baseline="0" dirty="0"/>
              <a:t> som är </a:t>
            </a:r>
            <a:r>
              <a:rPr lang="sv-SE" dirty="0"/>
              <a:t>en av de viktigaste förutsättningarna för regional utveckling.</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Vår länstransportplan har tagits fram i bred samverkan med bland annat länets, näringsliv, åkerinäringen, Länstrafiken, Länsstyrelsen och kommunerna. Planen innehåller bland annat en kraftfull satsning på gång- och</a:t>
            </a:r>
            <a:r>
              <a:rPr lang="sv-SE" baseline="0" dirty="0"/>
              <a:t> </a:t>
            </a:r>
            <a:r>
              <a:rPr lang="sv-SE" dirty="0"/>
              <a:t>cykelvägar och satsningar för att öka det kollektiva resandet.</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Sedan 2012 är vi Regional kollektivtrafikmyndighet. Det innebär bland annat att vi tar fram ett regionalt trafikförsörjningsprogram, som talar om vilken kollektivtrafik som behövs i länet samt att se till att denna trafik bedrivs genom att göra beställningar via Länstrafiken AB.</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Alla boende och arbetsplatser i Jämtland Härjedalen ska ha möjlighet till digitala kommunikationer på likvärdiga villkor, oavsett var i länet de bor. Därför har vi bland annat en regional bredbandssamordnare,</a:t>
            </a:r>
            <a:r>
              <a:rPr lang="sv-SE" baseline="0" dirty="0"/>
              <a:t> s</a:t>
            </a:r>
            <a:r>
              <a:rPr lang="sv-SE" dirty="0"/>
              <a:t>om ska verka för övergripande samordning, samverkan och samarbete i bredbandsfrågor samt fungera som kontaktpunkt.</a:t>
            </a:r>
          </a:p>
        </p:txBody>
      </p:sp>
      <p:sp>
        <p:nvSpPr>
          <p:cNvPr id="4" name="Platshållare för bildnummer 3"/>
          <p:cNvSpPr>
            <a:spLocks noGrp="1"/>
          </p:cNvSpPr>
          <p:nvPr>
            <p:ph type="sldNum" sz="quarter" idx="10"/>
          </p:nvPr>
        </p:nvSpPr>
        <p:spPr/>
        <p:txBody>
          <a:bodyPr/>
          <a:lstStyle/>
          <a:p>
            <a:fld id="{FBAE2E68-A8F4-401B-9D1A-0B45ACCD4810}" type="slidenum">
              <a:rPr lang="sv-SE" smtClean="0"/>
              <a:t>7</a:t>
            </a:fld>
            <a:endParaRPr lang="sv-SE"/>
          </a:p>
        </p:txBody>
      </p:sp>
    </p:spTree>
    <p:extLst>
      <p:ext uri="{BB962C8B-B14F-4D97-AF65-F5344CB8AC3E}">
        <p14:creationId xmlns:p14="http://schemas.microsoft.com/office/powerpoint/2010/main" val="109414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2019-05-15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3255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864000" y="1989120"/>
            <a:ext cx="10465200" cy="3832243"/>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2019-05-15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27623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640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384427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6287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194221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dirty="0"/>
              <a:t>Klicka här för att ändra format</a:t>
            </a:r>
          </a:p>
        </p:txBody>
      </p:sp>
      <p:pic>
        <p:nvPicPr>
          <p:cNvPr id="7" name="Bildobjekt 6"/>
          <p:cNvPicPr>
            <a:picLocks noChangeAspect="1"/>
          </p:cNvPicPr>
          <p:nvPr userDrawn="1"/>
        </p:nvPicPr>
        <p:blipFill>
          <a:blip r:embed="rId7" cstate="print">
            <a:lum contrast="-20000"/>
            <a:extLst>
              <a:ext uri="{28A0092B-C50C-407E-A947-70E740481C1C}">
                <a14:useLocalDpi xmlns:a14="http://schemas.microsoft.com/office/drawing/2010/main" val="0"/>
              </a:ext>
            </a:extLst>
          </a:blip>
          <a:stretch>
            <a:fillRect/>
          </a:stretch>
        </p:blipFill>
        <p:spPr>
          <a:xfrm>
            <a:off x="10007667" y="5607977"/>
            <a:ext cx="1944053" cy="746760"/>
          </a:xfrm>
          <a:prstGeom prst="rect">
            <a:avLst/>
          </a:prstGeom>
        </p:spPr>
      </p:pic>
      <p:sp>
        <p:nvSpPr>
          <p:cNvPr id="9" name="Rektangel 8"/>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pPr algn="ctr"/>
              <a:t>2019-05-15</a:t>
            </a:fld>
            <a:endParaRPr lang="sv-SE" dirty="0"/>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dirty="0"/>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pPr/>
              <a:t>‹#›</a:t>
            </a:fld>
            <a:endParaRPr lang="sv-SE" dirty="0"/>
          </a:p>
        </p:txBody>
      </p:sp>
    </p:spTree>
    <p:extLst>
      <p:ext uri="{BB962C8B-B14F-4D97-AF65-F5344CB8AC3E}">
        <p14:creationId xmlns:p14="http://schemas.microsoft.com/office/powerpoint/2010/main" val="1548991592"/>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8" r:id="rId4"/>
    <p:sldLayoutId id="2147483669"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Bildobjekt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06" y="-614014"/>
            <a:ext cx="12219705" cy="8131348"/>
          </a:xfrm>
          <a:prstGeom prst="rect">
            <a:avLst/>
          </a:prstGeom>
        </p:spPr>
      </p:pic>
      <p:cxnSp>
        <p:nvCxnSpPr>
          <p:cNvPr id="56" name="Rak 55"/>
          <p:cNvCxnSpPr/>
          <p:nvPr/>
        </p:nvCxnSpPr>
        <p:spPr>
          <a:xfrm>
            <a:off x="6887160" y="4199003"/>
            <a:ext cx="46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8" name="Bildobjekt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485" y="5749855"/>
            <a:ext cx="1927398" cy="740725"/>
          </a:xfrm>
          <a:prstGeom prst="rect">
            <a:avLst/>
          </a:prstGeom>
        </p:spPr>
      </p:pic>
      <p:sp>
        <p:nvSpPr>
          <p:cNvPr id="64" name="Platshållare för innehåll 2"/>
          <p:cNvSpPr txBox="1">
            <a:spLocks/>
          </p:cNvSpPr>
          <p:nvPr/>
        </p:nvSpPr>
        <p:spPr>
          <a:xfrm>
            <a:off x="1665036" y="659447"/>
            <a:ext cx="8188259" cy="601756"/>
          </a:xfrm>
          <a:prstGeom prst="rect">
            <a:avLst/>
          </a:prstGeom>
          <a:solidFill>
            <a:schemeClr val="bg1">
              <a:alpha val="70000"/>
            </a:schemeClr>
          </a:solidFill>
        </p:spPr>
        <p:txBody>
          <a:bodyPr vert="horz" lIns="91440" tIns="45720" rIns="91440" bIns="45720" rtlCol="0">
            <a:normAutofit/>
          </a:bodyPr>
          <a:lstStyle>
            <a:lvl1pPr marL="0" indent="0" algn="ctr" defTabSz="914400" rtl="0" eaLnBrk="1" latinLnBrk="0" hangingPunct="1">
              <a:lnSpc>
                <a:spcPct val="110000"/>
              </a:lnSpc>
              <a:spcBef>
                <a:spcPts val="600"/>
              </a:spcBef>
              <a:buClr>
                <a:schemeClr val="accent1"/>
              </a:buClr>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110000"/>
              </a:lnSpc>
              <a:spcBef>
                <a:spcPts val="600"/>
              </a:spcBef>
              <a:buClr>
                <a:schemeClr val="tx1">
                  <a:lumMod val="75000"/>
                  <a:lumOff val="25000"/>
                </a:schemeClr>
              </a:buClr>
              <a:buFont typeface="Verdana" panose="020B060403050404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Clr>
                <a:schemeClr val="bg1">
                  <a:lumMod val="50000"/>
                </a:schemeClr>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Clr>
                <a:schemeClr val="tx1">
                  <a:lumMod val="75000"/>
                  <a:lumOff val="25000"/>
                </a:schemeClr>
              </a:buClr>
              <a:buFont typeface="Verdana" panose="020B060403050404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2200" dirty="0"/>
              <a:t>Samverkansavtal 20170401…..20180101……under diskussion</a:t>
            </a:r>
          </a:p>
          <a:p>
            <a:pPr algn="l"/>
            <a:endParaRPr lang="sv-SE" sz="2200" dirty="0"/>
          </a:p>
          <a:p>
            <a:pPr algn="l"/>
            <a:endParaRPr lang="sv-SE" dirty="0"/>
          </a:p>
        </p:txBody>
      </p:sp>
    </p:spTree>
    <p:extLst>
      <p:ext uri="{BB962C8B-B14F-4D97-AF65-F5344CB8AC3E}">
        <p14:creationId xmlns:p14="http://schemas.microsoft.com/office/powerpoint/2010/main" val="167040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D57D65-2B26-4A43-8E07-B98C1874F4C4}"/>
              </a:ext>
            </a:extLst>
          </p:cNvPr>
          <p:cNvSpPr>
            <a:spLocks noGrp="1"/>
          </p:cNvSpPr>
          <p:nvPr>
            <p:ph type="title"/>
          </p:nvPr>
        </p:nvSpPr>
        <p:spPr/>
        <p:txBody>
          <a:bodyPr/>
          <a:lstStyle/>
          <a:p>
            <a:r>
              <a:rPr lang="sv-SE" dirty="0"/>
              <a:t>Vad är mest problematiskt just nu ?</a:t>
            </a:r>
          </a:p>
        </p:txBody>
      </p:sp>
      <p:sp>
        <p:nvSpPr>
          <p:cNvPr id="3" name="Platshållare för innehåll 2">
            <a:extLst>
              <a:ext uri="{FF2B5EF4-FFF2-40B4-BE49-F238E27FC236}">
                <a16:creationId xmlns:a16="http://schemas.microsoft.com/office/drawing/2014/main" id="{9C8AE32B-7886-4BBA-BFC7-F48939D88DC2}"/>
              </a:ext>
            </a:extLst>
          </p:cNvPr>
          <p:cNvSpPr>
            <a:spLocks noGrp="1"/>
          </p:cNvSpPr>
          <p:nvPr>
            <p:ph idx="1"/>
          </p:nvPr>
        </p:nvSpPr>
        <p:spPr/>
        <p:txBody>
          <a:bodyPr>
            <a:normAutofit lnSpcReduction="10000"/>
          </a:bodyPr>
          <a:lstStyle/>
          <a:p>
            <a:r>
              <a:rPr lang="sv-SE" dirty="0"/>
              <a:t>Kriteriernas tolkning (mer än 20 sidor frågor o svar på tolkningar)</a:t>
            </a:r>
          </a:p>
          <a:p>
            <a:r>
              <a:rPr lang="sv-SE" dirty="0"/>
              <a:t>Tjänsteköp – administration, ”i mån av tid”, när ska det göras, vem får göra</a:t>
            </a:r>
          </a:p>
          <a:p>
            <a:r>
              <a:rPr lang="sv-SE" dirty="0"/>
              <a:t>Ansvar kring avancerad vård i hemmet (dialys, respirator, </a:t>
            </a:r>
            <a:r>
              <a:rPr lang="sv-SE" dirty="0" err="1"/>
              <a:t>cytostatikabehandl</a:t>
            </a:r>
            <a:r>
              <a:rPr lang="sv-SE" dirty="0"/>
              <a:t> </a:t>
            </a:r>
            <a:r>
              <a:rPr lang="sv-SE" dirty="0" err="1"/>
              <a:t>etc</a:t>
            </a:r>
            <a:r>
              <a:rPr lang="sv-SE" dirty="0"/>
              <a:t>)</a:t>
            </a:r>
          </a:p>
          <a:p>
            <a:r>
              <a:rPr lang="sv-SE" dirty="0"/>
              <a:t>Rehabansvar och habilitering för LSS-personer</a:t>
            </a:r>
          </a:p>
          <a:p>
            <a:r>
              <a:rPr lang="sv-SE" dirty="0"/>
              <a:t>SIP – hantering av Samordnad Individuell Plan</a:t>
            </a:r>
          </a:p>
          <a:p>
            <a:r>
              <a:rPr lang="sv-SE" dirty="0"/>
              <a:t>Alla detaljfrågor som ”skickas uppåt”</a:t>
            </a:r>
          </a:p>
          <a:p>
            <a:endParaRPr lang="sv-SE" dirty="0"/>
          </a:p>
          <a:p>
            <a:r>
              <a:rPr lang="sv-SE" dirty="0"/>
              <a:t>Lagar och nationella regelverk ger inte bra vägledningar</a:t>
            </a:r>
            <a:br>
              <a:rPr lang="sv-SE" dirty="0"/>
            </a:br>
            <a:r>
              <a:rPr lang="sv-SE" dirty="0"/>
              <a:t>Anna </a:t>
            </a:r>
            <a:r>
              <a:rPr lang="sv-SE" dirty="0" err="1"/>
              <a:t>Nehrgårds</a:t>
            </a:r>
            <a:r>
              <a:rPr lang="sv-SE" dirty="0"/>
              <a:t> utredning ska </a:t>
            </a:r>
            <a:r>
              <a:rPr lang="sv-SE" dirty="0" err="1"/>
              <a:t>bl</a:t>
            </a:r>
            <a:r>
              <a:rPr lang="sv-SE" dirty="0"/>
              <a:t> a hantera </a:t>
            </a:r>
            <a:r>
              <a:rPr lang="sv-SE"/>
              <a:t>dessa frågor</a:t>
            </a:r>
            <a:endParaRPr lang="sv-SE" dirty="0"/>
          </a:p>
        </p:txBody>
      </p:sp>
    </p:spTree>
    <p:extLst>
      <p:ext uri="{BB962C8B-B14F-4D97-AF65-F5344CB8AC3E}">
        <p14:creationId xmlns:p14="http://schemas.microsoft.com/office/powerpoint/2010/main" val="58266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a:t>
            </a:r>
          </a:p>
        </p:txBody>
      </p:sp>
      <p:sp>
        <p:nvSpPr>
          <p:cNvPr id="3" name="Platshållare för innehåll 2"/>
          <p:cNvSpPr>
            <a:spLocks noGrp="1"/>
          </p:cNvSpPr>
          <p:nvPr>
            <p:ph idx="1"/>
          </p:nvPr>
        </p:nvSpPr>
        <p:spPr>
          <a:xfrm>
            <a:off x="864000" y="1989120"/>
            <a:ext cx="10465200" cy="4148880"/>
          </a:xfrm>
        </p:spPr>
        <p:txBody>
          <a:bodyPr>
            <a:normAutofit/>
          </a:bodyPr>
          <a:lstStyle/>
          <a:p>
            <a:r>
              <a:rPr lang="sv-SE" dirty="0"/>
              <a:t>1992 skatteväxling all hemsjukvård, tröskelbegrepp, Ädelavtal</a:t>
            </a:r>
          </a:p>
          <a:p>
            <a:r>
              <a:rPr lang="sv-SE" dirty="0"/>
              <a:t>……..tiden gick ….fler och fler överenskommelser och avtal</a:t>
            </a:r>
          </a:p>
          <a:p>
            <a:r>
              <a:rPr lang="sv-SE" dirty="0"/>
              <a:t>Lite oordning på vilka som beslutats av vilka och olika lokala avtal</a:t>
            </a:r>
          </a:p>
          <a:p>
            <a:r>
              <a:rPr lang="sv-SE" dirty="0"/>
              <a:t>Hela tiden enbart primärvård – kommun dvs inte specialiserad vård – kommun</a:t>
            </a:r>
          </a:p>
          <a:p>
            <a:r>
              <a:rPr lang="sv-SE" dirty="0"/>
              <a:t>2014 påbörjade revidering – enighet om förenkling och ETT avtal med bilagor</a:t>
            </a:r>
          </a:p>
          <a:p>
            <a:pPr marL="0" indent="0">
              <a:buNone/>
            </a:pPr>
            <a:endParaRPr lang="sv-SE" dirty="0"/>
          </a:p>
        </p:txBody>
      </p:sp>
      <p:sp>
        <p:nvSpPr>
          <p:cNvPr id="4" name="Platshållare för innehåll 3"/>
          <p:cNvSpPr>
            <a:spLocks noGrp="1"/>
          </p:cNvSpPr>
          <p:nvPr>
            <p:ph sz="quarter" idx="13"/>
          </p:nvPr>
        </p:nvSpPr>
        <p:spPr/>
        <p:txBody>
          <a:bodyPr>
            <a:normAutofit fontScale="92500" lnSpcReduction="20000"/>
          </a:bodyPr>
          <a:lstStyle/>
          <a:p>
            <a:endParaRPr lang="sv-SE"/>
          </a:p>
        </p:txBody>
      </p:sp>
    </p:spTree>
    <p:extLst>
      <p:ext uri="{BB962C8B-B14F-4D97-AF65-F5344CB8AC3E}">
        <p14:creationId xmlns:p14="http://schemas.microsoft.com/office/powerpoint/2010/main" val="409326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6542"/>
            <a:ext cx="12192000" cy="8128000"/>
          </a:xfrm>
          <a:prstGeom prst="rect">
            <a:avLst/>
          </a:prstGeom>
        </p:spPr>
      </p:pic>
      <p:pic>
        <p:nvPicPr>
          <p:cNvPr id="6" name="Bildobjekt 5"/>
          <p:cNvPicPr>
            <a:picLocks noChangeAspect="1"/>
          </p:cNvPicPr>
          <p:nvPr/>
        </p:nvPicPr>
        <p:blipFill>
          <a:blip r:embed="rId4" cstate="email">
            <a:lum contrast="-20000"/>
            <a:extLst>
              <a:ext uri="{28A0092B-C50C-407E-A947-70E740481C1C}">
                <a14:useLocalDpi xmlns:a14="http://schemas.microsoft.com/office/drawing/2010/main"/>
              </a:ext>
            </a:extLst>
          </a:blip>
          <a:stretch>
            <a:fillRect/>
          </a:stretch>
        </p:blipFill>
        <p:spPr>
          <a:xfrm>
            <a:off x="10007663" y="5740390"/>
            <a:ext cx="1944053" cy="746760"/>
          </a:xfrm>
          <a:prstGeom prst="rect">
            <a:avLst/>
          </a:prstGeom>
        </p:spPr>
      </p:pic>
      <p:sp>
        <p:nvSpPr>
          <p:cNvPr id="5" name="Rubrik 1"/>
          <p:cNvSpPr>
            <a:spLocks noGrp="1"/>
          </p:cNvSpPr>
          <p:nvPr>
            <p:ph type="title"/>
          </p:nvPr>
        </p:nvSpPr>
        <p:spPr>
          <a:xfrm>
            <a:off x="864000" y="720000"/>
            <a:ext cx="8259218" cy="648000"/>
          </a:xfrm>
          <a:solidFill>
            <a:schemeClr val="bg1">
              <a:alpha val="30000"/>
            </a:schemeClr>
          </a:solidFill>
        </p:spPr>
        <p:txBody>
          <a:bodyPr/>
          <a:lstStyle/>
          <a:p>
            <a:r>
              <a:rPr lang="sv-SE" dirty="0"/>
              <a:t>20170401 HUVUDAVTAL  - Syfte</a:t>
            </a:r>
          </a:p>
        </p:txBody>
      </p:sp>
      <p:sp>
        <p:nvSpPr>
          <p:cNvPr id="7" name="Platshållare för innehåll 2"/>
          <p:cNvSpPr txBox="1">
            <a:spLocks/>
          </p:cNvSpPr>
          <p:nvPr/>
        </p:nvSpPr>
        <p:spPr>
          <a:xfrm>
            <a:off x="863999" y="2091601"/>
            <a:ext cx="8259219" cy="2708999"/>
          </a:xfrm>
          <a:prstGeom prst="rect">
            <a:avLst/>
          </a:prstGeom>
          <a:solidFill>
            <a:schemeClr val="bg1">
              <a:alpha val="70000"/>
            </a:schemeClr>
          </a:solidFill>
        </p:spPr>
        <p:txBody>
          <a:bodyPr vert="horz" lIns="91440" tIns="45720" rIns="91440" bIns="45720" rtlCol="0">
            <a:normAutofit/>
          </a:bodyPr>
          <a:lstStyle>
            <a:lvl1pPr marL="0" indent="0" algn="ctr" defTabSz="914400" rtl="0" eaLnBrk="1" latinLnBrk="0" hangingPunct="1">
              <a:lnSpc>
                <a:spcPct val="110000"/>
              </a:lnSpc>
              <a:spcBef>
                <a:spcPts val="600"/>
              </a:spcBef>
              <a:buClr>
                <a:schemeClr val="accent1"/>
              </a:buClr>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110000"/>
              </a:lnSpc>
              <a:spcBef>
                <a:spcPts val="600"/>
              </a:spcBef>
              <a:buClr>
                <a:schemeClr val="tx1">
                  <a:lumMod val="75000"/>
                  <a:lumOff val="25000"/>
                </a:schemeClr>
              </a:buClr>
              <a:buFont typeface="Verdana" panose="020B060403050404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Clr>
                <a:schemeClr val="bg1">
                  <a:lumMod val="50000"/>
                </a:schemeClr>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Clr>
                <a:schemeClr val="tx1">
                  <a:lumMod val="75000"/>
                  <a:lumOff val="25000"/>
                </a:schemeClr>
              </a:buClr>
              <a:buFont typeface="Verdana" panose="020B060403050404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lgn="l">
              <a:buFont typeface="Wingdings" panose="05000000000000000000" pitchFamily="2" charset="2"/>
              <a:buChar char="§"/>
            </a:pPr>
            <a:r>
              <a:rPr lang="sv-SE" sz="2200" dirty="0"/>
              <a:t>Patienten först, sedan samhällsekonomi och därefter ansvarsfördelning kommun/region</a:t>
            </a:r>
          </a:p>
          <a:p>
            <a:pPr marL="252000" indent="-252000" algn="l">
              <a:buFont typeface="Wingdings" panose="05000000000000000000" pitchFamily="2" charset="2"/>
              <a:buChar char="§"/>
            </a:pPr>
            <a:r>
              <a:rPr lang="sv-SE" sz="2200" dirty="0"/>
              <a:t>Enkelt, tydligt, lätt att tolka och samma för alla yrkeskategorier</a:t>
            </a:r>
          </a:p>
          <a:p>
            <a:pPr marL="252000" indent="-252000" algn="l">
              <a:buFont typeface="Wingdings" panose="05000000000000000000" pitchFamily="2" charset="2"/>
              <a:buChar char="§"/>
            </a:pPr>
            <a:r>
              <a:rPr lang="sv-SE" sz="2200" dirty="0"/>
              <a:t>Ett huvudavtal med bilagor – istället för många olika avtal</a:t>
            </a:r>
          </a:p>
          <a:p>
            <a:pPr marL="252000" indent="-252000" algn="l">
              <a:buFont typeface="Wingdings" panose="05000000000000000000" pitchFamily="2" charset="2"/>
              <a:buChar char="§"/>
            </a:pPr>
            <a:r>
              <a:rPr lang="sv-SE" sz="2200" dirty="0"/>
              <a:t>Möjligt att få in ytterligare områden senare som bilagor</a:t>
            </a:r>
          </a:p>
          <a:p>
            <a:pPr marL="252000" indent="-252000" algn="l">
              <a:buFont typeface="Wingdings" panose="05000000000000000000" pitchFamily="2" charset="2"/>
              <a:buChar char="§"/>
            </a:pPr>
            <a:r>
              <a:rPr lang="sv-SE" sz="2200" dirty="0"/>
              <a:t>Kortversion för att göra det begripligt</a:t>
            </a:r>
          </a:p>
        </p:txBody>
      </p:sp>
    </p:spTree>
    <p:extLst>
      <p:ext uri="{BB962C8B-B14F-4D97-AF65-F5344CB8AC3E}">
        <p14:creationId xmlns:p14="http://schemas.microsoft.com/office/powerpoint/2010/main" val="3057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70479"/>
            <a:ext cx="12192000" cy="8128480"/>
          </a:xfrm>
          <a:prstGeom prst="rect">
            <a:avLst/>
          </a:prstGeom>
        </p:spPr>
      </p:pic>
      <p:sp>
        <p:nvSpPr>
          <p:cNvPr id="2" name="Rubrik 1"/>
          <p:cNvSpPr>
            <a:spLocks noGrp="1"/>
          </p:cNvSpPr>
          <p:nvPr>
            <p:ph type="title"/>
          </p:nvPr>
        </p:nvSpPr>
        <p:spPr>
          <a:xfrm>
            <a:off x="638175" y="525136"/>
            <a:ext cx="9143666" cy="648000"/>
          </a:xfrm>
          <a:solidFill>
            <a:schemeClr val="bg1">
              <a:alpha val="60000"/>
            </a:schemeClr>
          </a:solidFill>
        </p:spPr>
        <p:txBody>
          <a:bodyPr/>
          <a:lstStyle/>
          <a:p>
            <a:r>
              <a:rPr lang="sv-SE" dirty="0"/>
              <a:t>Huvudavtalet</a:t>
            </a:r>
          </a:p>
        </p:txBody>
      </p:sp>
      <p:sp>
        <p:nvSpPr>
          <p:cNvPr id="3" name="Platshållare för innehåll 2"/>
          <p:cNvSpPr>
            <a:spLocks noGrp="1"/>
          </p:cNvSpPr>
          <p:nvPr>
            <p:ph idx="1"/>
          </p:nvPr>
        </p:nvSpPr>
        <p:spPr>
          <a:xfrm>
            <a:off x="638175" y="1676400"/>
            <a:ext cx="9369491" cy="4678337"/>
          </a:xfrm>
          <a:solidFill>
            <a:schemeClr val="bg1">
              <a:alpha val="70000"/>
            </a:schemeClr>
          </a:solidFill>
        </p:spPr>
        <p:txBody>
          <a:bodyPr>
            <a:normAutofit fontScale="92500" lnSpcReduction="10000"/>
          </a:bodyPr>
          <a:lstStyle/>
          <a:p>
            <a:pPr marL="0" indent="0">
              <a:buNone/>
            </a:pPr>
            <a:r>
              <a:rPr lang="sv-SE" b="1" dirty="0"/>
              <a:t>7.2 Region Jämtland Härjedalens ansvar </a:t>
            </a:r>
          </a:p>
          <a:p>
            <a:r>
              <a:rPr lang="sv-SE" b="1" dirty="0"/>
              <a:t>Öppen och sluten vård, akut och planerad vård, samt allmän och specialiserad vård vid hälsocentraler och sjukhuset. </a:t>
            </a:r>
            <a:r>
              <a:rPr lang="sv-SE" dirty="0"/>
              <a:t>Även om vården utförs av privata utförare med avtal.</a:t>
            </a:r>
          </a:p>
          <a:p>
            <a:r>
              <a:rPr lang="sv-SE" b="1" dirty="0"/>
              <a:t>Alla läkarinsatser </a:t>
            </a:r>
            <a:r>
              <a:rPr lang="sv-SE" dirty="0"/>
              <a:t>till samtliga medborgare oavsett boendeform, utifrån den enskildes behov. </a:t>
            </a:r>
          </a:p>
          <a:p>
            <a:r>
              <a:rPr lang="sv-SE" dirty="0"/>
              <a:t>Kommunernas lagstadgade ansvar    = knuten till mantalsskriven i kommunen</a:t>
            </a:r>
            <a:br>
              <a:rPr lang="sv-SE" dirty="0"/>
            </a:br>
            <a:r>
              <a:rPr lang="sv-SE" dirty="0"/>
              <a:t>Region Jämtland Härjedalens ansvar = för alla som vistas i länet. </a:t>
            </a:r>
            <a:br>
              <a:rPr lang="sv-SE" dirty="0"/>
            </a:br>
            <a:br>
              <a:rPr lang="sv-SE" dirty="0"/>
            </a:br>
            <a:r>
              <a:rPr lang="sv-SE" dirty="0"/>
              <a:t>Innebär att </a:t>
            </a:r>
            <a:r>
              <a:rPr lang="sv-SE" b="1" dirty="0"/>
              <a:t>regionen tar ansvar för hemsjukvård till de personer som vistas i länet</a:t>
            </a:r>
            <a:r>
              <a:rPr lang="sv-SE" dirty="0"/>
              <a:t>, men inte är mantalsskrivna här. </a:t>
            </a:r>
            <a:br>
              <a:rPr lang="sv-SE" dirty="0"/>
            </a:br>
            <a:r>
              <a:rPr lang="sv-SE" dirty="0"/>
              <a:t>Löses genom att Region Jämtland Härjedalen kommer överens med  vistelsekommunen om tjänsteköp och därefter fakturerar hemlandstinget.</a:t>
            </a:r>
          </a:p>
          <a:p>
            <a:r>
              <a:rPr lang="sv-SE" dirty="0"/>
              <a:t>Regionen har ansvar för hälso- och sjukvård för asylsökande och papperslösa. </a:t>
            </a:r>
          </a:p>
        </p:txBody>
      </p:sp>
      <p:pic>
        <p:nvPicPr>
          <p:cNvPr id="6" name="Bildobjekt 5"/>
          <p:cNvPicPr>
            <a:picLocks noChangeAspect="1"/>
          </p:cNvPicPr>
          <p:nvPr/>
        </p:nvPicPr>
        <p:blipFill>
          <a:blip r:embed="rId4" cstate="email">
            <a:lum contrast="-20000"/>
            <a:extLst>
              <a:ext uri="{28A0092B-C50C-407E-A947-70E740481C1C}">
                <a14:useLocalDpi xmlns:a14="http://schemas.microsoft.com/office/drawing/2010/main"/>
              </a:ext>
            </a:extLst>
          </a:blip>
          <a:stretch>
            <a:fillRect/>
          </a:stretch>
        </p:blipFill>
        <p:spPr>
          <a:xfrm>
            <a:off x="10007667" y="5607977"/>
            <a:ext cx="1944053" cy="746760"/>
          </a:xfrm>
          <a:prstGeom prst="rect">
            <a:avLst/>
          </a:prstGeom>
        </p:spPr>
      </p:pic>
    </p:spTree>
    <p:extLst>
      <p:ext uri="{BB962C8B-B14F-4D97-AF65-F5344CB8AC3E}">
        <p14:creationId xmlns:p14="http://schemas.microsoft.com/office/powerpoint/2010/main" val="395372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35486"/>
            <a:ext cx="12192346" cy="8774966"/>
          </a:xfrm>
          <a:prstGeom prst="rect">
            <a:avLst/>
          </a:prstGeom>
        </p:spPr>
      </p:pic>
      <p:pic>
        <p:nvPicPr>
          <p:cNvPr id="6" name="Bildobjekt 5"/>
          <p:cNvPicPr>
            <a:picLocks noChangeAspect="1"/>
          </p:cNvPicPr>
          <p:nvPr/>
        </p:nvPicPr>
        <p:blipFill>
          <a:blip r:embed="rId4" cstate="email">
            <a:lum contrast="-20000"/>
            <a:extLst>
              <a:ext uri="{28A0092B-C50C-407E-A947-70E740481C1C}">
                <a14:useLocalDpi xmlns:a14="http://schemas.microsoft.com/office/drawing/2010/main"/>
              </a:ext>
            </a:extLst>
          </a:blip>
          <a:stretch>
            <a:fillRect/>
          </a:stretch>
        </p:blipFill>
        <p:spPr>
          <a:xfrm>
            <a:off x="10007663" y="5740390"/>
            <a:ext cx="1944053" cy="746760"/>
          </a:xfrm>
          <a:prstGeom prst="rect">
            <a:avLst/>
          </a:prstGeom>
        </p:spPr>
      </p:pic>
      <p:sp>
        <p:nvSpPr>
          <p:cNvPr id="5" name="Rubrik 1"/>
          <p:cNvSpPr>
            <a:spLocks noGrp="1"/>
          </p:cNvSpPr>
          <p:nvPr>
            <p:ph type="title"/>
          </p:nvPr>
        </p:nvSpPr>
        <p:spPr>
          <a:xfrm>
            <a:off x="864000" y="-812504"/>
            <a:ext cx="9595454" cy="648000"/>
          </a:xfrm>
          <a:solidFill>
            <a:schemeClr val="bg1">
              <a:alpha val="70000"/>
            </a:schemeClr>
          </a:solidFill>
        </p:spPr>
        <p:txBody>
          <a:bodyPr/>
          <a:lstStyle/>
          <a:p>
            <a:r>
              <a:rPr lang="sv-SE" dirty="0"/>
              <a:t>Huvudavtalet</a:t>
            </a:r>
          </a:p>
        </p:txBody>
      </p:sp>
      <p:sp>
        <p:nvSpPr>
          <p:cNvPr id="7" name="Platshållare för innehåll 2"/>
          <p:cNvSpPr>
            <a:spLocks noGrp="1"/>
          </p:cNvSpPr>
          <p:nvPr>
            <p:ph idx="1"/>
          </p:nvPr>
        </p:nvSpPr>
        <p:spPr>
          <a:xfrm>
            <a:off x="864000" y="155644"/>
            <a:ext cx="9595454" cy="6501832"/>
          </a:xfrm>
          <a:solidFill>
            <a:schemeClr val="bg1">
              <a:alpha val="70000"/>
            </a:schemeClr>
          </a:solidFill>
        </p:spPr>
        <p:txBody>
          <a:bodyPr>
            <a:normAutofit fontScale="47500" lnSpcReduction="20000"/>
          </a:bodyPr>
          <a:lstStyle/>
          <a:p>
            <a:pPr marL="0" indent="0">
              <a:buNone/>
            </a:pPr>
            <a:r>
              <a:rPr lang="sv-SE" sz="4000" b="1" dirty="0"/>
              <a:t>7.3 Kommunernas ansvar</a:t>
            </a:r>
          </a:p>
          <a:p>
            <a:r>
              <a:rPr lang="sv-SE" sz="4000" dirty="0"/>
              <a:t>Enligt HSL ska kommunerna erbjuda god hälso- och sjukvård </a:t>
            </a:r>
            <a:r>
              <a:rPr lang="sv-SE" sz="4000" b="1" dirty="0"/>
              <a:t>på primärvårdsnivå </a:t>
            </a:r>
            <a:r>
              <a:rPr lang="sv-SE" sz="4000" dirty="0"/>
              <a:t>till dem som bor i särskilda boendeformer för äldre och funktionsnedsatta samt till dem som vistas på dagverksamhet</a:t>
            </a:r>
            <a:r>
              <a:rPr lang="sv-SE" sz="4000" b="1" dirty="0"/>
              <a:t> upp till läkarnivå. </a:t>
            </a:r>
          </a:p>
          <a:p>
            <a:r>
              <a:rPr lang="sv-SE" sz="4000" dirty="0"/>
              <a:t>Erbjuda god hälso- och sjukvård </a:t>
            </a:r>
            <a:r>
              <a:rPr lang="sv-SE" sz="4000" b="1" dirty="0"/>
              <a:t>på primärvårdsnivå </a:t>
            </a:r>
            <a:r>
              <a:rPr lang="sv-SE" sz="4000" dirty="0"/>
              <a:t>till personer i ordinärt boende som har beviljats insatser enligt socialtjänstlagen med stöd och hjälp </a:t>
            </a:r>
            <a:r>
              <a:rPr lang="sv-SE" sz="4000" b="1" dirty="0"/>
              <a:t>över tid </a:t>
            </a:r>
            <a:r>
              <a:rPr lang="sv-SE" sz="4000" dirty="0"/>
              <a:t>med en eller flera insatser enligt nedanstående kriterier:</a:t>
            </a:r>
          </a:p>
          <a:p>
            <a:pPr lvl="1"/>
            <a:r>
              <a:rPr lang="sv-SE" sz="4000" b="1" dirty="0"/>
              <a:t>vid måltidssituationen (stöd att äta/dricka)</a:t>
            </a:r>
          </a:p>
          <a:p>
            <a:pPr lvl="1"/>
            <a:r>
              <a:rPr lang="sv-SE" sz="4000" b="1" dirty="0"/>
              <a:t>klä sig </a:t>
            </a:r>
          </a:p>
          <a:p>
            <a:pPr lvl="1"/>
            <a:r>
              <a:rPr lang="sv-SE" sz="4000" b="1" dirty="0"/>
              <a:t>förflytta sig </a:t>
            </a:r>
          </a:p>
          <a:p>
            <a:pPr lvl="1"/>
            <a:r>
              <a:rPr lang="sv-SE" sz="4000" b="1" dirty="0"/>
              <a:t>sköta personlig daglig hygien</a:t>
            </a:r>
          </a:p>
          <a:p>
            <a:r>
              <a:rPr lang="sv-SE" sz="4000" dirty="0"/>
              <a:t>ÄVEN om insatser enligt ovan ges med stöd av närstående </a:t>
            </a:r>
          </a:p>
          <a:p>
            <a:r>
              <a:rPr lang="sv-SE" sz="4000" dirty="0"/>
              <a:t>Gäller också om vården utförs av privata utförare.</a:t>
            </a:r>
            <a:endParaRPr lang="sv-SE" sz="2800" dirty="0"/>
          </a:p>
          <a:p>
            <a:r>
              <a:rPr lang="sv-SE" sz="4000" dirty="0"/>
              <a:t>Om enskilda personer, som har rätt att få sina hälso- och sjukvårdsinsatser från kommunen, har en önskan att få hela eller delar av sin vård utförd på hälsocentral ska detta respekteras. </a:t>
            </a:r>
          </a:p>
          <a:p>
            <a:r>
              <a:rPr lang="sv-SE" sz="4000" dirty="0"/>
              <a:t>Läkemedelshantering efter att regionen gjort riskbedömningar – NY bilaga </a:t>
            </a:r>
          </a:p>
          <a:p>
            <a:r>
              <a:rPr lang="sv-SE" sz="4000" dirty="0"/>
              <a:t>I bilaga 2 regleras samverkan och ansvar mellan primärvård och kommun.</a:t>
            </a:r>
            <a:br>
              <a:rPr lang="sv-SE" sz="4000" dirty="0"/>
            </a:br>
            <a:r>
              <a:rPr lang="sv-SE" sz="4000" dirty="0">
                <a:solidFill>
                  <a:srgbClr val="FF0000"/>
                </a:solidFill>
              </a:rPr>
              <a:t>I bilaga 3 regleras samverkan och ansvar mellan specialiserad vård och kommun </a:t>
            </a:r>
            <a:br>
              <a:rPr lang="sv-SE" sz="4000" dirty="0">
                <a:solidFill>
                  <a:srgbClr val="FF0000"/>
                </a:solidFill>
              </a:rPr>
            </a:br>
            <a:r>
              <a:rPr lang="sv-SE" sz="4000" b="1" dirty="0">
                <a:solidFill>
                  <a:srgbClr val="FF0000"/>
                </a:solidFill>
              </a:rPr>
              <a:t>(ej klart)</a:t>
            </a:r>
          </a:p>
        </p:txBody>
      </p:sp>
    </p:spTree>
    <p:extLst>
      <p:ext uri="{BB962C8B-B14F-4D97-AF65-F5344CB8AC3E}">
        <p14:creationId xmlns:p14="http://schemas.microsoft.com/office/powerpoint/2010/main" val="98978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1864"/>
            <a:ext cx="12192000" cy="8128801"/>
          </a:xfrm>
          <a:prstGeom prst="rect">
            <a:avLst/>
          </a:prstGeom>
        </p:spPr>
      </p:pic>
      <p:sp>
        <p:nvSpPr>
          <p:cNvPr id="2" name="Rubrik 1"/>
          <p:cNvSpPr>
            <a:spLocks noGrp="1"/>
          </p:cNvSpPr>
          <p:nvPr>
            <p:ph type="title"/>
          </p:nvPr>
        </p:nvSpPr>
        <p:spPr>
          <a:xfrm>
            <a:off x="864000" y="720000"/>
            <a:ext cx="5841600" cy="648000"/>
          </a:xfrm>
          <a:solidFill>
            <a:schemeClr val="bg1">
              <a:alpha val="70000"/>
            </a:schemeClr>
          </a:solidFill>
        </p:spPr>
        <p:txBody>
          <a:bodyPr/>
          <a:lstStyle/>
          <a:p>
            <a:r>
              <a:rPr lang="sv-SE" dirty="0"/>
              <a:t>Huvudavtalet</a:t>
            </a:r>
          </a:p>
        </p:txBody>
      </p:sp>
      <p:sp>
        <p:nvSpPr>
          <p:cNvPr id="3" name="Platshållare för innehåll 2"/>
          <p:cNvSpPr>
            <a:spLocks noGrp="1"/>
          </p:cNvSpPr>
          <p:nvPr>
            <p:ph idx="1"/>
          </p:nvPr>
        </p:nvSpPr>
        <p:spPr>
          <a:xfrm>
            <a:off x="864000" y="1989121"/>
            <a:ext cx="5841600" cy="4347511"/>
          </a:xfrm>
          <a:solidFill>
            <a:schemeClr val="bg1">
              <a:alpha val="70000"/>
            </a:schemeClr>
          </a:solidFill>
        </p:spPr>
        <p:txBody>
          <a:bodyPr>
            <a:normAutofit lnSpcReduction="10000"/>
          </a:bodyPr>
          <a:lstStyle/>
          <a:p>
            <a:pPr marL="0" indent="0">
              <a:buNone/>
            </a:pPr>
            <a:r>
              <a:rPr lang="sv-SE" b="1" dirty="0"/>
              <a:t>7.5 Tjänsteköp </a:t>
            </a:r>
          </a:p>
          <a:p>
            <a:r>
              <a:rPr lang="sv-SE" dirty="0"/>
              <a:t>Syfte med tjänsteköp = kontinuitet för patient och samhällsekonomi</a:t>
            </a:r>
          </a:p>
          <a:p>
            <a:r>
              <a:rPr lang="sv-SE" dirty="0"/>
              <a:t>Regionen och kommunerna kan göra tjänsteköp om att utföra hälso- och sjukvårdsinsatser med bibehållet ansvar för verksamheten.</a:t>
            </a:r>
          </a:p>
          <a:p>
            <a:r>
              <a:rPr lang="sv-SE" dirty="0"/>
              <a:t> Tjänsteköp kan ske både inom ram för primärvårdens och specialiserade vårdens ansvar. </a:t>
            </a:r>
          </a:p>
          <a:p>
            <a:r>
              <a:rPr lang="sv-SE" dirty="0"/>
              <a:t>Ersättning, regler och rutiner i bilaga 4 </a:t>
            </a:r>
          </a:p>
          <a:p>
            <a:pPr marL="0" indent="0">
              <a:buNone/>
            </a:pPr>
            <a:endParaRPr lang="sv-SE" dirty="0">
              <a:solidFill>
                <a:schemeClr val="bg1"/>
              </a:solidFill>
              <a:effectLst>
                <a:outerShdw blurRad="38100" dist="38100" dir="2700000" algn="tl">
                  <a:srgbClr val="000000">
                    <a:alpha val="43137"/>
                  </a:srgbClr>
                </a:outerShdw>
              </a:effectLst>
            </a:endParaRPr>
          </a:p>
        </p:txBody>
      </p:sp>
      <p:pic>
        <p:nvPicPr>
          <p:cNvPr id="7" name="Bildobjekt 6"/>
          <p:cNvPicPr>
            <a:picLocks noChangeAspect="1"/>
          </p:cNvPicPr>
          <p:nvPr/>
        </p:nvPicPr>
        <p:blipFill>
          <a:blip r:embed="rId4" cstate="email">
            <a:lum contrast="-20000"/>
            <a:extLst>
              <a:ext uri="{28A0092B-C50C-407E-A947-70E740481C1C}">
                <a14:useLocalDpi xmlns:a14="http://schemas.microsoft.com/office/drawing/2010/main"/>
              </a:ext>
            </a:extLst>
          </a:blip>
          <a:stretch>
            <a:fillRect/>
          </a:stretch>
        </p:blipFill>
        <p:spPr>
          <a:xfrm>
            <a:off x="10007663" y="5740390"/>
            <a:ext cx="1944053" cy="746760"/>
          </a:xfrm>
          <a:prstGeom prst="rect">
            <a:avLst/>
          </a:prstGeom>
        </p:spPr>
      </p:pic>
    </p:spTree>
    <p:extLst>
      <p:ext uri="{BB962C8B-B14F-4D97-AF65-F5344CB8AC3E}">
        <p14:creationId xmlns:p14="http://schemas.microsoft.com/office/powerpoint/2010/main" val="32116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485" y="5749855"/>
            <a:ext cx="1927398" cy="740725"/>
          </a:xfrm>
          <a:prstGeom prst="rect">
            <a:avLst/>
          </a:prstGeom>
        </p:spPr>
      </p:pic>
      <p:sp>
        <p:nvSpPr>
          <p:cNvPr id="9" name="Rubrik 1"/>
          <p:cNvSpPr>
            <a:spLocks noGrp="1"/>
          </p:cNvSpPr>
          <p:nvPr>
            <p:ph type="title"/>
          </p:nvPr>
        </p:nvSpPr>
        <p:spPr>
          <a:xfrm>
            <a:off x="863999" y="720000"/>
            <a:ext cx="9917608" cy="648000"/>
          </a:xfrm>
          <a:solidFill>
            <a:schemeClr val="bg1">
              <a:alpha val="60000"/>
            </a:schemeClr>
          </a:solidFill>
        </p:spPr>
        <p:txBody>
          <a:bodyPr/>
          <a:lstStyle/>
          <a:p>
            <a:r>
              <a:rPr lang="sv-SE" sz="4000" dirty="0"/>
              <a:t>Bilagor</a:t>
            </a:r>
          </a:p>
        </p:txBody>
      </p:sp>
      <p:sp>
        <p:nvSpPr>
          <p:cNvPr id="10" name="Platshållare för innehåll 2"/>
          <p:cNvSpPr>
            <a:spLocks noGrp="1"/>
          </p:cNvSpPr>
          <p:nvPr>
            <p:ph idx="1"/>
          </p:nvPr>
        </p:nvSpPr>
        <p:spPr>
          <a:xfrm>
            <a:off x="863999" y="1653703"/>
            <a:ext cx="10147712" cy="4221116"/>
          </a:xfrm>
          <a:solidFill>
            <a:schemeClr val="bg1">
              <a:alpha val="70000"/>
            </a:schemeClr>
          </a:solidFill>
        </p:spPr>
        <p:txBody>
          <a:bodyPr>
            <a:normAutofit fontScale="77500" lnSpcReduction="20000"/>
          </a:bodyPr>
          <a:lstStyle/>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chemeClr val="tx1"/>
                </a:solidFill>
              </a:rPr>
              <a:t>Bilaga 1 Bedömning av egenvård, riktlinjer för Region Jämtland Härjedalen och kommunerna i Jämtlands län </a:t>
            </a:r>
            <a:r>
              <a:rPr lang="sv-SE" sz="2200" b="1" dirty="0">
                <a:solidFill>
                  <a:schemeClr val="accent1">
                    <a:lumMod val="75000"/>
                  </a:schemeClr>
                </a:solidFill>
              </a:rPr>
              <a:t>Reviderad fr om nov 2018</a:t>
            </a:r>
          </a:p>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chemeClr val="tx1"/>
                </a:solidFill>
              </a:rPr>
              <a:t>Bilaga 2 Samverkan och ansvar mellan primärvård och kommun</a:t>
            </a:r>
            <a:endParaRPr lang="sv-SE" sz="2200" b="1" dirty="0">
              <a:solidFill>
                <a:srgbClr val="FF0000"/>
              </a:solidFill>
            </a:endParaRPr>
          </a:p>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rgbClr val="FF0000"/>
                </a:solidFill>
              </a:rPr>
              <a:t>Bilaga 3 Samverkan och ansvar mellan specialiserad vård och kommun – </a:t>
            </a:r>
            <a:r>
              <a:rPr lang="sv-SE" sz="2200" b="1" dirty="0">
                <a:solidFill>
                  <a:srgbClr val="FF0000"/>
                </a:solidFill>
              </a:rPr>
              <a:t>EJ KLAR</a:t>
            </a:r>
          </a:p>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chemeClr val="tx1"/>
                </a:solidFill>
              </a:rPr>
              <a:t>Bilaga 4 Regler, rutiner och ersättning tjänsteköp </a:t>
            </a:r>
            <a:r>
              <a:rPr lang="sv-SE" sz="2200" dirty="0" err="1">
                <a:solidFill>
                  <a:schemeClr val="tx1"/>
                </a:solidFill>
              </a:rPr>
              <a:t>inkl</a:t>
            </a:r>
            <a:r>
              <a:rPr lang="sv-SE" sz="2200" dirty="0">
                <a:solidFill>
                  <a:schemeClr val="tx1"/>
                </a:solidFill>
              </a:rPr>
              <a:t> Regler när kommunal personal deltar i vården på sjukhuset</a:t>
            </a:r>
            <a:endParaRPr lang="sv-SE" sz="2200" b="1" dirty="0">
              <a:solidFill>
                <a:schemeClr val="tx1"/>
              </a:solidFill>
            </a:endParaRPr>
          </a:p>
          <a:p>
            <a:r>
              <a:rPr lang="sv-SE" sz="2200" dirty="0">
                <a:solidFill>
                  <a:schemeClr val="tx1"/>
                </a:solidFill>
              </a:rPr>
              <a:t>Bilaga 5 Syn- och hörselombudsavtalet </a:t>
            </a:r>
            <a:r>
              <a:rPr lang="sv-SE" b="1" dirty="0">
                <a:solidFill>
                  <a:schemeClr val="accent1">
                    <a:lumMod val="75000"/>
                  </a:schemeClr>
                </a:solidFill>
              </a:rPr>
              <a:t>Reviderad fr om nov 2018</a:t>
            </a:r>
            <a:endParaRPr lang="sv-SE" sz="2200" dirty="0">
              <a:solidFill>
                <a:schemeClr val="tx1"/>
              </a:solidFill>
            </a:endParaRPr>
          </a:p>
          <a:p>
            <a:r>
              <a:rPr lang="sv-SE" sz="2200" dirty="0">
                <a:solidFill>
                  <a:schemeClr val="tx1"/>
                </a:solidFill>
              </a:rPr>
              <a:t>Bilaga 6 Vårdhygienisk expertis </a:t>
            </a:r>
            <a:r>
              <a:rPr lang="sv-SE" b="1" dirty="0">
                <a:solidFill>
                  <a:schemeClr val="accent1">
                    <a:lumMod val="75000"/>
                  </a:schemeClr>
                </a:solidFill>
              </a:rPr>
              <a:t>NY fr om nov 2018</a:t>
            </a:r>
            <a:endParaRPr lang="sv-SE" sz="2200" dirty="0">
              <a:solidFill>
                <a:schemeClr val="tx1"/>
              </a:solidFill>
            </a:endParaRPr>
          </a:p>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chemeClr val="tx1"/>
                </a:solidFill>
              </a:rPr>
              <a:t>Bilaga 7 Medicintekniska tjänster </a:t>
            </a:r>
          </a:p>
          <a:p>
            <a:pPr marL="252000" indent="-252000" defTabSz="914400">
              <a:lnSpc>
                <a:spcPct val="110000"/>
              </a:lnSpc>
              <a:spcBef>
                <a:spcPts val="600"/>
              </a:spcBef>
              <a:buClr>
                <a:schemeClr val="accent1"/>
              </a:buClr>
              <a:buFont typeface="Wingdings" panose="05000000000000000000" pitchFamily="2" charset="2"/>
              <a:buChar char="§"/>
            </a:pPr>
            <a:r>
              <a:rPr lang="sv-SE" sz="2200" dirty="0">
                <a:solidFill>
                  <a:schemeClr val="tx1"/>
                </a:solidFill>
              </a:rPr>
              <a:t>Bilaga 8 Kostnadsansvar för sjukvårdsmaterial, medicinteknisk utrustning, hjälpmedel mm </a:t>
            </a:r>
          </a:p>
          <a:p>
            <a:pPr marL="252000" indent="-252000" defTabSz="914400">
              <a:lnSpc>
                <a:spcPct val="110000"/>
              </a:lnSpc>
              <a:spcBef>
                <a:spcPts val="600"/>
              </a:spcBef>
              <a:buClr>
                <a:schemeClr val="accent1"/>
              </a:buClr>
              <a:buFont typeface="Wingdings" panose="05000000000000000000" pitchFamily="2" charset="2"/>
              <a:buChar char="§"/>
            </a:pPr>
            <a:r>
              <a:rPr lang="sv-SE" dirty="0"/>
              <a:t>Bilaga 9 Samverkan vid in och utskrivning från slutenvård </a:t>
            </a:r>
            <a:r>
              <a:rPr lang="sv-SE" b="1" dirty="0">
                <a:solidFill>
                  <a:srgbClr val="FF0000"/>
                </a:solidFill>
              </a:rPr>
              <a:t>NY 20180101 – Blir eget avtal mars-19?</a:t>
            </a:r>
          </a:p>
          <a:p>
            <a:r>
              <a:rPr lang="sv-SE" dirty="0"/>
              <a:t>Bilaga 10 Läkemedelshantering </a:t>
            </a:r>
            <a:r>
              <a:rPr lang="sv-SE" b="1" dirty="0">
                <a:solidFill>
                  <a:srgbClr val="FF0000"/>
                </a:solidFill>
              </a:rPr>
              <a:t>NY 20180101 </a:t>
            </a:r>
            <a:r>
              <a:rPr lang="sv-SE" b="1" dirty="0">
                <a:solidFill>
                  <a:schemeClr val="accent1">
                    <a:lumMod val="75000"/>
                  </a:schemeClr>
                </a:solidFill>
              </a:rPr>
              <a:t>Reviderad fr om nov 2018</a:t>
            </a:r>
            <a:endParaRPr lang="sv-SE" b="1" dirty="0">
              <a:solidFill>
                <a:srgbClr val="FF0000"/>
              </a:solidFill>
            </a:endParaRPr>
          </a:p>
          <a:p>
            <a:r>
              <a:rPr lang="sv-SE" dirty="0">
                <a:solidFill>
                  <a:srgbClr val="FF0000"/>
                </a:solidFill>
              </a:rPr>
              <a:t>Bilaga x Nutrition  – </a:t>
            </a:r>
            <a:r>
              <a:rPr lang="sv-SE" b="1" dirty="0">
                <a:solidFill>
                  <a:schemeClr val="accent1">
                    <a:lumMod val="75000"/>
                  </a:schemeClr>
                </a:solidFill>
              </a:rPr>
              <a:t>Beslut hösten 2018 att den inte behövs</a:t>
            </a:r>
          </a:p>
          <a:p>
            <a:pPr marL="252000" indent="-252000" defTabSz="914400">
              <a:lnSpc>
                <a:spcPct val="110000"/>
              </a:lnSpc>
              <a:spcBef>
                <a:spcPts val="600"/>
              </a:spcBef>
              <a:buClr>
                <a:schemeClr val="accent1"/>
              </a:buClr>
              <a:buFont typeface="Wingdings" panose="05000000000000000000" pitchFamily="2" charset="2"/>
              <a:buChar char="§"/>
            </a:pPr>
            <a:endParaRPr lang="sv-SE" sz="2200" dirty="0">
              <a:solidFill>
                <a:schemeClr val="tx1"/>
              </a:solidFill>
            </a:endParaRPr>
          </a:p>
          <a:p>
            <a:pPr marL="0" indent="0">
              <a:buNone/>
            </a:pPr>
            <a:endParaRPr lang="sv-S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34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23C1F2-E9D7-4A3C-BBD7-36C38050651C}"/>
              </a:ext>
            </a:extLst>
          </p:cNvPr>
          <p:cNvSpPr>
            <a:spLocks noGrp="1"/>
          </p:cNvSpPr>
          <p:nvPr>
            <p:ph type="title"/>
          </p:nvPr>
        </p:nvSpPr>
        <p:spPr/>
        <p:txBody>
          <a:bodyPr/>
          <a:lstStyle/>
          <a:p>
            <a:r>
              <a:rPr lang="sv-SE" dirty="0"/>
              <a:t>AVTALSTID</a:t>
            </a:r>
          </a:p>
        </p:txBody>
      </p:sp>
      <p:sp>
        <p:nvSpPr>
          <p:cNvPr id="3" name="Platshållare för innehåll 2">
            <a:extLst>
              <a:ext uri="{FF2B5EF4-FFF2-40B4-BE49-F238E27FC236}">
                <a16:creationId xmlns:a16="http://schemas.microsoft.com/office/drawing/2014/main" id="{283644C8-68E4-49C6-A2D1-173DD3FE1320}"/>
              </a:ext>
            </a:extLst>
          </p:cNvPr>
          <p:cNvSpPr>
            <a:spLocks noGrp="1"/>
          </p:cNvSpPr>
          <p:nvPr>
            <p:ph idx="1"/>
          </p:nvPr>
        </p:nvSpPr>
        <p:spPr/>
        <p:txBody>
          <a:bodyPr>
            <a:normAutofit fontScale="92500" lnSpcReduction="20000"/>
          </a:bodyPr>
          <a:lstStyle/>
          <a:p>
            <a:pPr marL="0" indent="0">
              <a:buNone/>
            </a:pPr>
            <a:r>
              <a:rPr lang="sv-SE" b="1" cap="small" dirty="0"/>
              <a:t>Avtalstid och uppföljning</a:t>
            </a:r>
          </a:p>
          <a:p>
            <a:pPr marL="0" indent="0">
              <a:buNone/>
            </a:pPr>
            <a:r>
              <a:rPr lang="sv-SE" dirty="0"/>
              <a:t>Avtalet gäller from 2017-04-01 till och med 2020-12-31. Avtalet ska skriftligen sägas upp 6 månader före avtalets utgång. Om så ej sker förlängs avtalet med 2 år åt gången.  Godkännande, revideringar och uppsägning av avtalet ska hanteras i SVOM.  </a:t>
            </a:r>
          </a:p>
          <a:p>
            <a:pPr marL="0" indent="0">
              <a:buNone/>
            </a:pPr>
            <a:r>
              <a:rPr lang="sv-SE" dirty="0"/>
              <a:t>Uppföljning av avtalet ska ske en gång per år. Avsikten med regelbunden uppföljning är dels att se vilka behov som finns av förbättringsåtgärder och att säkerställa invånarnas rätt till adekvat vård. Vart fjärde år (inför beslut om eventuell förlängning) ska avtalet utvärderas av extern resurs. Utvärderingen ska redovisa på vilket sätt avtalet tillfredsställer de grundläggande utgångspunkterna i avtalet. Ansvarig för uppföljning är SVOM/Fredagsgrupp.</a:t>
            </a:r>
          </a:p>
          <a:p>
            <a:pPr marL="0" indent="0">
              <a:buNone/>
            </a:pPr>
            <a:r>
              <a:rPr lang="sv-SE" dirty="0"/>
              <a:t>Uppföljning av tjänsteköpsvolymer ska göras löpande för att på sikt övergå till schablonersättningar. </a:t>
            </a:r>
          </a:p>
          <a:p>
            <a:endParaRPr lang="sv-SE" dirty="0"/>
          </a:p>
        </p:txBody>
      </p:sp>
    </p:spTree>
    <p:extLst>
      <p:ext uri="{BB962C8B-B14F-4D97-AF65-F5344CB8AC3E}">
        <p14:creationId xmlns:p14="http://schemas.microsoft.com/office/powerpoint/2010/main" val="46481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51EF9-01FB-4AC8-B9BB-D2BAF2747FFA}"/>
              </a:ext>
            </a:extLst>
          </p:cNvPr>
          <p:cNvSpPr>
            <a:spLocks noGrp="1"/>
          </p:cNvSpPr>
          <p:nvPr>
            <p:ph type="title"/>
          </p:nvPr>
        </p:nvSpPr>
        <p:spPr>
          <a:xfrm>
            <a:off x="864000" y="401219"/>
            <a:ext cx="10465200" cy="648000"/>
          </a:xfrm>
        </p:spPr>
        <p:txBody>
          <a:bodyPr/>
          <a:lstStyle/>
          <a:p>
            <a:r>
              <a:rPr lang="sv-SE" dirty="0"/>
              <a:t>Enkät till personal i kommunerna och regionen </a:t>
            </a:r>
            <a:br>
              <a:rPr lang="sv-SE" dirty="0"/>
            </a:br>
            <a:r>
              <a:rPr lang="sv-SE" dirty="0"/>
              <a:t>hösten -17 och hösten -18</a:t>
            </a:r>
          </a:p>
        </p:txBody>
      </p:sp>
      <p:pic>
        <p:nvPicPr>
          <p:cNvPr id="5" name="Bildobjekt 4">
            <a:extLst>
              <a:ext uri="{FF2B5EF4-FFF2-40B4-BE49-F238E27FC236}">
                <a16:creationId xmlns:a16="http://schemas.microsoft.com/office/drawing/2014/main" id="{6469A7E7-3810-466C-8F19-0376FB567C3F}"/>
              </a:ext>
            </a:extLst>
          </p:cNvPr>
          <p:cNvPicPr>
            <a:picLocks noChangeAspect="1"/>
          </p:cNvPicPr>
          <p:nvPr/>
        </p:nvPicPr>
        <p:blipFill>
          <a:blip r:embed="rId2"/>
          <a:stretch>
            <a:fillRect/>
          </a:stretch>
        </p:blipFill>
        <p:spPr>
          <a:xfrm>
            <a:off x="925321" y="1616244"/>
            <a:ext cx="9176998" cy="5162061"/>
          </a:xfrm>
          <a:prstGeom prst="rect">
            <a:avLst/>
          </a:prstGeom>
        </p:spPr>
      </p:pic>
    </p:spTree>
    <p:extLst>
      <p:ext uri="{BB962C8B-B14F-4D97-AF65-F5344CB8AC3E}">
        <p14:creationId xmlns:p14="http://schemas.microsoft.com/office/powerpoint/2010/main" val="1182101755"/>
      </p:ext>
    </p:extLst>
  </p:cSld>
  <p:clrMapOvr>
    <a:masterClrMapping/>
  </p:clrMapOvr>
</p:sld>
</file>

<file path=ppt/theme/theme1.xml><?xml version="1.0" encoding="utf-8"?>
<a:theme xmlns:a="http://schemas.openxmlformats.org/drawingml/2006/main" name="RJH">
  <a:themeElements>
    <a:clrScheme name="Region JH-0416">
      <a:dk1>
        <a:srgbClr val="000000"/>
      </a:dk1>
      <a:lt1>
        <a:srgbClr val="FFFFFF"/>
      </a:lt1>
      <a:dk2>
        <a:srgbClr val="A59C94"/>
      </a:dk2>
      <a:lt2>
        <a:srgbClr val="FFFFFF"/>
      </a:lt2>
      <a:accent1>
        <a:srgbClr val="97D700"/>
      </a:accent1>
      <a:accent2>
        <a:srgbClr val="E6F0F9"/>
      </a:accent2>
      <a:accent3>
        <a:srgbClr val="1C1C1C"/>
      </a:accent3>
      <a:accent4>
        <a:srgbClr val="BFB8AF"/>
      </a:accent4>
      <a:accent5>
        <a:srgbClr val="4E801F"/>
      </a:accent5>
      <a:accent6>
        <a:srgbClr val="96C0E6"/>
      </a:accent6>
      <a:hlink>
        <a:srgbClr val="000000"/>
      </a:hlink>
      <a:folHlink>
        <a:srgbClr val="7F746B"/>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JH_mall_anpassade färger.pptx" id="{95C4B7E5-F834-4063-B622-10F4EB466DD8}" vid="{5504849E-FC1A-493C-ADCA-5C793ED58A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429</TotalTime>
  <Words>1340</Words>
  <Application>Microsoft Office PowerPoint</Application>
  <PresentationFormat>Bredbild</PresentationFormat>
  <Paragraphs>139</Paragraphs>
  <Slides>10</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Arial Narrow</vt:lpstr>
      <vt:lpstr>Calibri</vt:lpstr>
      <vt:lpstr>Verdana</vt:lpstr>
      <vt:lpstr>Wingdings</vt:lpstr>
      <vt:lpstr>RJH</vt:lpstr>
      <vt:lpstr>PowerPoint-presentation</vt:lpstr>
      <vt:lpstr>Bakgrund</vt:lpstr>
      <vt:lpstr>20170401 HUVUDAVTAL  - Syfte</vt:lpstr>
      <vt:lpstr>Huvudavtalet</vt:lpstr>
      <vt:lpstr>Huvudavtalet</vt:lpstr>
      <vt:lpstr>Huvudavtalet</vt:lpstr>
      <vt:lpstr>Bilagor</vt:lpstr>
      <vt:lpstr>AVTALSTID</vt:lpstr>
      <vt:lpstr>Enkät till personal i kommunerna och regionen  hösten -17 och hösten -18</vt:lpstr>
      <vt:lpstr>Vad är mest problematiskt just nu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Ingela Jönsson</dc:creator>
  <cp:lastModifiedBy>Kerstin Lejonklou</cp:lastModifiedBy>
  <cp:revision>45</cp:revision>
  <dcterms:created xsi:type="dcterms:W3CDTF">2018-03-01T19:35:40Z</dcterms:created>
  <dcterms:modified xsi:type="dcterms:W3CDTF">2019-05-15T13:28:38Z</dcterms:modified>
</cp:coreProperties>
</file>