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279" r:id="rId5"/>
    <p:sldId id="332" r:id="rId6"/>
    <p:sldId id="674" r:id="rId7"/>
    <p:sldId id="649" r:id="rId8"/>
    <p:sldId id="339" r:id="rId9"/>
    <p:sldId id="652" r:id="rId10"/>
    <p:sldId id="344" r:id="rId11"/>
    <p:sldId id="653" r:id="rId12"/>
    <p:sldId id="669" r:id="rId13"/>
    <p:sldId id="676" r:id="rId14"/>
    <p:sldId id="258" r:id="rId15"/>
    <p:sldId id="256" r:id="rId16"/>
    <p:sldId id="677" r:id="rId17"/>
    <p:sldId id="272" r:id="rId1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C200"/>
    <a:srgbClr val="16DC37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A42A44-F81E-467B-9B90-4B19B64A1C06}" v="7" dt="2021-01-19T20:34:59.0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4" autoAdjust="0"/>
    <p:restoredTop sz="95822" autoAdjust="0"/>
  </p:normalViewPr>
  <p:slideViewPr>
    <p:cSldViewPr snapToGrid="0">
      <p:cViewPr varScale="1">
        <p:scale>
          <a:sx n="76" d="100"/>
          <a:sy n="76" d="100"/>
        </p:scale>
        <p:origin x="120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 Nilsson" userId="2ca9ade1-a2d9-4039-ac06-97a2c2aea262" providerId="ADAL" clId="{55A42A44-F81E-467B-9B90-4B19B64A1C06}"/>
    <pc:docChg chg="undo custSel addSld delSld modSld">
      <pc:chgData name="Sara Nilsson" userId="2ca9ade1-a2d9-4039-ac06-97a2c2aea262" providerId="ADAL" clId="{55A42A44-F81E-467B-9B90-4B19B64A1C06}" dt="2021-01-19T20:38:33.546" v="181" actId="20577"/>
      <pc:docMkLst>
        <pc:docMk/>
      </pc:docMkLst>
      <pc:sldChg chg="add del">
        <pc:chgData name="Sara Nilsson" userId="2ca9ade1-a2d9-4039-ac06-97a2c2aea262" providerId="ADAL" clId="{55A42A44-F81E-467B-9B90-4B19B64A1C06}" dt="2021-01-19T20:34:06.178" v="133"/>
        <pc:sldMkLst>
          <pc:docMk/>
          <pc:sldMk cId="1340538214" sldId="256"/>
        </pc:sldMkLst>
      </pc:sldChg>
      <pc:sldChg chg="del">
        <pc:chgData name="Sara Nilsson" userId="2ca9ade1-a2d9-4039-ac06-97a2c2aea262" providerId="ADAL" clId="{55A42A44-F81E-467B-9B90-4B19B64A1C06}" dt="2021-01-19T20:29:07.349" v="0" actId="47"/>
        <pc:sldMkLst>
          <pc:docMk/>
          <pc:sldMk cId="2354066143" sldId="257"/>
        </pc:sldMkLst>
      </pc:sldChg>
      <pc:sldChg chg="delSp modSp mod">
        <pc:chgData name="Sara Nilsson" userId="2ca9ade1-a2d9-4039-ac06-97a2c2aea262" providerId="ADAL" clId="{55A42A44-F81E-467B-9B90-4B19B64A1C06}" dt="2021-01-19T20:33:35.854" v="132" actId="20577"/>
        <pc:sldMkLst>
          <pc:docMk/>
          <pc:sldMk cId="2232512823" sldId="258"/>
        </pc:sldMkLst>
        <pc:spChg chg="mod">
          <ac:chgData name="Sara Nilsson" userId="2ca9ade1-a2d9-4039-ac06-97a2c2aea262" providerId="ADAL" clId="{55A42A44-F81E-467B-9B90-4B19B64A1C06}" dt="2021-01-19T20:33:35.854" v="132" actId="20577"/>
          <ac:spMkLst>
            <pc:docMk/>
            <pc:sldMk cId="2232512823" sldId="258"/>
            <ac:spMk id="3" creationId="{07803DE6-70A6-4D3D-97CF-983468F4B0E8}"/>
          </ac:spMkLst>
        </pc:spChg>
        <pc:spChg chg="del">
          <ac:chgData name="Sara Nilsson" userId="2ca9ade1-a2d9-4039-ac06-97a2c2aea262" providerId="ADAL" clId="{55A42A44-F81E-467B-9B90-4B19B64A1C06}" dt="2021-01-19T20:32:43.239" v="105" actId="478"/>
          <ac:spMkLst>
            <pc:docMk/>
            <pc:sldMk cId="2232512823" sldId="258"/>
            <ac:spMk id="4" creationId="{16F070FC-0C33-4BBE-BE6F-9C6DB4EC2917}"/>
          </ac:spMkLst>
        </pc:spChg>
      </pc:sldChg>
      <pc:sldChg chg="addSp modSp mod">
        <pc:chgData name="Sara Nilsson" userId="2ca9ade1-a2d9-4039-ac06-97a2c2aea262" providerId="ADAL" clId="{55A42A44-F81E-467B-9B90-4B19B64A1C06}" dt="2021-01-19T20:31:24.867" v="59" actId="20577"/>
        <pc:sldMkLst>
          <pc:docMk/>
          <pc:sldMk cId="1907493398" sldId="669"/>
        </pc:sldMkLst>
        <pc:spChg chg="mod">
          <ac:chgData name="Sara Nilsson" userId="2ca9ade1-a2d9-4039-ac06-97a2c2aea262" providerId="ADAL" clId="{55A42A44-F81E-467B-9B90-4B19B64A1C06}" dt="2021-01-19T20:30:16.872" v="20" actId="20577"/>
          <ac:spMkLst>
            <pc:docMk/>
            <pc:sldMk cId="1907493398" sldId="669"/>
            <ac:spMk id="2" creationId="{00000000-0000-0000-0000-000000000000}"/>
          </ac:spMkLst>
        </pc:spChg>
        <pc:spChg chg="add mod">
          <ac:chgData name="Sara Nilsson" userId="2ca9ade1-a2d9-4039-ac06-97a2c2aea262" providerId="ADAL" clId="{55A42A44-F81E-467B-9B90-4B19B64A1C06}" dt="2021-01-19T20:29:38.194" v="4" actId="21"/>
          <ac:spMkLst>
            <pc:docMk/>
            <pc:sldMk cId="1907493398" sldId="669"/>
            <ac:spMk id="7" creationId="{62520F56-71A4-4117-8060-C0055A8C15ED}"/>
          </ac:spMkLst>
        </pc:spChg>
        <pc:spChg chg="add mod">
          <ac:chgData name="Sara Nilsson" userId="2ca9ade1-a2d9-4039-ac06-97a2c2aea262" providerId="ADAL" clId="{55A42A44-F81E-467B-9B90-4B19B64A1C06}" dt="2021-01-19T20:31:24.867" v="59" actId="20577"/>
          <ac:spMkLst>
            <pc:docMk/>
            <pc:sldMk cId="1907493398" sldId="669"/>
            <ac:spMk id="8" creationId="{3080536C-7347-4DFE-8E4A-6FC8B9D908A4}"/>
          </ac:spMkLst>
        </pc:spChg>
      </pc:sldChg>
      <pc:sldChg chg="del">
        <pc:chgData name="Sara Nilsson" userId="2ca9ade1-a2d9-4039-ac06-97a2c2aea262" providerId="ADAL" clId="{55A42A44-F81E-467B-9B90-4B19B64A1C06}" dt="2021-01-19T20:29:07.349" v="0" actId="47"/>
        <pc:sldMkLst>
          <pc:docMk/>
          <pc:sldMk cId="2913411976" sldId="670"/>
        </pc:sldMkLst>
      </pc:sldChg>
      <pc:sldChg chg="del">
        <pc:chgData name="Sara Nilsson" userId="2ca9ade1-a2d9-4039-ac06-97a2c2aea262" providerId="ADAL" clId="{55A42A44-F81E-467B-9B90-4B19B64A1C06}" dt="2021-01-19T20:29:07.349" v="0" actId="47"/>
        <pc:sldMkLst>
          <pc:docMk/>
          <pc:sldMk cId="2351821149" sldId="671"/>
        </pc:sldMkLst>
      </pc:sldChg>
      <pc:sldChg chg="del">
        <pc:chgData name="Sara Nilsson" userId="2ca9ade1-a2d9-4039-ac06-97a2c2aea262" providerId="ADAL" clId="{55A42A44-F81E-467B-9B90-4B19B64A1C06}" dt="2021-01-19T20:29:07.349" v="0" actId="47"/>
        <pc:sldMkLst>
          <pc:docMk/>
          <pc:sldMk cId="1563711893" sldId="672"/>
        </pc:sldMkLst>
      </pc:sldChg>
      <pc:sldChg chg="del">
        <pc:chgData name="Sara Nilsson" userId="2ca9ade1-a2d9-4039-ac06-97a2c2aea262" providerId="ADAL" clId="{55A42A44-F81E-467B-9B90-4B19B64A1C06}" dt="2021-01-19T20:29:07.349" v="0" actId="47"/>
        <pc:sldMkLst>
          <pc:docMk/>
          <pc:sldMk cId="2817558293" sldId="673"/>
        </pc:sldMkLst>
      </pc:sldChg>
      <pc:sldChg chg="addSp delSp modSp del mod">
        <pc:chgData name="Sara Nilsson" userId="2ca9ade1-a2d9-4039-ac06-97a2c2aea262" providerId="ADAL" clId="{55A42A44-F81E-467B-9B90-4B19B64A1C06}" dt="2021-01-19T20:31:31.123" v="60" actId="47"/>
        <pc:sldMkLst>
          <pc:docMk/>
          <pc:sldMk cId="547741702" sldId="675"/>
        </pc:sldMkLst>
        <pc:spChg chg="del">
          <ac:chgData name="Sara Nilsson" userId="2ca9ade1-a2d9-4039-ac06-97a2c2aea262" providerId="ADAL" clId="{55A42A44-F81E-467B-9B90-4B19B64A1C06}" dt="2021-01-19T20:29:26.444" v="2" actId="21"/>
          <ac:spMkLst>
            <pc:docMk/>
            <pc:sldMk cId="547741702" sldId="675"/>
            <ac:spMk id="2" creationId="{00000000-0000-0000-0000-000000000000}"/>
          </ac:spMkLst>
        </pc:spChg>
        <pc:spChg chg="del">
          <ac:chgData name="Sara Nilsson" userId="2ca9ade1-a2d9-4039-ac06-97a2c2aea262" providerId="ADAL" clId="{55A42A44-F81E-467B-9B90-4B19B64A1C06}" dt="2021-01-19T20:29:26.444" v="2" actId="21"/>
          <ac:spMkLst>
            <pc:docMk/>
            <pc:sldMk cId="547741702" sldId="675"/>
            <ac:spMk id="3" creationId="{00000000-0000-0000-0000-000000000000}"/>
          </ac:spMkLst>
        </pc:spChg>
        <pc:spChg chg="add mod">
          <ac:chgData name="Sara Nilsson" userId="2ca9ade1-a2d9-4039-ac06-97a2c2aea262" providerId="ADAL" clId="{55A42A44-F81E-467B-9B90-4B19B64A1C06}" dt="2021-01-19T20:29:26.444" v="2" actId="21"/>
          <ac:spMkLst>
            <pc:docMk/>
            <pc:sldMk cId="547741702" sldId="675"/>
            <ac:spMk id="5" creationId="{677EAAE7-DFA2-47F6-8267-FF764475866C}"/>
          </ac:spMkLst>
        </pc:spChg>
        <pc:spChg chg="add mod">
          <ac:chgData name="Sara Nilsson" userId="2ca9ade1-a2d9-4039-ac06-97a2c2aea262" providerId="ADAL" clId="{55A42A44-F81E-467B-9B90-4B19B64A1C06}" dt="2021-01-19T20:29:26.444" v="2" actId="21"/>
          <ac:spMkLst>
            <pc:docMk/>
            <pc:sldMk cId="547741702" sldId="675"/>
            <ac:spMk id="7" creationId="{309A65AC-2261-4FD8-B08A-DA04B19142E6}"/>
          </ac:spMkLst>
        </pc:spChg>
      </pc:sldChg>
      <pc:sldChg chg="delSp modSp mod">
        <pc:chgData name="Sara Nilsson" userId="2ca9ade1-a2d9-4039-ac06-97a2c2aea262" providerId="ADAL" clId="{55A42A44-F81E-467B-9B90-4B19B64A1C06}" dt="2021-01-19T20:32:36.110" v="104" actId="20577"/>
        <pc:sldMkLst>
          <pc:docMk/>
          <pc:sldMk cId="2119544082" sldId="676"/>
        </pc:sldMkLst>
        <pc:spChg chg="del">
          <ac:chgData name="Sara Nilsson" userId="2ca9ade1-a2d9-4039-ac06-97a2c2aea262" providerId="ADAL" clId="{55A42A44-F81E-467B-9B90-4B19B64A1C06}" dt="2021-01-19T20:31:40.126" v="62" actId="478"/>
          <ac:spMkLst>
            <pc:docMk/>
            <pc:sldMk cId="2119544082" sldId="676"/>
            <ac:spMk id="2" creationId="{61AAD730-A2FD-49D0-995B-9480214E572E}"/>
          </ac:spMkLst>
        </pc:spChg>
        <pc:spChg chg="mod">
          <ac:chgData name="Sara Nilsson" userId="2ca9ade1-a2d9-4039-ac06-97a2c2aea262" providerId="ADAL" clId="{55A42A44-F81E-467B-9B90-4B19B64A1C06}" dt="2021-01-19T20:32:36.110" v="104" actId="20577"/>
          <ac:spMkLst>
            <pc:docMk/>
            <pc:sldMk cId="2119544082" sldId="676"/>
            <ac:spMk id="3" creationId="{6D0ED542-4FF5-4B10-ABBE-392869DE05B0}"/>
          </ac:spMkLst>
        </pc:spChg>
        <pc:spChg chg="del">
          <ac:chgData name="Sara Nilsson" userId="2ca9ade1-a2d9-4039-ac06-97a2c2aea262" providerId="ADAL" clId="{55A42A44-F81E-467B-9B90-4B19B64A1C06}" dt="2021-01-19T20:31:37.548" v="61" actId="478"/>
          <ac:spMkLst>
            <pc:docMk/>
            <pc:sldMk cId="2119544082" sldId="676"/>
            <ac:spMk id="4" creationId="{F3FF34A4-B7EE-4E2F-961B-5987E261067F}"/>
          </ac:spMkLst>
        </pc:spChg>
      </pc:sldChg>
      <pc:sldChg chg="addSp modSp add mod">
        <pc:chgData name="Sara Nilsson" userId="2ca9ade1-a2d9-4039-ac06-97a2c2aea262" providerId="ADAL" clId="{55A42A44-F81E-467B-9B90-4B19B64A1C06}" dt="2021-01-19T20:38:33.546" v="181" actId="20577"/>
        <pc:sldMkLst>
          <pc:docMk/>
          <pc:sldMk cId="702516993" sldId="677"/>
        </pc:sldMkLst>
        <pc:spChg chg="mod">
          <ac:chgData name="Sara Nilsson" userId="2ca9ade1-a2d9-4039-ac06-97a2c2aea262" providerId="ADAL" clId="{55A42A44-F81E-467B-9B90-4B19B64A1C06}" dt="2021-01-19T20:34:19.631" v="155" actId="20577"/>
          <ac:spMkLst>
            <pc:docMk/>
            <pc:sldMk cId="702516993" sldId="677"/>
            <ac:spMk id="2" creationId="{00000000-0000-0000-0000-000000000000}"/>
          </ac:spMkLst>
        </pc:spChg>
        <pc:spChg chg="mod">
          <ac:chgData name="Sara Nilsson" userId="2ca9ade1-a2d9-4039-ac06-97a2c2aea262" providerId="ADAL" clId="{55A42A44-F81E-467B-9B90-4B19B64A1C06}" dt="2021-01-19T20:34:26.771" v="168" actId="20577"/>
          <ac:spMkLst>
            <pc:docMk/>
            <pc:sldMk cId="702516993" sldId="677"/>
            <ac:spMk id="4" creationId="{842090AB-CB83-441D-B3D9-94C8D5CDF8A5}"/>
          </ac:spMkLst>
        </pc:spChg>
        <pc:spChg chg="add mod">
          <ac:chgData name="Sara Nilsson" userId="2ca9ade1-a2d9-4039-ac06-97a2c2aea262" providerId="ADAL" clId="{55A42A44-F81E-467B-9B90-4B19B64A1C06}" dt="2021-01-19T20:38:33.546" v="181" actId="20577"/>
          <ac:spMkLst>
            <pc:docMk/>
            <pc:sldMk cId="702516993" sldId="677"/>
            <ac:spMk id="5" creationId="{E9498DE7-4DAE-46CA-A7E4-950EEDDD7DE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EAC78-40D1-42DD-8500-5DBCFAD19CE6}" type="datetimeFigureOut">
              <a:rPr lang="sv-SE" smtClean="0"/>
              <a:t>2021-01-19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F21BB-02BC-4DBC-9892-3DCC44D1CD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823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800" b="1" u="sng" dirty="0"/>
              <a:t>Talarmanus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80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800" dirty="0"/>
              <a:t>Hälsa besökarna välkomna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v-SE" sz="180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100" dirty="0"/>
              <a:t>Presentera</a:t>
            </a:r>
            <a:r>
              <a:rPr lang="sv-SE" sz="1100" baseline="0" dirty="0"/>
              <a:t> dig  </a:t>
            </a:r>
            <a:endParaRPr lang="sv-SE" sz="1100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2E68-A8F4-401B-9D1A-0B45ACCD4810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9168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21BB-02BC-4DBC-9892-3DCC44D1CD20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6473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2021-01-19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2021-01-19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2021-01-19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2021-01-19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2021-01-19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lutande sida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8EE42B0-40C2-4A08-B5D7-E8945B1CDD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357191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F2F2F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263F0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dirty="0"/>
          </a:p>
        </p:txBody>
      </p:sp>
      <p:sp>
        <p:nvSpPr>
          <p:cNvPr id="5" name="Platshållare för rubrik 1">
            <a:extLst>
              <a:ext uri="{FF2B5EF4-FFF2-40B4-BE49-F238E27FC236}">
                <a16:creationId xmlns:a16="http://schemas.microsoft.com/office/drawing/2014/main" id="{5F48E044-19D2-4746-A4C6-A0FFD4A781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0000" y="991517"/>
            <a:ext cx="9673200" cy="366861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>
              <a:defRPr sz="1800"/>
            </a:lvl1pPr>
          </a:lstStyle>
          <a:p>
            <a:r>
              <a:rPr lang="sv-SE"/>
              <a:t>Skriv in </a:t>
            </a:r>
            <a:r>
              <a:rPr lang="sv-SE" err="1"/>
              <a:t>ev</a:t>
            </a:r>
            <a:r>
              <a:rPr lang="sv-SE"/>
              <a:t> hänvisningar för mer information </a:t>
            </a:r>
            <a:br>
              <a:rPr lang="sv-SE"/>
            </a:br>
            <a:r>
              <a:rPr lang="sv-SE"/>
              <a:t>eller tacka för uppmärksamheten av ditt föredrag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4011B16-6046-4ADB-80C0-47BA9E7C7606}"/>
              </a:ext>
            </a:extLst>
          </p:cNvPr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81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8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2021-01-19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  <p:sldLayoutId id="214748367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mittskydd.vardhygien@regionjh.se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1500809"/>
            <a:ext cx="12192000" cy="3882831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4" name="Bildobjekt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433019" y="1776955"/>
            <a:ext cx="5726522" cy="4757997"/>
          </a:xfrm>
          <a:prstGeom prst="rect">
            <a:avLst/>
          </a:prstGeom>
        </p:spPr>
      </p:pic>
      <p:sp>
        <p:nvSpPr>
          <p:cNvPr id="8" name="Rubrik 1"/>
          <p:cNvSpPr txBox="1">
            <a:spLocks/>
          </p:cNvSpPr>
          <p:nvPr/>
        </p:nvSpPr>
        <p:spPr>
          <a:xfrm>
            <a:off x="406800" y="5548950"/>
            <a:ext cx="5823312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10000"/>
              </a:lnSpc>
            </a:pPr>
            <a:endParaRPr lang="sv-SE" sz="2200" dirty="0"/>
          </a:p>
        </p:txBody>
      </p:sp>
      <p:pic>
        <p:nvPicPr>
          <p:cNvPr id="18" name="Bildobjekt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7606" y="139740"/>
            <a:ext cx="3829050" cy="1466850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5FB0D34E-A546-4D1D-8C13-BC6BF08C5E40}"/>
              </a:ext>
            </a:extLst>
          </p:cNvPr>
          <p:cNvSpPr txBox="1"/>
          <p:nvPr/>
        </p:nvSpPr>
        <p:spPr>
          <a:xfrm>
            <a:off x="406800" y="5674407"/>
            <a:ext cx="5959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+mj-lt"/>
              </a:rPr>
              <a:t>Livesändning</a:t>
            </a:r>
            <a:br>
              <a:rPr lang="sv-SE" sz="2000" dirty="0">
                <a:latin typeface="+mj-lt"/>
              </a:rPr>
            </a:br>
            <a:r>
              <a:rPr lang="sv-SE" sz="1600" dirty="0">
                <a:latin typeface="+mj-lt"/>
              </a:rPr>
              <a:t>20 januari 2020</a:t>
            </a:r>
          </a:p>
        </p:txBody>
      </p:sp>
    </p:spTree>
    <p:extLst>
      <p:ext uri="{BB962C8B-B14F-4D97-AF65-F5344CB8AC3E}">
        <p14:creationId xmlns:p14="http://schemas.microsoft.com/office/powerpoint/2010/main" val="789931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D0ED542-4FF5-4B10-ABBE-392869DE0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400" y="1041400"/>
            <a:ext cx="7149700" cy="5262563"/>
          </a:xfrm>
        </p:spPr>
        <p:txBody>
          <a:bodyPr>
            <a:normAutofit/>
          </a:bodyPr>
          <a:lstStyle/>
          <a:p>
            <a:r>
              <a:rPr lang="sv-SE" dirty="0"/>
              <a:t>Kirurgen ser över möjlighet att omfördela från öppenvård för att bemanna upp 6 vårdplatser inom kirurgen. Leder till minskat behov av att utlokalisera.</a:t>
            </a:r>
          </a:p>
          <a:p>
            <a:r>
              <a:rPr lang="sv-SE" dirty="0"/>
              <a:t>Ortopeden har tilldelat 4 vårdplatser, vikt för medicin att utlokalisera till. Diskussion om det går att öka på i antal. Rondas av resurs från barn (AT) samt bakjour medicin.</a:t>
            </a:r>
          </a:p>
          <a:p>
            <a:r>
              <a:rPr lang="sv-SE" dirty="0"/>
              <a:t>Gyn har öppnat upp två extra vårdplatser för att kirurgen i första hand kan utlokalisera dit.</a:t>
            </a:r>
          </a:p>
          <a:p>
            <a:r>
              <a:rPr lang="sv-SE" dirty="0"/>
              <a:t>Medicin har ett fortsatt behov av ytterligare vårdplatser för att klara sitt inflöde.</a:t>
            </a:r>
          </a:p>
        </p:txBody>
      </p:sp>
    </p:spTree>
    <p:extLst>
      <p:ext uri="{BB962C8B-B14F-4D97-AF65-F5344CB8AC3E}">
        <p14:creationId xmlns:p14="http://schemas.microsoft.com/office/powerpoint/2010/main" val="2119544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DC8A11-982A-44B6-8C58-18B32562B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mer behövs?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7803DE6-70A6-4D3D-97CF-983468F4B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000" y="1989120"/>
            <a:ext cx="7175100" cy="3832243"/>
          </a:xfrm>
        </p:spPr>
        <p:txBody>
          <a:bodyPr/>
          <a:lstStyle/>
          <a:p>
            <a:r>
              <a:rPr lang="sv-SE" dirty="0"/>
              <a:t>Neddragning av övrig öppenvård, samtliga kliniker ser över möjligheter för att frigöra personella resurser till </a:t>
            </a:r>
            <a:r>
              <a:rPr lang="sv-SE" dirty="0" err="1"/>
              <a:t>covid</a:t>
            </a:r>
            <a:r>
              <a:rPr lang="sv-SE" dirty="0"/>
              <a:t>-lungan, extra öppnande av vårdplatser för medicin.</a:t>
            </a:r>
          </a:p>
          <a:p>
            <a:r>
              <a:rPr lang="sv-SE" dirty="0"/>
              <a:t>OC möte med HS-direktör för inriktning av </a:t>
            </a:r>
            <a:r>
              <a:rPr lang="sv-SE" dirty="0" err="1"/>
              <a:t>prio</a:t>
            </a:r>
            <a:r>
              <a:rPr lang="sv-SE" dirty="0"/>
              <a:t> i närtid.</a:t>
            </a:r>
          </a:p>
          <a:p>
            <a:r>
              <a:rPr lang="sv-SE" dirty="0"/>
              <a:t>Om behov av etiska diskussioner då </a:t>
            </a:r>
            <a:r>
              <a:rPr lang="sv-SE" dirty="0" err="1"/>
              <a:t>ev</a:t>
            </a:r>
            <a:r>
              <a:rPr lang="sv-SE" dirty="0"/>
              <a:t> patientgrupper ställs mot varandra föreslås region ÖL bli involverade.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2512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21-01-20 Vaccinationer Covid-19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251460" indent="-251460"/>
            <a:r>
              <a:rPr lang="sv-SE" dirty="0"/>
              <a:t>Status v 3</a:t>
            </a:r>
          </a:p>
          <a:p>
            <a:pPr marL="503555" lvl="1" indent="-457200">
              <a:buClr>
                <a:srgbClr val="404040"/>
              </a:buClr>
              <a:buFont typeface="Verdana" panose="05000000000000000000" pitchFamily="2" charset="2"/>
              <a:buChar char="–"/>
            </a:pPr>
            <a:r>
              <a:rPr lang="sv-SE" dirty="0" err="1">
                <a:cs typeface="Arial"/>
              </a:rPr>
              <a:t>Säbo</a:t>
            </a:r>
            <a:r>
              <a:rPr lang="sv-SE" dirty="0">
                <a:cs typeface="Arial"/>
              </a:rPr>
              <a:t> påbörjar vaccinationer med dos 2</a:t>
            </a:r>
          </a:p>
          <a:p>
            <a:pPr marL="503555" lvl="1" indent="-457200">
              <a:buClr>
                <a:srgbClr val="404040"/>
              </a:buClr>
              <a:buFont typeface="Verdana" panose="05000000000000000000" pitchFamily="2" charset="2"/>
              <a:buChar char="–"/>
            </a:pPr>
            <a:r>
              <a:rPr lang="sv-SE" dirty="0">
                <a:cs typeface="Arial"/>
              </a:rPr>
              <a:t>Vaccinationer av hemsjukvårdspatienter och personer med hemtjänst påbörjad</a:t>
            </a:r>
          </a:p>
          <a:p>
            <a:pPr marL="503555" lvl="1" indent="-457200">
              <a:buClr>
                <a:srgbClr val="404040"/>
              </a:buClr>
              <a:buFont typeface="Verdana" panose="05000000000000000000" pitchFamily="2" charset="2"/>
              <a:buChar char="–"/>
            </a:pPr>
            <a:r>
              <a:rPr lang="sv-SE" dirty="0">
                <a:cs typeface="Arial"/>
              </a:rPr>
              <a:t>Vaccinering av personal på IVA och HC</a:t>
            </a:r>
          </a:p>
          <a:p>
            <a:pPr marL="503555" lvl="1" indent="-457200">
              <a:buClr>
                <a:srgbClr val="404040"/>
              </a:buClr>
              <a:buFont typeface="Verdana" panose="05000000000000000000" pitchFamily="2" charset="2"/>
              <a:buChar char="–"/>
            </a:pPr>
            <a:r>
              <a:rPr lang="sv-SE" dirty="0">
                <a:cs typeface="Arial"/>
              </a:rPr>
              <a:t>Vaccinationer på Campus startat upp i liten omfattning</a:t>
            </a:r>
          </a:p>
          <a:p>
            <a:pPr marL="503555" lvl="1" indent="-457200">
              <a:buClr>
                <a:srgbClr val="404040"/>
              </a:buClr>
              <a:buFont typeface="Verdana" panose="05000000000000000000" pitchFamily="2" charset="2"/>
              <a:buChar char="–"/>
            </a:pPr>
            <a:r>
              <a:rPr lang="sv-SE" dirty="0">
                <a:cs typeface="Arial"/>
              </a:rPr>
              <a:t>Fortsatt små vaccinleveranser, Modernas vaccin tillkommer</a:t>
            </a:r>
          </a:p>
          <a:p>
            <a:pPr marL="503555" lvl="1" indent="-457200">
              <a:buClr>
                <a:srgbClr val="404040"/>
              </a:buClr>
              <a:buFont typeface="Verdana" panose="05000000000000000000" pitchFamily="2" charset="2"/>
              <a:buChar char="–"/>
            </a:pPr>
            <a:r>
              <a:rPr lang="sv-SE" dirty="0">
                <a:cs typeface="Arial"/>
              </a:rPr>
              <a:t>Vaccinering av regionens personal planeras att utföras på KTC, kan starta när vi får större volymer vaccin, och HC</a:t>
            </a:r>
          </a:p>
          <a:p>
            <a:pPr marL="503555" lvl="1" indent="-457200">
              <a:buClr>
                <a:srgbClr val="404040"/>
              </a:buClr>
              <a:buFont typeface="Verdana" panose="05000000000000000000" pitchFamily="2" charset="2"/>
              <a:buChar char="–"/>
            </a:pPr>
            <a:r>
              <a:rPr lang="sv-SE" dirty="0">
                <a:cs typeface="Arial"/>
              </a:rPr>
              <a:t>Rutiner kring vaccinationer nås via Insidan eller externt via regionens hemsida, behov av kontinuerlig revidering</a:t>
            </a:r>
          </a:p>
          <a:p>
            <a:pPr marL="503555" lvl="1" indent="-457200">
              <a:buClr>
                <a:srgbClr val="404040"/>
              </a:buClr>
              <a:buFont typeface="Verdana" panose="05000000000000000000" pitchFamily="2" charset="2"/>
              <a:buChar char="–"/>
            </a:pPr>
            <a:r>
              <a:rPr lang="sv-SE">
                <a:cs typeface="Arial"/>
              </a:rPr>
              <a:t>Information på 1177.se</a:t>
            </a:r>
          </a:p>
          <a:p>
            <a:pPr marL="503555" lvl="1" indent="-457200">
              <a:buClr>
                <a:srgbClr val="404040"/>
              </a:buClr>
              <a:buFont typeface="Verdana" panose="05000000000000000000" pitchFamily="2" charset="2"/>
              <a:buChar char="–"/>
            </a:pPr>
            <a:endParaRPr lang="sv-SE" dirty="0">
              <a:cs typeface="Arial"/>
            </a:endParaRPr>
          </a:p>
          <a:p>
            <a:pPr marL="503555" lvl="1" indent="-457200">
              <a:buClr>
                <a:srgbClr val="404040"/>
              </a:buClr>
              <a:buFont typeface="Verdana" panose="05000000000000000000" pitchFamily="2" charset="2"/>
              <a:buChar char="–"/>
            </a:pPr>
            <a:endParaRPr lang="sv-SE" dirty="0">
              <a:cs typeface="Arial"/>
            </a:endParaRPr>
          </a:p>
          <a:p>
            <a:pPr marL="251460" indent="-251460"/>
            <a:endParaRPr lang="sv-SE" dirty="0">
              <a:cs typeface="Arial"/>
            </a:endParaRPr>
          </a:p>
          <a:p>
            <a:pPr marL="251460" indent="-251460"/>
            <a:endParaRPr lang="sv-SE" dirty="0">
              <a:cs typeface="Arial"/>
            </a:endParaRPr>
          </a:p>
          <a:p>
            <a:pPr marL="251460" indent="-251460"/>
            <a:endParaRPr lang="sv-SE" dirty="0">
              <a:cs typeface="Arial"/>
            </a:endParaRPr>
          </a:p>
          <a:p>
            <a:pPr marL="251460" indent="-251460"/>
            <a:endParaRPr lang="sv-SE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0538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Vaccinationer covid-19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42090AB-CB83-441D-B3D9-94C8D5CDF8A5}"/>
              </a:ext>
            </a:extLst>
          </p:cNvPr>
          <p:cNvSpPr txBox="1">
            <a:spLocks/>
          </p:cNvSpPr>
          <p:nvPr/>
        </p:nvSpPr>
        <p:spPr>
          <a:xfrm>
            <a:off x="863400" y="1296808"/>
            <a:ext cx="10465200" cy="365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sz="2000" kern="12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Anita secher</a:t>
            </a:r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E9498DE7-4DAE-46CA-A7E4-950EEDDD7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699" y="1944808"/>
            <a:ext cx="8572101" cy="425164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251460" indent="-251460"/>
            <a:r>
              <a:rPr lang="sv-SE" dirty="0"/>
              <a:t>Status v. 3</a:t>
            </a:r>
          </a:p>
          <a:p>
            <a:pPr marL="503555" lvl="1" indent="-457200">
              <a:buClr>
                <a:srgbClr val="404040"/>
              </a:buClr>
              <a:buFont typeface="Verdana" panose="05000000000000000000" pitchFamily="2" charset="2"/>
              <a:buChar char="–"/>
            </a:pPr>
            <a:r>
              <a:rPr lang="sv-SE" dirty="0" err="1">
                <a:cs typeface="Arial"/>
              </a:rPr>
              <a:t>Säbo</a:t>
            </a:r>
            <a:r>
              <a:rPr lang="sv-SE" dirty="0">
                <a:cs typeface="Arial"/>
              </a:rPr>
              <a:t> påbörjar vaccinationer med dos 2.</a:t>
            </a:r>
          </a:p>
          <a:p>
            <a:pPr marL="503555" lvl="1" indent="-457200">
              <a:buClr>
                <a:srgbClr val="404040"/>
              </a:buClr>
              <a:buFont typeface="Verdana" panose="05000000000000000000" pitchFamily="2" charset="2"/>
              <a:buChar char="–"/>
            </a:pPr>
            <a:r>
              <a:rPr lang="sv-SE" dirty="0">
                <a:cs typeface="Arial"/>
              </a:rPr>
              <a:t>Vaccinationer av hemsjukvårdspatienter och personer med hemtjänst påbörjad.</a:t>
            </a:r>
          </a:p>
          <a:p>
            <a:pPr marL="503555" lvl="1" indent="-457200">
              <a:buClr>
                <a:srgbClr val="404040"/>
              </a:buClr>
              <a:buFont typeface="Verdana" panose="05000000000000000000" pitchFamily="2" charset="2"/>
              <a:buChar char="–"/>
            </a:pPr>
            <a:r>
              <a:rPr lang="sv-SE" dirty="0">
                <a:cs typeface="Arial"/>
              </a:rPr>
              <a:t>Vaccinering av personal på IVA och HC.</a:t>
            </a:r>
          </a:p>
          <a:p>
            <a:pPr marL="503555" lvl="1" indent="-457200">
              <a:buClr>
                <a:srgbClr val="404040"/>
              </a:buClr>
              <a:buFont typeface="Verdana" panose="05000000000000000000" pitchFamily="2" charset="2"/>
              <a:buChar char="–"/>
            </a:pPr>
            <a:r>
              <a:rPr lang="sv-SE" dirty="0">
                <a:cs typeface="Arial"/>
              </a:rPr>
              <a:t>Vaccinationer på Campus startat upp i liten omfattning.</a:t>
            </a:r>
          </a:p>
          <a:p>
            <a:pPr marL="503555" lvl="1" indent="-457200">
              <a:buClr>
                <a:srgbClr val="404040"/>
              </a:buClr>
              <a:buFont typeface="Verdana" panose="05000000000000000000" pitchFamily="2" charset="2"/>
              <a:buChar char="–"/>
            </a:pPr>
            <a:r>
              <a:rPr lang="sv-SE" dirty="0">
                <a:cs typeface="Arial"/>
              </a:rPr>
              <a:t>Fortsatt små vaccinleveranser, Modernas vaccin tillkommer.</a:t>
            </a:r>
          </a:p>
          <a:p>
            <a:pPr marL="503555" lvl="1" indent="-457200">
              <a:buClr>
                <a:srgbClr val="404040"/>
              </a:buClr>
              <a:buFont typeface="Verdana" panose="05000000000000000000" pitchFamily="2" charset="2"/>
              <a:buChar char="–"/>
            </a:pPr>
            <a:r>
              <a:rPr lang="sv-SE" dirty="0">
                <a:cs typeface="Arial"/>
              </a:rPr>
              <a:t>Vaccinering av regionens personal planeras att utföras på KTC, kan starta när vi får större volymer vaccin, och HC.</a:t>
            </a:r>
          </a:p>
          <a:p>
            <a:pPr marL="503555" lvl="1" indent="-457200">
              <a:buClr>
                <a:srgbClr val="404040"/>
              </a:buClr>
              <a:buFont typeface="Verdana" panose="05000000000000000000" pitchFamily="2" charset="2"/>
              <a:buChar char="–"/>
            </a:pPr>
            <a:r>
              <a:rPr lang="sv-SE" dirty="0">
                <a:cs typeface="Arial"/>
              </a:rPr>
              <a:t>Rutiner kring vaccinationer nås via Insidan eller externt via regionens hemsida, behov av kontinuerlig revidering.</a:t>
            </a:r>
          </a:p>
          <a:p>
            <a:pPr marL="503555" lvl="1" indent="-457200">
              <a:buClr>
                <a:srgbClr val="404040"/>
              </a:buClr>
              <a:buFont typeface="Verdana" panose="05000000000000000000" pitchFamily="2" charset="2"/>
              <a:buChar char="–"/>
            </a:pPr>
            <a:r>
              <a:rPr lang="sv-SE" dirty="0">
                <a:cs typeface="Arial"/>
              </a:rPr>
              <a:t>Information på 1177.se.</a:t>
            </a:r>
          </a:p>
          <a:p>
            <a:pPr marL="503555" lvl="1" indent="-457200">
              <a:buClr>
                <a:srgbClr val="404040"/>
              </a:buClr>
              <a:buFont typeface="Verdana" panose="05000000000000000000" pitchFamily="2" charset="2"/>
              <a:buChar char="–"/>
            </a:pPr>
            <a:endParaRPr lang="sv-SE" dirty="0">
              <a:cs typeface="Arial"/>
            </a:endParaRPr>
          </a:p>
          <a:p>
            <a:pPr marL="503555" lvl="1" indent="-457200">
              <a:buClr>
                <a:srgbClr val="404040"/>
              </a:buClr>
              <a:buFont typeface="Verdana" panose="05000000000000000000" pitchFamily="2" charset="2"/>
              <a:buChar char="–"/>
            </a:pPr>
            <a:endParaRPr lang="sv-SE" dirty="0">
              <a:cs typeface="Arial"/>
            </a:endParaRPr>
          </a:p>
          <a:p>
            <a:pPr marL="251460" indent="-251460"/>
            <a:endParaRPr lang="sv-SE" dirty="0">
              <a:cs typeface="Arial"/>
            </a:endParaRPr>
          </a:p>
          <a:p>
            <a:pPr marL="251460" indent="-251460"/>
            <a:endParaRPr lang="sv-SE" dirty="0">
              <a:cs typeface="Arial"/>
            </a:endParaRPr>
          </a:p>
          <a:p>
            <a:pPr marL="251460" indent="-251460"/>
            <a:endParaRPr lang="sv-SE" dirty="0">
              <a:cs typeface="Arial"/>
            </a:endParaRPr>
          </a:p>
          <a:p>
            <a:pPr marL="251460" indent="-251460"/>
            <a:endParaRPr lang="sv-SE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2516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3362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763209-F0AF-4F8F-A874-E3E79B1FE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 20/1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93259F-DBC1-472C-90AC-7C5F1CE21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000" y="1714500"/>
            <a:ext cx="10465200" cy="4635500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3C3C3C"/>
                </a:solidFill>
                <a:latin typeface="arial" panose="020B0604020202020204" pitchFamily="34" charset="0"/>
              </a:rPr>
              <a:t>Inledning, Maria Söderkvist</a:t>
            </a:r>
          </a:p>
          <a:p>
            <a:pPr>
              <a:lnSpc>
                <a:spcPct val="150000"/>
              </a:lnSpc>
            </a:pPr>
            <a:r>
              <a:rPr lang="sv-SE" dirty="0">
                <a:solidFill>
                  <a:srgbClr val="3C3C3C"/>
                </a:solidFill>
                <a:latin typeface="arial" panose="020B0604020202020204" pitchFamily="34" charset="0"/>
              </a:rPr>
              <a:t>Lägesbild corona, Annika Ersson</a:t>
            </a:r>
            <a:endParaRPr lang="sv-SE" b="0" i="0" dirty="0">
              <a:solidFill>
                <a:srgbClr val="3C3C3C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sv-SE" b="0" i="0" dirty="0">
                <a:solidFill>
                  <a:srgbClr val="3C3C3C"/>
                </a:solidFill>
                <a:effectLst/>
                <a:latin typeface="arial" panose="020B0604020202020204" pitchFamily="34" charset="0"/>
              </a:rPr>
              <a:t>Vårdplatsläget, Mia Ajax</a:t>
            </a:r>
          </a:p>
          <a:p>
            <a:pPr>
              <a:lnSpc>
                <a:spcPct val="150000"/>
              </a:lnSpc>
            </a:pPr>
            <a:r>
              <a:rPr lang="sv-SE" b="0" i="0" dirty="0">
                <a:solidFill>
                  <a:srgbClr val="3C3C3C"/>
                </a:solidFill>
                <a:effectLst/>
                <a:latin typeface="arial" panose="020B0604020202020204" pitchFamily="34" charset="0"/>
              </a:rPr>
              <a:t>Vaccinering mot covid-19, Anita Secher</a:t>
            </a:r>
          </a:p>
        </p:txBody>
      </p:sp>
    </p:spTree>
    <p:extLst>
      <p:ext uri="{BB962C8B-B14F-4D97-AF65-F5344CB8AC3E}">
        <p14:creationId xmlns:p14="http://schemas.microsoft.com/office/powerpoint/2010/main" val="433598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Lägesbild corona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42090AB-CB83-441D-B3D9-94C8D5CDF8A5}"/>
              </a:ext>
            </a:extLst>
          </p:cNvPr>
          <p:cNvSpPr txBox="1">
            <a:spLocks/>
          </p:cNvSpPr>
          <p:nvPr/>
        </p:nvSpPr>
        <p:spPr>
          <a:xfrm>
            <a:off x="863400" y="1296808"/>
            <a:ext cx="10465200" cy="365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sz="2000" kern="12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Annika ersson</a:t>
            </a:r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5A8449D1-0DAA-4491-A42E-EA90AB7E8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000" y="2239376"/>
            <a:ext cx="10465200" cy="4110624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3C3C3C"/>
                </a:solidFill>
                <a:latin typeface="arial" panose="020B0604020202020204" pitchFamily="34" charset="0"/>
              </a:rPr>
              <a:t>Lägesbild</a:t>
            </a:r>
          </a:p>
          <a:p>
            <a:r>
              <a:rPr lang="sv-SE" b="0" i="0" dirty="0">
                <a:solidFill>
                  <a:srgbClr val="3C3C3C"/>
                </a:solidFill>
                <a:effectLst/>
                <a:latin typeface="arial" panose="020B0604020202020204" pitchFamily="34" charset="0"/>
              </a:rPr>
              <a:t>Antigentester</a:t>
            </a:r>
          </a:p>
        </p:txBody>
      </p:sp>
    </p:spTree>
    <p:extLst>
      <p:ext uri="{BB962C8B-B14F-4D97-AF65-F5344CB8AC3E}">
        <p14:creationId xmlns:p14="http://schemas.microsoft.com/office/powerpoint/2010/main" val="1545232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643E0B-E2EF-46E5-B1CE-2AAB8DFCB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916" y="507106"/>
            <a:ext cx="3780347" cy="648000"/>
          </a:xfrm>
        </p:spPr>
        <p:txBody>
          <a:bodyPr/>
          <a:lstStyle/>
          <a:p>
            <a:r>
              <a:rPr lang="sv-SE" dirty="0"/>
              <a:t>Lägesbild nationellt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1A51D1F2-4CF3-4153-8CD7-5C9D4EC6AA2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667125" y="2690471"/>
            <a:ext cx="1482103" cy="3532530"/>
          </a:xfrm>
        </p:spPr>
      </p:pic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482A20E3-7707-481C-8689-82F39FB8684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923753" y="2654468"/>
            <a:ext cx="1527674" cy="3575643"/>
          </a:xfr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62D6ABCA-F403-4856-9334-BB0DC27882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3594" y="2690471"/>
            <a:ext cx="1582234" cy="3565597"/>
          </a:xfrm>
          <a:prstGeom prst="rect">
            <a:avLst/>
          </a:prstGeom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51832F21-E4DB-4758-BEF2-526FD60FE0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916" y="2693575"/>
            <a:ext cx="1538112" cy="3536536"/>
          </a:xfrm>
          <a:prstGeom prst="rect">
            <a:avLst/>
          </a:prstGeom>
        </p:spPr>
      </p:pic>
      <p:sp>
        <p:nvSpPr>
          <p:cNvPr id="16" name="textruta 15">
            <a:extLst>
              <a:ext uri="{FF2B5EF4-FFF2-40B4-BE49-F238E27FC236}">
                <a16:creationId xmlns:a16="http://schemas.microsoft.com/office/drawing/2014/main" id="{AEE738CA-8EAC-4325-80F1-4DEDFF33486B}"/>
              </a:ext>
            </a:extLst>
          </p:cNvPr>
          <p:cNvSpPr txBox="1"/>
          <p:nvPr/>
        </p:nvSpPr>
        <p:spPr>
          <a:xfrm>
            <a:off x="421213" y="2281598"/>
            <a:ext cx="140313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V. 51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08258322-E7DB-4CFC-A949-E7D780665C90}"/>
              </a:ext>
            </a:extLst>
          </p:cNvPr>
          <p:cNvSpPr txBox="1"/>
          <p:nvPr/>
        </p:nvSpPr>
        <p:spPr>
          <a:xfrm>
            <a:off x="2294587" y="2271466"/>
            <a:ext cx="1103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V. 52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F7D693F7-CBCF-4CF2-A9B3-A8BF8F680B57}"/>
              </a:ext>
            </a:extLst>
          </p:cNvPr>
          <p:cNvSpPr txBox="1"/>
          <p:nvPr/>
        </p:nvSpPr>
        <p:spPr>
          <a:xfrm>
            <a:off x="3868416" y="2271466"/>
            <a:ext cx="1087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V. 53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9D19AAAB-74BA-4D36-B88C-D0B1BEA09896}"/>
              </a:ext>
            </a:extLst>
          </p:cNvPr>
          <p:cNvSpPr txBox="1"/>
          <p:nvPr/>
        </p:nvSpPr>
        <p:spPr>
          <a:xfrm>
            <a:off x="8174420" y="2311643"/>
            <a:ext cx="1277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V. 1</a:t>
            </a:r>
          </a:p>
        </p:txBody>
      </p:sp>
      <p:pic>
        <p:nvPicPr>
          <p:cNvPr id="21" name="Bildobjekt 20">
            <a:extLst>
              <a:ext uri="{FF2B5EF4-FFF2-40B4-BE49-F238E27FC236}">
                <a16:creationId xmlns:a16="http://schemas.microsoft.com/office/drawing/2014/main" id="{871344B1-4BB4-4E90-9B07-BA0A520774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04049" y="274053"/>
            <a:ext cx="2371359" cy="3828051"/>
          </a:xfrm>
          <a:prstGeom prst="rect">
            <a:avLst/>
          </a:prstGeom>
        </p:spPr>
      </p:pic>
      <p:pic>
        <p:nvPicPr>
          <p:cNvPr id="23" name="Bildobjekt 22">
            <a:extLst>
              <a:ext uri="{FF2B5EF4-FFF2-40B4-BE49-F238E27FC236}">
                <a16:creationId xmlns:a16="http://schemas.microsoft.com/office/drawing/2014/main" id="{876755DD-CDAF-475F-BC32-72104A95829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04049" y="4475282"/>
            <a:ext cx="2371997" cy="1897598"/>
          </a:xfrm>
          <a:prstGeom prst="rect">
            <a:avLst/>
          </a:prstGeom>
        </p:spPr>
      </p:pic>
      <p:sp>
        <p:nvSpPr>
          <p:cNvPr id="24" name="Ellips 23">
            <a:extLst>
              <a:ext uri="{FF2B5EF4-FFF2-40B4-BE49-F238E27FC236}">
                <a16:creationId xmlns:a16="http://schemas.microsoft.com/office/drawing/2014/main" id="{F573A10C-A782-4553-AE6C-4FA2F11CEE7E}"/>
              </a:ext>
            </a:extLst>
          </p:cNvPr>
          <p:cNvSpPr/>
          <p:nvPr/>
        </p:nvSpPr>
        <p:spPr>
          <a:xfrm>
            <a:off x="7080068" y="4759605"/>
            <a:ext cx="495340" cy="299545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Ellips 24">
            <a:extLst>
              <a:ext uri="{FF2B5EF4-FFF2-40B4-BE49-F238E27FC236}">
                <a16:creationId xmlns:a16="http://schemas.microsoft.com/office/drawing/2014/main" id="{8911A921-25EB-4545-B356-F368E8351CA8}"/>
              </a:ext>
            </a:extLst>
          </p:cNvPr>
          <p:cNvSpPr/>
          <p:nvPr/>
        </p:nvSpPr>
        <p:spPr>
          <a:xfrm>
            <a:off x="7080068" y="2484217"/>
            <a:ext cx="495340" cy="327452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Ellips 25">
            <a:extLst>
              <a:ext uri="{FF2B5EF4-FFF2-40B4-BE49-F238E27FC236}">
                <a16:creationId xmlns:a16="http://schemas.microsoft.com/office/drawing/2014/main" id="{70A55A0B-86E2-4AB9-BA0C-AFDF75F7A893}"/>
              </a:ext>
            </a:extLst>
          </p:cNvPr>
          <p:cNvSpPr/>
          <p:nvPr/>
        </p:nvSpPr>
        <p:spPr>
          <a:xfrm>
            <a:off x="7080068" y="507106"/>
            <a:ext cx="495340" cy="299545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4132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E3FCFC-2990-4586-8D47-09691067C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820" y="466165"/>
            <a:ext cx="6521280" cy="648000"/>
          </a:xfrm>
        </p:spPr>
        <p:txBody>
          <a:bodyPr/>
          <a:lstStyle/>
          <a:p>
            <a:r>
              <a:rPr lang="sv-SE" dirty="0"/>
              <a:t>Lägesbild covid-19 RJH v.38 – v.2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37A0626C-7D80-43FC-980F-5F0ED0324B8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74820" y="1785732"/>
            <a:ext cx="6373029" cy="3870735"/>
          </a:xfr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3BD59A25-9F4D-490C-84BA-6F6D76910F69}"/>
              </a:ext>
            </a:extLst>
          </p:cNvPr>
          <p:cNvSpPr txBox="1"/>
          <p:nvPr/>
        </p:nvSpPr>
        <p:spPr>
          <a:xfrm>
            <a:off x="7114190" y="2984062"/>
            <a:ext cx="38715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Observandum att det har funnits problem med inrapporteringen till </a:t>
            </a:r>
            <a:r>
              <a:rPr lang="sv-SE" dirty="0" err="1"/>
              <a:t>SmiNet</a:t>
            </a:r>
            <a:r>
              <a:rPr lang="sv-SE" dirty="0"/>
              <a:t> v2, många fall saknas ännu i denna graf.</a:t>
            </a:r>
          </a:p>
        </p:txBody>
      </p:sp>
    </p:spTree>
    <p:extLst>
      <p:ext uri="{BB962C8B-B14F-4D97-AF65-F5344CB8AC3E}">
        <p14:creationId xmlns:p14="http://schemas.microsoft.com/office/powerpoint/2010/main" val="3557476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E266FC-7D09-4180-B1AA-22967EDA9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241" y="362607"/>
            <a:ext cx="5706653" cy="672865"/>
          </a:xfrm>
        </p:spPr>
        <p:txBody>
          <a:bodyPr anchor="b">
            <a:normAutofit/>
          </a:bodyPr>
          <a:lstStyle/>
          <a:p>
            <a:r>
              <a:rPr lang="sv-SE" dirty="0"/>
              <a:t>Vårdbelastning relaterat till covid-19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5F09785-11DE-41CF-AA11-1264C4FCB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73431" y="2503297"/>
            <a:ext cx="2413569" cy="3198169"/>
          </a:xfrm>
        </p:spPr>
        <p:txBody>
          <a:bodyPr>
            <a:normAutofit/>
          </a:bodyPr>
          <a:lstStyle/>
          <a:p>
            <a:r>
              <a:rPr lang="en-US" sz="2200" dirty="0"/>
              <a:t>19/1: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i="0" dirty="0">
                <a:solidFill>
                  <a:srgbClr val="000000"/>
                </a:solidFill>
                <a:effectLst/>
              </a:rPr>
              <a:t>3 verifierade på infektion, 1 misstänkt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i="0" dirty="0">
                <a:solidFill>
                  <a:srgbClr val="000000"/>
                </a:solidFill>
                <a:effectLst/>
              </a:rPr>
              <a:t>9 verifierade på lungan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i="0" dirty="0">
                <a:solidFill>
                  <a:srgbClr val="000000"/>
                </a:solidFill>
                <a:effectLst/>
              </a:rPr>
              <a:t>IVA: 3</a:t>
            </a:r>
            <a:r>
              <a:rPr lang="sv-SE" sz="2200" dirty="0"/>
              <a:t>    </a:t>
            </a:r>
            <a:r>
              <a:rPr lang="sv-SE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3D92279-5164-4725-A9C4-F4D811F7DA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241" y="1932631"/>
            <a:ext cx="7211859" cy="376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229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D69767A1-0621-4EF6-8D51-C9D253E61E3F}"/>
              </a:ext>
            </a:extLst>
          </p:cNvPr>
          <p:cNvSpPr txBox="1"/>
          <p:nvPr/>
        </p:nvSpPr>
        <p:spPr>
          <a:xfrm>
            <a:off x="4673600" y="2068854"/>
            <a:ext cx="6021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+mj-lt"/>
              </a:rPr>
              <a:t>Antal fall / kommun v 53 + v1</a:t>
            </a:r>
          </a:p>
        </p:txBody>
      </p:sp>
      <p:graphicFrame>
        <p:nvGraphicFramePr>
          <p:cNvPr id="4" name="Tabell 6">
            <a:extLst>
              <a:ext uri="{FF2B5EF4-FFF2-40B4-BE49-F238E27FC236}">
                <a16:creationId xmlns:a16="http://schemas.microsoft.com/office/drawing/2014/main" id="{CC52296A-38BE-47F6-82D6-D0A56684F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619554"/>
              </p:ext>
            </p:extLst>
          </p:nvPr>
        </p:nvGraphicFramePr>
        <p:xfrm>
          <a:off x="4673600" y="2641600"/>
          <a:ext cx="6700731" cy="3685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295">
                  <a:extLst>
                    <a:ext uri="{9D8B030D-6E8A-4147-A177-3AD203B41FA5}">
                      <a16:colId xmlns:a16="http://schemas.microsoft.com/office/drawing/2014/main" val="1491367433"/>
                    </a:ext>
                  </a:extLst>
                </a:gridCol>
                <a:gridCol w="2276718">
                  <a:extLst>
                    <a:ext uri="{9D8B030D-6E8A-4147-A177-3AD203B41FA5}">
                      <a16:colId xmlns:a16="http://schemas.microsoft.com/office/drawing/2014/main" val="4064483659"/>
                    </a:ext>
                  </a:extLst>
                </a:gridCol>
                <a:gridCol w="2276718">
                  <a:extLst>
                    <a:ext uri="{9D8B030D-6E8A-4147-A177-3AD203B41FA5}">
                      <a16:colId xmlns:a16="http://schemas.microsoft.com/office/drawing/2014/main" val="2562557576"/>
                    </a:ext>
                  </a:extLst>
                </a:gridCol>
              </a:tblGrid>
              <a:tr h="535498">
                <a:tc>
                  <a:txBody>
                    <a:bodyPr/>
                    <a:lstStyle/>
                    <a:p>
                      <a:r>
                        <a:rPr lang="sv-SE" sz="1400" dirty="0"/>
                        <a:t>Kommun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Antal fall </a:t>
                      </a:r>
                      <a:br>
                        <a:rPr lang="sv-SE" sz="1400" dirty="0"/>
                      </a:br>
                      <a:r>
                        <a:rPr lang="sv-SE" sz="1400" dirty="0"/>
                        <a:t> (v50-51)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fall/100 000 </a:t>
                      </a:r>
                      <a:r>
                        <a:rPr lang="sv-SE" sz="1400" dirty="0" err="1"/>
                        <a:t>inv</a:t>
                      </a:r>
                      <a:r>
                        <a:rPr lang="sv-SE" sz="1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353706"/>
                  </a:ext>
                </a:extLst>
              </a:tr>
              <a:tr h="314999">
                <a:tc>
                  <a:txBody>
                    <a:bodyPr/>
                    <a:lstStyle/>
                    <a:p>
                      <a:r>
                        <a:rPr lang="sv-SE" sz="1400" dirty="0"/>
                        <a:t>Berg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14  (26)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170733"/>
                  </a:ext>
                </a:extLst>
              </a:tr>
              <a:tr h="3149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Bräcke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27  (73)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429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943176"/>
                  </a:ext>
                </a:extLst>
              </a:tr>
              <a:tr h="314999">
                <a:tc>
                  <a:txBody>
                    <a:bodyPr/>
                    <a:lstStyle/>
                    <a:p>
                      <a:r>
                        <a:rPr lang="sv-SE" sz="1400" dirty="0"/>
                        <a:t>Krokom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35  (71)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234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363540"/>
                  </a:ext>
                </a:extLst>
              </a:tr>
              <a:tr h="314999">
                <a:tc>
                  <a:txBody>
                    <a:bodyPr/>
                    <a:lstStyle/>
                    <a:p>
                      <a:r>
                        <a:rPr lang="sv-SE" sz="1400" dirty="0"/>
                        <a:t>Åre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41  (63)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811766"/>
                  </a:ext>
                </a:extLst>
              </a:tr>
              <a:tr h="314999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724665"/>
                  </a:ext>
                </a:extLst>
              </a:tr>
              <a:tr h="314999">
                <a:tc>
                  <a:txBody>
                    <a:bodyPr/>
                    <a:lstStyle/>
                    <a:p>
                      <a:r>
                        <a:rPr lang="sv-SE" sz="1400" dirty="0"/>
                        <a:t>Ragunda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11   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208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042866"/>
                  </a:ext>
                </a:extLst>
              </a:tr>
              <a:tr h="314999">
                <a:tc>
                  <a:txBody>
                    <a:bodyPr/>
                    <a:lstStyle/>
                    <a:p>
                      <a:r>
                        <a:rPr lang="sv-SE" sz="1400" dirty="0"/>
                        <a:t>Östersund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341 (391)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535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146510"/>
                  </a:ext>
                </a:extLst>
              </a:tr>
              <a:tr h="314999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242235"/>
                  </a:ext>
                </a:extLst>
              </a:tr>
              <a:tr h="314999">
                <a:tc>
                  <a:txBody>
                    <a:bodyPr/>
                    <a:lstStyle/>
                    <a:p>
                      <a:r>
                        <a:rPr lang="sv-SE" sz="1400" dirty="0"/>
                        <a:t>Härjedalen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68  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678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952671"/>
                  </a:ext>
                </a:extLst>
              </a:tr>
              <a:tr h="3149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Strömsund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162 (45)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1396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997890"/>
                  </a:ext>
                </a:extLst>
              </a:tr>
            </a:tbl>
          </a:graphicData>
        </a:graphic>
      </p:graphicFrame>
      <p:pic>
        <p:nvPicPr>
          <p:cNvPr id="5" name="Bildobjekt 4">
            <a:extLst>
              <a:ext uri="{FF2B5EF4-FFF2-40B4-BE49-F238E27FC236}">
                <a16:creationId xmlns:a16="http://schemas.microsoft.com/office/drawing/2014/main" id="{66A59376-7266-412A-AD60-16EDD5848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569" y="307161"/>
            <a:ext cx="4048183" cy="6019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79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6EC73D-8CCE-403D-A0F8-04A125DA3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Antigentester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6F4D2B2-5585-4C37-8138-5583EE61C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999" y="1569719"/>
            <a:ext cx="7657701" cy="4251643"/>
          </a:xfrm>
        </p:spPr>
        <p:txBody>
          <a:bodyPr>
            <a:normAutofit fontScale="92500"/>
          </a:bodyPr>
          <a:lstStyle/>
          <a:p>
            <a:r>
              <a:rPr lang="sv-SE" dirty="0"/>
              <a:t>Resultat skall journalföras</a:t>
            </a:r>
          </a:p>
          <a:p>
            <a:r>
              <a:rPr lang="sv-SE" dirty="0"/>
              <a:t>När resultat förs in i lokala analyser behöver enheten inte rapportera in hur många tester som tas.</a:t>
            </a:r>
          </a:p>
          <a:p>
            <a:r>
              <a:rPr lang="sv-SE" dirty="0"/>
              <a:t>Positiva testresultat skall meddelas patient, som förses med förhållningsregler, samt </a:t>
            </a:r>
            <a:r>
              <a:rPr lang="sv-SE" b="1" dirty="0"/>
              <a:t>skyndsamt anmälas i </a:t>
            </a:r>
            <a:r>
              <a:rPr lang="sv-SE" b="1" dirty="0" err="1"/>
              <a:t>sminet</a:t>
            </a:r>
            <a:endParaRPr lang="sv-SE" b="1" dirty="0"/>
          </a:p>
          <a:p>
            <a:r>
              <a:rPr lang="sv-SE" dirty="0"/>
              <a:t>För närvarande krångel med </a:t>
            </a:r>
            <a:r>
              <a:rPr lang="sv-SE" dirty="0" err="1"/>
              <a:t>Sminet</a:t>
            </a:r>
            <a:r>
              <a:rPr lang="sv-SE" dirty="0"/>
              <a:t>. Om anmälan till Sminet inte fungerar behöver provansvarig läkare tillse att smittskyddsenheten informeras vid positivt antigentest. Ring 063-15 31 30 eller maila </a:t>
            </a:r>
            <a:r>
              <a:rPr lang="sv-SE" dirty="0">
                <a:hlinkClick r:id="rId2"/>
              </a:rPr>
              <a:t>smittskydd.vardhygien@regionjh.se</a:t>
            </a:r>
            <a:r>
              <a:rPr lang="sv-SE" dirty="0"/>
              <a:t> med kontaktuppgifter, så ringer vi upp.</a:t>
            </a:r>
          </a:p>
        </p:txBody>
      </p:sp>
    </p:spTree>
    <p:extLst>
      <p:ext uri="{BB962C8B-B14F-4D97-AF65-F5344CB8AC3E}">
        <p14:creationId xmlns:p14="http://schemas.microsoft.com/office/powerpoint/2010/main" val="3719806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4000" dirty="0"/>
              <a:t>Nuläge covidvårdplanering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42090AB-CB83-441D-B3D9-94C8D5CDF8A5}"/>
              </a:ext>
            </a:extLst>
          </p:cNvPr>
          <p:cNvSpPr txBox="1">
            <a:spLocks/>
          </p:cNvSpPr>
          <p:nvPr/>
        </p:nvSpPr>
        <p:spPr>
          <a:xfrm>
            <a:off x="863400" y="1296808"/>
            <a:ext cx="10465200" cy="365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sz="2000" kern="12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Mia Ajax</a:t>
            </a:r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62520F56-71A4-4117-8060-C0055A8C15ED}"/>
              </a:ext>
            </a:extLst>
          </p:cNvPr>
          <p:cNvSpPr txBox="1">
            <a:spLocks/>
          </p:cNvSpPr>
          <p:nvPr/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3080536C-7347-4DFE-8E4A-6FC8B9D90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400" y="1886357"/>
            <a:ext cx="9182300" cy="4251643"/>
          </a:xfrm>
        </p:spPr>
        <p:txBody>
          <a:bodyPr>
            <a:normAutofit fontScale="92500" lnSpcReduction="10000"/>
          </a:bodyPr>
          <a:lstStyle/>
          <a:p>
            <a:endParaRPr lang="sv-SE" dirty="0"/>
          </a:p>
          <a:p>
            <a:r>
              <a:rPr lang="sv-SE" dirty="0"/>
              <a:t>Lungan bibehålls som covidavdelning och ökar till 12 vårdplatser och bemannas för det.</a:t>
            </a:r>
          </a:p>
          <a:p>
            <a:r>
              <a:rPr lang="sv-SE" dirty="0"/>
              <a:t>Infektion behåller svårast covidsjuka och ”plockar hem” övriga infektionspatienter på huset främst från medicin.</a:t>
            </a:r>
          </a:p>
          <a:p>
            <a:r>
              <a:rPr lang="sv-SE" dirty="0"/>
              <a:t>Ortopeden och kirurgen försöker att i större utsträckning hantera de patienter med infektiösa inslag som ”hör till” sin klinik men med konsultstöd från infektion </a:t>
            </a:r>
            <a:r>
              <a:rPr lang="sv-SE" dirty="0" err="1"/>
              <a:t>vb</a:t>
            </a:r>
            <a:r>
              <a:rPr lang="sv-SE" dirty="0"/>
              <a:t>. </a:t>
            </a:r>
          </a:p>
          <a:p>
            <a:r>
              <a:rPr lang="sv-SE" dirty="0"/>
              <a:t>IVA </a:t>
            </a:r>
          </a:p>
          <a:p>
            <a:r>
              <a:rPr lang="sv-SE" dirty="0"/>
              <a:t>När stabilitet i sjunkande antal inneliggande </a:t>
            </a:r>
            <a:r>
              <a:rPr lang="sv-SE" dirty="0" err="1"/>
              <a:t>covidpatienter</a:t>
            </a:r>
            <a:r>
              <a:rPr lang="sv-SE" dirty="0"/>
              <a:t> och färre än 10 på infektion och lungan tillsammans ställs lung-</a:t>
            </a:r>
            <a:r>
              <a:rPr lang="sv-SE" dirty="0" err="1"/>
              <a:t>covidavdelningen</a:t>
            </a:r>
            <a:r>
              <a:rPr lang="sv-SE" dirty="0"/>
              <a:t> om till ”vanlig” avdelning.</a:t>
            </a:r>
          </a:p>
        </p:txBody>
      </p:sp>
    </p:spTree>
    <p:extLst>
      <p:ext uri="{BB962C8B-B14F-4D97-AF65-F5344CB8AC3E}">
        <p14:creationId xmlns:p14="http://schemas.microsoft.com/office/powerpoint/2010/main" val="1907493398"/>
      </p:ext>
    </p:extLst>
  </p:cSld>
  <p:clrMapOvr>
    <a:masterClrMapping/>
  </p:clrMapOvr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6D13115ED7A2D47A5DF1BDEEC65C39F" ma:contentTypeVersion="11" ma:contentTypeDescription="Skapa ett nytt dokument." ma:contentTypeScope="" ma:versionID="cacd8f4aa64ebd4b143d4406f4695737">
  <xsd:schema xmlns:xsd="http://www.w3.org/2001/XMLSchema" xmlns:xs="http://www.w3.org/2001/XMLSchema" xmlns:p="http://schemas.microsoft.com/office/2006/metadata/properties" xmlns:ns3="54ba26d6-a025-4494-9bfb-e0171f6c6c97" xmlns:ns4="97a34ca8-9ce3-4fdd-be0c-317eed0fdd66" targetNamespace="http://schemas.microsoft.com/office/2006/metadata/properties" ma:root="true" ma:fieldsID="3220a84bc5a17b815a99a441a3b54590" ns3:_="" ns4:_="">
    <xsd:import namespace="54ba26d6-a025-4494-9bfb-e0171f6c6c97"/>
    <xsd:import namespace="97a34ca8-9ce3-4fdd-be0c-317eed0fdd6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ba26d6-a025-4494-9bfb-e0171f6c6c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a34ca8-9ce3-4fdd-be0c-317eed0fdd6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9F7482-C4C5-434A-8F1B-9BC0FA79E9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ba26d6-a025-4494-9bfb-e0171f6c6c97"/>
    <ds:schemaRef ds:uri="97a34ca8-9ce3-4fdd-be0c-317eed0fdd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B72837-E19E-4838-AF0B-9AD4F5FF6B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617227-B270-4534-8746-A78273CB737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671</Words>
  <Application>Microsoft Office PowerPoint</Application>
  <PresentationFormat>Bredbild</PresentationFormat>
  <Paragraphs>107</Paragraphs>
  <Slides>14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21" baseType="lpstr">
      <vt:lpstr>Arial</vt:lpstr>
      <vt:lpstr>Arial</vt:lpstr>
      <vt:lpstr>Arial Narrow</vt:lpstr>
      <vt:lpstr>Calibri</vt:lpstr>
      <vt:lpstr>Verdana</vt:lpstr>
      <vt:lpstr>Wingdings</vt:lpstr>
      <vt:lpstr>RJH</vt:lpstr>
      <vt:lpstr>PowerPoint-presentation</vt:lpstr>
      <vt:lpstr>Agenda 20/1</vt:lpstr>
      <vt:lpstr>Lägesbild corona</vt:lpstr>
      <vt:lpstr>Lägesbild nationellt</vt:lpstr>
      <vt:lpstr>Lägesbild covid-19 RJH v.38 – v.2</vt:lpstr>
      <vt:lpstr>Vårdbelastning relaterat till covid-19</vt:lpstr>
      <vt:lpstr>PowerPoint-presentation</vt:lpstr>
      <vt:lpstr>Antigentester</vt:lpstr>
      <vt:lpstr>Nuläge covidvårdplanering</vt:lpstr>
      <vt:lpstr>PowerPoint-presentation</vt:lpstr>
      <vt:lpstr>Vad mer behövs?</vt:lpstr>
      <vt:lpstr>21-01-20 Vaccinationer Covid-19</vt:lpstr>
      <vt:lpstr>Vaccinationer covid-19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Sara Nilsson</dc:creator>
  <cp:lastModifiedBy>Sara Nilsson</cp:lastModifiedBy>
  <cp:revision>10</cp:revision>
  <dcterms:created xsi:type="dcterms:W3CDTF">2020-10-06T18:41:55Z</dcterms:created>
  <dcterms:modified xsi:type="dcterms:W3CDTF">2021-01-19T20:38:42Z</dcterms:modified>
</cp:coreProperties>
</file>