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79" r:id="rId5"/>
    <p:sldId id="332" r:id="rId6"/>
    <p:sldId id="317" r:id="rId7"/>
    <p:sldId id="322" r:id="rId8"/>
    <p:sldId id="334" r:id="rId9"/>
    <p:sldId id="335" r:id="rId10"/>
    <p:sldId id="646" r:id="rId11"/>
    <p:sldId id="336" r:id="rId12"/>
    <p:sldId id="647" r:id="rId13"/>
    <p:sldId id="256" r:id="rId14"/>
    <p:sldId id="648" r:id="rId15"/>
    <p:sldId id="257" r:id="rId16"/>
    <p:sldId id="258" r:id="rId17"/>
    <p:sldId id="259" r:id="rId18"/>
    <p:sldId id="260" r:id="rId19"/>
    <p:sldId id="272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5822" autoAdjust="0"/>
  </p:normalViewPr>
  <p:slideViewPr>
    <p:cSldViewPr snapToGrid="0">
      <p:cViewPr varScale="1">
        <p:scale>
          <a:sx n="88" d="100"/>
          <a:sy n="88" d="100"/>
        </p:scale>
        <p:origin x="88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RJH totalt covid-19/vecka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6643759696859802E-2"/>
          <c:y val="0.10964986891931254"/>
          <c:w val="0.79151907718649084"/>
          <c:h val="0.69089216428779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Blad1!$D$16</c:f>
              <c:strCache>
                <c:ptCount val="1"/>
                <c:pt idx="0">
                  <c:v>Antal 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Blad1!$A$17:$A$39</c:f>
              <c:strCache>
                <c:ptCount val="23"/>
                <c:pt idx="0">
                  <c:v>v26</c:v>
                </c:pt>
                <c:pt idx="1">
                  <c:v>v27</c:v>
                </c:pt>
                <c:pt idx="2">
                  <c:v>v28</c:v>
                </c:pt>
                <c:pt idx="3">
                  <c:v>v29</c:v>
                </c:pt>
                <c:pt idx="4">
                  <c:v>v30</c:v>
                </c:pt>
                <c:pt idx="5">
                  <c:v>v31</c:v>
                </c:pt>
                <c:pt idx="6">
                  <c:v>v32</c:v>
                </c:pt>
                <c:pt idx="7">
                  <c:v>v33</c:v>
                </c:pt>
                <c:pt idx="8">
                  <c:v>v34</c:v>
                </c:pt>
                <c:pt idx="9">
                  <c:v>v35</c:v>
                </c:pt>
                <c:pt idx="10">
                  <c:v>v36</c:v>
                </c:pt>
                <c:pt idx="11">
                  <c:v>v37</c:v>
                </c:pt>
                <c:pt idx="12">
                  <c:v>v38</c:v>
                </c:pt>
                <c:pt idx="13">
                  <c:v>v39</c:v>
                </c:pt>
                <c:pt idx="14">
                  <c:v>v40</c:v>
                </c:pt>
                <c:pt idx="15">
                  <c:v>v41</c:v>
                </c:pt>
                <c:pt idx="16">
                  <c:v>v42</c:v>
                </c:pt>
                <c:pt idx="17">
                  <c:v>v43</c:v>
                </c:pt>
                <c:pt idx="18">
                  <c:v>v44</c:v>
                </c:pt>
                <c:pt idx="19">
                  <c:v>v45</c:v>
                </c:pt>
                <c:pt idx="20">
                  <c:v>v46</c:v>
                </c:pt>
                <c:pt idx="21">
                  <c:v>v47</c:v>
                </c:pt>
                <c:pt idx="22">
                  <c:v>v48</c:v>
                </c:pt>
              </c:strCache>
            </c:strRef>
          </c:cat>
          <c:val>
            <c:numRef>
              <c:f>Blad1!$D$17:$D$39</c:f>
              <c:numCache>
                <c:formatCode>General</c:formatCode>
                <c:ptCount val="23"/>
                <c:pt idx="0">
                  <c:v>55</c:v>
                </c:pt>
                <c:pt idx="1">
                  <c:v>37</c:v>
                </c:pt>
                <c:pt idx="2">
                  <c:v>21</c:v>
                </c:pt>
                <c:pt idx="3">
                  <c:v>21</c:v>
                </c:pt>
                <c:pt idx="4">
                  <c:v>19</c:v>
                </c:pt>
                <c:pt idx="5">
                  <c:v>10</c:v>
                </c:pt>
                <c:pt idx="6">
                  <c:v>19</c:v>
                </c:pt>
                <c:pt idx="7">
                  <c:v>18</c:v>
                </c:pt>
                <c:pt idx="8">
                  <c:v>2</c:v>
                </c:pt>
                <c:pt idx="9">
                  <c:v>12</c:v>
                </c:pt>
                <c:pt idx="10">
                  <c:v>22</c:v>
                </c:pt>
                <c:pt idx="11">
                  <c:v>9</c:v>
                </c:pt>
                <c:pt idx="12">
                  <c:v>18</c:v>
                </c:pt>
                <c:pt idx="13">
                  <c:v>27</c:v>
                </c:pt>
                <c:pt idx="14">
                  <c:v>57</c:v>
                </c:pt>
                <c:pt idx="15">
                  <c:v>124</c:v>
                </c:pt>
                <c:pt idx="16">
                  <c:v>106</c:v>
                </c:pt>
                <c:pt idx="17">
                  <c:v>86</c:v>
                </c:pt>
                <c:pt idx="18">
                  <c:v>70</c:v>
                </c:pt>
                <c:pt idx="19">
                  <c:v>138</c:v>
                </c:pt>
                <c:pt idx="20">
                  <c:v>300</c:v>
                </c:pt>
                <c:pt idx="21">
                  <c:v>404</c:v>
                </c:pt>
                <c:pt idx="22">
                  <c:v>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4E-4708-B10A-C5EFF578D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6359304"/>
        <c:axId val="746356680"/>
      </c:barChart>
      <c:lineChart>
        <c:grouping val="standard"/>
        <c:varyColors val="0"/>
        <c:ser>
          <c:idx val="1"/>
          <c:order val="1"/>
          <c:tx>
            <c:strRef>
              <c:f>Blad1!$H$16</c:f>
              <c:strCache>
                <c:ptCount val="1"/>
                <c:pt idx="0">
                  <c:v>Andel positiva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Blad1!$H$17:$H$39</c:f>
              <c:numCache>
                <c:formatCode>0.0%</c:formatCode>
                <c:ptCount val="23"/>
                <c:pt idx="0">
                  <c:v>4.6768707482993201E-2</c:v>
                </c:pt>
                <c:pt idx="1">
                  <c:v>2.7882441597588545E-2</c:v>
                </c:pt>
                <c:pt idx="2">
                  <c:v>1.1777902411665733E-2</c:v>
                </c:pt>
                <c:pt idx="3">
                  <c:v>1.6367887763055339E-2</c:v>
                </c:pt>
                <c:pt idx="4">
                  <c:v>1.5676567656765675E-2</c:v>
                </c:pt>
                <c:pt idx="5">
                  <c:v>8.7260034904013961E-3</c:v>
                </c:pt>
                <c:pt idx="6">
                  <c:v>1.7723880597014924E-2</c:v>
                </c:pt>
                <c:pt idx="7">
                  <c:v>1.834862385321101E-2</c:v>
                </c:pt>
                <c:pt idx="8">
                  <c:v>1.8975332068311196E-3</c:v>
                </c:pt>
                <c:pt idx="9">
                  <c:v>9.4562647754137114E-3</c:v>
                </c:pt>
                <c:pt idx="10">
                  <c:v>1.2021857923497269E-2</c:v>
                </c:pt>
                <c:pt idx="11">
                  <c:v>3.8022813688212928E-3</c:v>
                </c:pt>
                <c:pt idx="12">
                  <c:v>6.3313401336616247E-3</c:v>
                </c:pt>
                <c:pt idx="13">
                  <c:v>8.0669256050194208E-3</c:v>
                </c:pt>
                <c:pt idx="14">
                  <c:v>1.7751479289940829E-2</c:v>
                </c:pt>
                <c:pt idx="15">
                  <c:v>3.3916849015317288E-2</c:v>
                </c:pt>
                <c:pt idx="16">
                  <c:v>2.8702951529921472E-2</c:v>
                </c:pt>
                <c:pt idx="17">
                  <c:v>2.4002232765838682E-2</c:v>
                </c:pt>
                <c:pt idx="18">
                  <c:v>2.5426807119505995E-2</c:v>
                </c:pt>
                <c:pt idx="19">
                  <c:v>3.9060288706481747E-2</c:v>
                </c:pt>
                <c:pt idx="20">
                  <c:v>6.25E-2</c:v>
                </c:pt>
                <c:pt idx="21">
                  <c:v>7.6442762535477771E-2</c:v>
                </c:pt>
                <c:pt idx="22">
                  <c:v>6.3315359192903112E-2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C4E-4708-B10A-C5EFF578D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361600"/>
        <c:axId val="746353400"/>
      </c:lineChart>
      <c:catAx>
        <c:axId val="746359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6680"/>
        <c:crosses val="autoZero"/>
        <c:auto val="1"/>
        <c:lblAlgn val="ctr"/>
        <c:lblOffset val="100"/>
        <c:noMultiLvlLbl val="0"/>
      </c:catAx>
      <c:valAx>
        <c:axId val="746356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59304"/>
        <c:crosses val="autoZero"/>
        <c:crossBetween val="between"/>
      </c:valAx>
      <c:valAx>
        <c:axId val="746353400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6361600"/>
        <c:crosses val="max"/>
        <c:crossBetween val="between"/>
      </c:valAx>
      <c:catAx>
        <c:axId val="746361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746353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800" dirty="0"/>
              <a:t>SÄBO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'[Kopia av Kopia av Läges rapport Covid-19 kommun_.xlsx]Blad1'!$D$2</c:f>
              <c:strCache>
                <c:ptCount val="1"/>
                <c:pt idx="0">
                  <c:v>47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'[Kopia av Kopia av Läges rapport Covid-19 kommun_.xlsx]Blad1'!$E$1:$G$1</c:f>
              <c:strCache>
                <c:ptCount val="3"/>
                <c:pt idx="0">
                  <c:v>SÄBO </c:v>
                </c:pt>
                <c:pt idx="1">
                  <c:v>Medborgare</c:v>
                </c:pt>
                <c:pt idx="2">
                  <c:v>personal </c:v>
                </c:pt>
              </c:strCache>
            </c:strRef>
          </c:cat>
          <c:val>
            <c:numRef>
              <c:f>'[Kopia av Kopia av Läges rapport Covid-19 kommun_.xlsx]Blad1'!$E$2:$G$2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B4-4C27-864B-C7C774978715}"/>
            </c:ext>
          </c:extLst>
        </c:ser>
        <c:ser>
          <c:idx val="1"/>
          <c:order val="1"/>
          <c:tx>
            <c:strRef>
              <c:f>'[Kopia av Kopia av Läges rapport Covid-19 kommun_.xlsx]Blad1'!$D$3</c:f>
              <c:strCache>
                <c:ptCount val="1"/>
                <c:pt idx="0">
                  <c:v>48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'[Kopia av Kopia av Läges rapport Covid-19 kommun_.xlsx]Blad1'!$E$1:$G$1</c:f>
              <c:strCache>
                <c:ptCount val="3"/>
                <c:pt idx="0">
                  <c:v>SÄBO </c:v>
                </c:pt>
                <c:pt idx="1">
                  <c:v>Medborgare</c:v>
                </c:pt>
                <c:pt idx="2">
                  <c:v>personal </c:v>
                </c:pt>
              </c:strCache>
            </c:strRef>
          </c:cat>
          <c:val>
            <c:numRef>
              <c:f>'[Kopia av Kopia av Läges rapport Covid-19 kommun_.xlsx]Blad1'!$E$3:$G$3</c:f>
              <c:numCache>
                <c:formatCode>General</c:formatCode>
                <c:ptCount val="3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B4-4C27-864B-C7C774978715}"/>
            </c:ext>
          </c:extLst>
        </c:ser>
        <c:ser>
          <c:idx val="2"/>
          <c:order val="2"/>
          <c:tx>
            <c:strRef>
              <c:f>'[Kopia av Kopia av Läges rapport Covid-19 kommun_.xlsx]Blad1'!$D$4</c:f>
              <c:strCache>
                <c:ptCount val="1"/>
                <c:pt idx="0">
                  <c:v>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'[Kopia av Kopia av Läges rapport Covid-19 kommun_.xlsx]Blad1'!$E$1:$G$1</c:f>
              <c:strCache>
                <c:ptCount val="3"/>
                <c:pt idx="0">
                  <c:v>SÄBO </c:v>
                </c:pt>
                <c:pt idx="1">
                  <c:v>Medborgare</c:v>
                </c:pt>
                <c:pt idx="2">
                  <c:v>personal </c:v>
                </c:pt>
              </c:strCache>
            </c:strRef>
          </c:cat>
          <c:val>
            <c:numRef>
              <c:f>'[Kopia av Kopia av Läges rapport Covid-19 kommun_.xlsx]Blad1'!$E$4:$G$4</c:f>
              <c:numCache>
                <c:formatCode>General</c:formatCode>
                <c:ptCount val="3"/>
                <c:pt idx="0">
                  <c:v>13</c:v>
                </c:pt>
                <c:pt idx="1">
                  <c:v>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B4-4C27-864B-C7C774978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024760"/>
        <c:axId val="416025416"/>
      </c:barChart>
      <c:catAx>
        <c:axId val="41602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6025416"/>
        <c:crosses val="autoZero"/>
        <c:auto val="1"/>
        <c:lblAlgn val="ctr"/>
        <c:lblOffset val="100"/>
        <c:noMultiLvlLbl val="0"/>
      </c:catAx>
      <c:valAx>
        <c:axId val="41602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16024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800" dirty="0"/>
              <a:t>Hemtjänst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9.5091202106190334E-2"/>
          <c:y val="0.11689163195320611"/>
          <c:w val="0.89015772229454726"/>
          <c:h val="0.6951606609277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'[Kopia av Kopia av Läges rapport Covid-19 kommun_.xlsx]Blad1'!$H$2</c:f>
              <c:strCache>
                <c:ptCount val="1"/>
                <c:pt idx="0">
                  <c:v>47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'[Kopia av Kopia av Läges rapport Covid-19 kommun_.xlsx]Blad1'!$I$1:$K$1</c:f>
              <c:strCache>
                <c:ptCount val="3"/>
                <c:pt idx="0">
                  <c:v>HT-områden</c:v>
                </c:pt>
                <c:pt idx="1">
                  <c:v>Medborgare</c:v>
                </c:pt>
                <c:pt idx="2">
                  <c:v>personal </c:v>
                </c:pt>
              </c:strCache>
            </c:strRef>
          </c:cat>
          <c:val>
            <c:numRef>
              <c:f>'[Kopia av Kopia av Läges rapport Covid-19 kommun_.xlsx]Blad1'!$I$2:$K$2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5-427E-B11D-D9FA85F843F9}"/>
            </c:ext>
          </c:extLst>
        </c:ser>
        <c:ser>
          <c:idx val="1"/>
          <c:order val="1"/>
          <c:tx>
            <c:strRef>
              <c:f>'[Kopia av Kopia av Läges rapport Covid-19 kommun_.xlsx]Blad1'!$H$3</c:f>
              <c:strCache>
                <c:ptCount val="1"/>
                <c:pt idx="0">
                  <c:v>48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'[Kopia av Kopia av Läges rapport Covid-19 kommun_.xlsx]Blad1'!$I$1:$K$1</c:f>
              <c:strCache>
                <c:ptCount val="3"/>
                <c:pt idx="0">
                  <c:v>HT-områden</c:v>
                </c:pt>
                <c:pt idx="1">
                  <c:v>Medborgare</c:v>
                </c:pt>
                <c:pt idx="2">
                  <c:v>personal </c:v>
                </c:pt>
              </c:strCache>
            </c:strRef>
          </c:cat>
          <c:val>
            <c:numRef>
              <c:f>'[Kopia av Kopia av Läges rapport Covid-19 kommun_.xlsx]Blad1'!$I$3:$K$3</c:f>
              <c:numCache>
                <c:formatCode>General</c:formatCode>
                <c:ptCount val="3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95-427E-B11D-D9FA85F843F9}"/>
            </c:ext>
          </c:extLst>
        </c:ser>
        <c:ser>
          <c:idx val="2"/>
          <c:order val="2"/>
          <c:tx>
            <c:strRef>
              <c:f>'[Kopia av Kopia av Läges rapport Covid-19 kommun_.xlsx]Blad1'!$H$4</c:f>
              <c:strCache>
                <c:ptCount val="1"/>
                <c:pt idx="0">
                  <c:v>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'[Kopia av Kopia av Läges rapport Covid-19 kommun_.xlsx]Blad1'!$I$1:$K$1</c:f>
              <c:strCache>
                <c:ptCount val="3"/>
                <c:pt idx="0">
                  <c:v>HT-områden</c:v>
                </c:pt>
                <c:pt idx="1">
                  <c:v>Medborgare</c:v>
                </c:pt>
                <c:pt idx="2">
                  <c:v>personal </c:v>
                </c:pt>
              </c:strCache>
            </c:strRef>
          </c:cat>
          <c:val>
            <c:numRef>
              <c:f>'[Kopia av Kopia av Läges rapport Covid-19 kommun_.xlsx]Blad1'!$I$4:$K$4</c:f>
              <c:numCache>
                <c:formatCode>General</c:formatCode>
                <c:ptCount val="3"/>
                <c:pt idx="0">
                  <c:v>13</c:v>
                </c:pt>
                <c:pt idx="1">
                  <c:v>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95-427E-B11D-D9FA85F84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013920"/>
        <c:axId val="311014248"/>
      </c:barChart>
      <c:catAx>
        <c:axId val="3110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1014248"/>
        <c:crosses val="autoZero"/>
        <c:auto val="1"/>
        <c:lblAlgn val="ctr"/>
        <c:lblOffset val="100"/>
        <c:noMultiLvlLbl val="0"/>
      </c:catAx>
      <c:valAx>
        <c:axId val="311014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110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2020-12-01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/>
              <a:t>Presentera</a:t>
            </a:r>
            <a:r>
              <a:rPr lang="sv-SE" sz="1100" baseline="0" dirty="0"/>
              <a:t> dig  </a:t>
            </a:r>
            <a:endParaRPr lang="sv-SE" sz="11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693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65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4846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 har fördelat ca 6000 vaccinationsdoser 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4700 doser till vård och omsorgspersonal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1300 doser till sjukhusets personal som arbeta vård nära.</a:t>
            </a: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014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8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2020-12-01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33019" y="1776955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Onsdagssändning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2 december 2020</a:t>
            </a:r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1802" y="388638"/>
            <a:ext cx="7196798" cy="648000"/>
          </a:xfrm>
        </p:spPr>
        <p:txBody>
          <a:bodyPr/>
          <a:lstStyle/>
          <a:p>
            <a:r>
              <a:rPr lang="sv-SE" dirty="0"/>
              <a:t>Nuläge inneliggande </a:t>
            </a:r>
            <a:r>
              <a:rPr lang="sv-SE" dirty="0" err="1"/>
              <a:t>Covidvård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26541" y="1787433"/>
            <a:ext cx="10465200" cy="4251643"/>
          </a:xfrm>
        </p:spPr>
        <p:txBody>
          <a:bodyPr/>
          <a:lstStyle/>
          <a:p>
            <a:r>
              <a:rPr lang="sv-SE" dirty="0"/>
              <a:t>Infektion 17 </a:t>
            </a:r>
            <a:r>
              <a:rPr lang="sv-SE" dirty="0" err="1"/>
              <a:t>vpl</a:t>
            </a:r>
            <a:r>
              <a:rPr lang="sv-SE" dirty="0"/>
              <a:t> – </a:t>
            </a:r>
            <a:r>
              <a:rPr lang="sv-SE" dirty="0" err="1"/>
              <a:t>Covidvård</a:t>
            </a:r>
            <a:r>
              <a:rPr lang="sv-SE" dirty="0"/>
              <a:t> (</a:t>
            </a:r>
            <a:r>
              <a:rPr lang="sv-SE" dirty="0" err="1"/>
              <a:t>inkl</a:t>
            </a:r>
            <a:r>
              <a:rPr lang="sv-SE" dirty="0"/>
              <a:t> annan luftburen smitta)</a:t>
            </a:r>
          </a:p>
          <a:p>
            <a:r>
              <a:rPr lang="sv-SE" dirty="0"/>
              <a:t>Sedan 30/11 har lungans patienter evakuerats ut till övriga medicin</a:t>
            </a:r>
          </a:p>
          <a:p>
            <a:r>
              <a:rPr lang="sv-SE" dirty="0"/>
              <a:t>Lungavdelningen nu ”</a:t>
            </a:r>
            <a:r>
              <a:rPr lang="sv-SE" dirty="0" err="1"/>
              <a:t>Covidenhet</a:t>
            </a:r>
            <a:r>
              <a:rPr lang="sv-SE" dirty="0"/>
              <a:t> 2”</a:t>
            </a:r>
          </a:p>
          <a:p>
            <a:endParaRPr lang="sv-SE" dirty="0"/>
          </a:p>
          <a:p>
            <a:r>
              <a:rPr lang="sv-SE" dirty="0"/>
              <a:t>IVA ökad kapacitet för att klara flera </a:t>
            </a:r>
            <a:r>
              <a:rPr lang="sv-SE" dirty="0" err="1"/>
              <a:t>Covidpatienter</a:t>
            </a:r>
            <a:endParaRPr lang="sv-SE" dirty="0"/>
          </a:p>
          <a:p>
            <a:r>
              <a:rPr lang="sv-SE" dirty="0"/>
              <a:t>- Covid-IVA flyttade till OBS-platserna</a:t>
            </a:r>
          </a:p>
          <a:p>
            <a:endParaRPr lang="sv-SE" dirty="0"/>
          </a:p>
          <a:p>
            <a:r>
              <a:rPr lang="sv-SE" dirty="0"/>
              <a:t>Neddragning av </a:t>
            </a:r>
            <a:r>
              <a:rPr lang="sv-SE" dirty="0" err="1"/>
              <a:t>elektiv</a:t>
            </a:r>
            <a:r>
              <a:rPr lang="sv-SE" dirty="0"/>
              <a:t> och öppen/poliklinisk vård för att omfördela personal till </a:t>
            </a:r>
            <a:r>
              <a:rPr lang="sv-SE" dirty="0" err="1"/>
              <a:t>Covidvården</a:t>
            </a:r>
            <a:r>
              <a:rPr lang="sv-SE" dirty="0"/>
              <a:t> på både akuten, infektion/lungan och IVA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BD35FAC-975A-42BC-BAA7-259478BF091B}"/>
              </a:ext>
            </a:extLst>
          </p:cNvPr>
          <p:cNvSpPr txBox="1">
            <a:spLocks/>
          </p:cNvSpPr>
          <p:nvPr/>
        </p:nvSpPr>
        <p:spPr>
          <a:xfrm>
            <a:off x="651802" y="1046275"/>
            <a:ext cx="2918712" cy="365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100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Mia Ajax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142" y="622540"/>
            <a:ext cx="5340858" cy="700231"/>
          </a:xfrm>
        </p:spPr>
        <p:txBody>
          <a:bodyPr/>
          <a:lstStyle/>
          <a:p>
            <a:r>
              <a:rPr lang="sv-SE" dirty="0"/>
              <a:t>Lägesrapport Kollektivtrafik - uppdraget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3628" y="2624705"/>
            <a:ext cx="10465200" cy="4251643"/>
          </a:xfrm>
        </p:spPr>
        <p:txBody>
          <a:bodyPr/>
          <a:lstStyle/>
          <a:p>
            <a:r>
              <a:rPr lang="sv-SE" dirty="0"/>
              <a:t>Uppdraget från staten är att upprätthålla samhällsviktiga funktion:</a:t>
            </a:r>
            <a:br>
              <a:rPr lang="sv-SE" dirty="0"/>
            </a:br>
            <a:r>
              <a:rPr lang="sv-SE" dirty="0"/>
              <a:t>- Möjliggöra för människor att ta sig till skola och arbete</a:t>
            </a:r>
            <a:br>
              <a:rPr lang="sv-SE" dirty="0"/>
            </a:br>
            <a:endParaRPr lang="sv-SE" dirty="0"/>
          </a:p>
          <a:p>
            <a:r>
              <a:rPr lang="sv-SE" dirty="0"/>
              <a:t>Så långt det är möjligt undvika trängsel.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FE6A96-1BBD-433C-853F-7D20469FDF49}"/>
              </a:ext>
            </a:extLst>
          </p:cNvPr>
          <p:cNvSpPr txBox="1">
            <a:spLocks/>
          </p:cNvSpPr>
          <p:nvPr/>
        </p:nvSpPr>
        <p:spPr>
          <a:xfrm>
            <a:off x="755142" y="1790858"/>
            <a:ext cx="2918712" cy="365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100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Marie nordmark</a:t>
            </a:r>
          </a:p>
        </p:txBody>
      </p:sp>
    </p:spTree>
    <p:extLst>
      <p:ext uri="{BB962C8B-B14F-4D97-AF65-F5344CB8AC3E}">
        <p14:creationId xmlns:p14="http://schemas.microsoft.com/office/powerpoint/2010/main" val="418352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5373515" cy="648000"/>
          </a:xfrm>
        </p:spPr>
        <p:txBody>
          <a:bodyPr/>
          <a:lstStyle/>
          <a:p>
            <a:r>
              <a:rPr lang="sv-SE" dirty="0"/>
              <a:t>Lägesrapport Kollektivtrafik - nuläge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400" y="2201090"/>
            <a:ext cx="10465200" cy="4251643"/>
          </a:xfrm>
        </p:spPr>
        <p:txBody>
          <a:bodyPr/>
          <a:lstStyle/>
          <a:p>
            <a:r>
              <a:rPr lang="sv-SE" dirty="0"/>
              <a:t>Länstrafiken upprätthåller all trafik.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Extra bussar för att undvika trängsel. </a:t>
            </a:r>
            <a:br>
              <a:rPr lang="sv-SE" dirty="0"/>
            </a:br>
            <a:r>
              <a:rPr lang="sv-SE" dirty="0"/>
              <a:t> </a:t>
            </a:r>
          </a:p>
          <a:p>
            <a:r>
              <a:rPr lang="sv-SE" dirty="0"/>
              <a:t>Inom särskild kollektivtrafik är resenärerna bokade som ensamresa, med några undantag. Skolelever reser dock tillsammans.</a:t>
            </a:r>
          </a:p>
        </p:txBody>
      </p:sp>
    </p:spTree>
    <p:extLst>
      <p:ext uri="{BB962C8B-B14F-4D97-AF65-F5344CB8AC3E}">
        <p14:creationId xmlns:p14="http://schemas.microsoft.com/office/powerpoint/2010/main" val="1189232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2742" y="720000"/>
            <a:ext cx="5406172" cy="648000"/>
          </a:xfrm>
        </p:spPr>
        <p:txBody>
          <a:bodyPr/>
          <a:lstStyle/>
          <a:p>
            <a:r>
              <a:rPr lang="sv-SE" dirty="0"/>
              <a:t>Lägesrapport Kollektivtrafik – </a:t>
            </a:r>
            <a:r>
              <a:rPr lang="sv-SE" dirty="0" err="1"/>
              <a:t>ang</a:t>
            </a:r>
            <a:r>
              <a:rPr lang="sv-SE" dirty="0"/>
              <a:t> trängsel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742" y="2027871"/>
            <a:ext cx="9052887" cy="4251643"/>
          </a:xfrm>
        </p:spPr>
        <p:txBody>
          <a:bodyPr>
            <a:normAutofit fontScale="92500"/>
          </a:bodyPr>
          <a:lstStyle/>
          <a:p>
            <a:r>
              <a:rPr lang="sv-SE" dirty="0"/>
              <a:t>Resandet har minskat rejält, men i samband med skolstart och arbetspendling kan det vara många resenärer </a:t>
            </a:r>
            <a:br>
              <a:rPr lang="sv-SE" dirty="0"/>
            </a:br>
            <a:endParaRPr lang="sv-SE" dirty="0"/>
          </a:p>
          <a:p>
            <a:r>
              <a:rPr lang="sv-SE" dirty="0"/>
              <a:t>Länstrafiken har samma tolkning av trängsel som övriga Norrlandslänen:</a:t>
            </a:r>
            <a:br>
              <a:rPr lang="sv-SE" dirty="0"/>
            </a:br>
            <a:r>
              <a:rPr lang="sv-SE" dirty="0"/>
              <a:t>Det får sitta en person per sittplats. Stående ska undvikas i regiontrafiken</a:t>
            </a:r>
            <a:br>
              <a:rPr lang="sv-SE" dirty="0"/>
            </a:br>
            <a:endParaRPr lang="sv-SE" dirty="0"/>
          </a:p>
          <a:p>
            <a:r>
              <a:rPr lang="sv-SE" dirty="0"/>
              <a:t>Vi har avstämningsmöten med trafikföretagen varje vecka. </a:t>
            </a:r>
            <a:br>
              <a:rPr lang="sv-SE" dirty="0"/>
            </a:br>
            <a:r>
              <a:rPr lang="sv-SE" dirty="0"/>
              <a:t>Däremellan ska förarna signalera till trafikledarna när det är trängsel på en tur. Hittills har vi oftast kunnat få in förstärkningsfordon till dagen efter.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Men bussar, och framförallt förare, är begränsade resurser!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0680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5808943" cy="648000"/>
          </a:xfrm>
        </p:spPr>
        <p:txBody>
          <a:bodyPr/>
          <a:lstStyle/>
          <a:p>
            <a:r>
              <a:rPr lang="sv-SE" dirty="0"/>
              <a:t>Lägesrapport Kollektivtrafik – åtgärder nu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2037805"/>
            <a:ext cx="7822801" cy="4251643"/>
          </a:xfrm>
        </p:spPr>
        <p:txBody>
          <a:bodyPr/>
          <a:lstStyle/>
          <a:p>
            <a:r>
              <a:rPr lang="sv-SE" dirty="0"/>
              <a:t>Länstrafiken ser över vårens plan för omprioritering i trafik om t ex många förare skulle bli sjuka. Det görs i samverkan med trafikföretag och berörda kommuner</a:t>
            </a:r>
            <a:br>
              <a:rPr lang="sv-SE" dirty="0"/>
            </a:br>
            <a:endParaRPr lang="sv-SE" dirty="0"/>
          </a:p>
          <a:p>
            <a:r>
              <a:rPr lang="sv-SE" dirty="0"/>
              <a:t>Jämtlands gymnasieförbund har roterande distansundervisning fr o m v 49</a:t>
            </a:r>
            <a:br>
              <a:rPr lang="sv-SE" dirty="0"/>
            </a:br>
            <a:endParaRPr lang="sv-SE" dirty="0"/>
          </a:p>
          <a:p>
            <a:r>
              <a:rPr lang="sv-SE" dirty="0"/>
              <a:t>Kontinuerliga omprioriteringar av förstärkningstrafik</a:t>
            </a:r>
          </a:p>
        </p:txBody>
      </p:sp>
    </p:spTree>
    <p:extLst>
      <p:ext uri="{BB962C8B-B14F-4D97-AF65-F5344CB8AC3E}">
        <p14:creationId xmlns:p14="http://schemas.microsoft.com/office/powerpoint/2010/main" val="1822249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7017257" cy="648000"/>
          </a:xfrm>
        </p:spPr>
        <p:txBody>
          <a:bodyPr/>
          <a:lstStyle/>
          <a:p>
            <a:r>
              <a:rPr lang="sv-SE" dirty="0"/>
              <a:t>Länstrafiken har förstärkt budskapet till resenärerna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2005148"/>
            <a:ext cx="10465200" cy="4251643"/>
          </a:xfrm>
        </p:spPr>
        <p:txBody>
          <a:bodyPr/>
          <a:lstStyle/>
          <a:p>
            <a:r>
              <a:rPr lang="sv-SE" dirty="0"/>
              <a:t>Undvik att resa kollektivt nu om du har andra alternativ</a:t>
            </a:r>
            <a:br>
              <a:rPr lang="sv-SE" dirty="0"/>
            </a:br>
            <a:endParaRPr lang="sv-SE" dirty="0"/>
          </a:p>
          <a:p>
            <a:r>
              <a:rPr lang="sv-SE" dirty="0"/>
              <a:t>Planera om möjligt din resa och undvik avgångar i rusningstrafik</a:t>
            </a:r>
            <a:br>
              <a:rPr lang="sv-SE" dirty="0"/>
            </a:br>
            <a:endParaRPr lang="sv-SE" dirty="0"/>
          </a:p>
          <a:p>
            <a:r>
              <a:rPr lang="sv-SE" dirty="0"/>
              <a:t>Undvik att stiga på en full buss om du kan ta nästa</a:t>
            </a:r>
            <a:br>
              <a:rPr lang="sv-SE" dirty="0"/>
            </a:br>
            <a:br>
              <a:rPr lang="sv-SE" dirty="0"/>
            </a:br>
            <a:r>
              <a:rPr lang="sv-SE" dirty="0"/>
              <a:t>De som inte har något annat val än att resa kollektivt ska kunna göra det på ett tryggt sätt</a:t>
            </a:r>
          </a:p>
          <a:p>
            <a:endParaRPr lang="sv-SE" dirty="0"/>
          </a:p>
          <a:p>
            <a:pPr marL="2286000" lvl="5" indent="0">
              <a:buNone/>
            </a:pPr>
            <a:r>
              <a:rPr lang="sv-SE" dirty="0"/>
              <a:t>		</a:t>
            </a:r>
            <a:r>
              <a:rPr lang="sv-SE" sz="2800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3545612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63209-F0AF-4F8F-A874-E3E79B1F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Inledning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93259F-DBC1-472C-90AC-7C5F1CE21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Agenda: </a:t>
            </a:r>
          </a:p>
          <a:p>
            <a:r>
              <a:rPr lang="sv-SE" dirty="0"/>
              <a:t>Lägesbild corona och status gällande antigentester</a:t>
            </a:r>
          </a:p>
          <a:p>
            <a:r>
              <a:rPr lang="sv-SE" dirty="0"/>
              <a:t>Lägesbild sjukhuset</a:t>
            </a:r>
          </a:p>
          <a:p>
            <a:r>
              <a:rPr lang="sv-SE" dirty="0"/>
              <a:t>Länstrafikens arbete under pandemin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CB4DFF-EA3F-4E5F-B0DA-E8E72D26926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Hans svensson</a:t>
            </a:r>
          </a:p>
        </p:txBody>
      </p:sp>
    </p:spTree>
    <p:extLst>
      <p:ext uri="{BB962C8B-B14F-4D97-AF65-F5344CB8AC3E}">
        <p14:creationId xmlns:p14="http://schemas.microsoft.com/office/powerpoint/2010/main" val="43359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F1DB07-018D-411D-9840-7C6AF1A5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02" y="241029"/>
            <a:ext cx="6234552" cy="648000"/>
          </a:xfrm>
        </p:spPr>
        <p:txBody>
          <a:bodyPr/>
          <a:lstStyle/>
          <a:p>
            <a:r>
              <a:rPr lang="sv-SE" dirty="0"/>
              <a:t>Lägesbild covid-19 RJH v 37-47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F9298600-4098-4C30-A16B-639C8DD85C7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9396708"/>
              </p:ext>
            </p:extLst>
          </p:nvPr>
        </p:nvGraphicFramePr>
        <p:xfrm>
          <a:off x="6096000" y="2274930"/>
          <a:ext cx="4024291" cy="4173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7675">
                  <a:extLst>
                    <a:ext uri="{9D8B030D-6E8A-4147-A177-3AD203B41FA5}">
                      <a16:colId xmlns:a16="http://schemas.microsoft.com/office/drawing/2014/main" val="2352535886"/>
                    </a:ext>
                  </a:extLst>
                </a:gridCol>
                <a:gridCol w="814154">
                  <a:extLst>
                    <a:ext uri="{9D8B030D-6E8A-4147-A177-3AD203B41FA5}">
                      <a16:colId xmlns:a16="http://schemas.microsoft.com/office/drawing/2014/main" val="2872431450"/>
                    </a:ext>
                  </a:extLst>
                </a:gridCol>
                <a:gridCol w="814154">
                  <a:extLst>
                    <a:ext uri="{9D8B030D-6E8A-4147-A177-3AD203B41FA5}">
                      <a16:colId xmlns:a16="http://schemas.microsoft.com/office/drawing/2014/main" val="1960350766"/>
                    </a:ext>
                  </a:extLst>
                </a:gridCol>
                <a:gridCol w="814154">
                  <a:extLst>
                    <a:ext uri="{9D8B030D-6E8A-4147-A177-3AD203B41FA5}">
                      <a16:colId xmlns:a16="http://schemas.microsoft.com/office/drawing/2014/main" val="3031262231"/>
                    </a:ext>
                  </a:extLst>
                </a:gridCol>
                <a:gridCol w="814154">
                  <a:extLst>
                    <a:ext uri="{9D8B030D-6E8A-4147-A177-3AD203B41FA5}">
                      <a16:colId xmlns:a16="http://schemas.microsoft.com/office/drawing/2014/main" val="2389787474"/>
                    </a:ext>
                  </a:extLst>
                </a:gridCol>
              </a:tblGrid>
              <a:tr h="915404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Vecka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Incidens </a:t>
                      </a:r>
                      <a:r>
                        <a:rPr lang="sv-SE" sz="13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2v /100 000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Antal</a:t>
                      </a:r>
                      <a:b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prov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Andel </a:t>
                      </a:r>
                      <a:b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sv-SE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bef</a:t>
                      </a:r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provtagen %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Andel</a:t>
                      </a:r>
                      <a:b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700" b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</a:t>
                      </a:r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b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458614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2367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</a:p>
                  </a:txBody>
                  <a:tcPr marL="8912" marR="8912" marT="891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615449"/>
                  </a:ext>
                </a:extLst>
              </a:tr>
              <a:tr h="1514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2843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0,6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374821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3347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0,8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377592"/>
                  </a:ext>
                </a:extLst>
              </a:tr>
              <a:tr h="1514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3211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909695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3656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06016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3693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711018"/>
                  </a:ext>
                </a:extLst>
              </a:tr>
              <a:tr h="137240"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3583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2,4</a:t>
                      </a:r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322928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2753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2,1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496982"/>
                  </a:ext>
                </a:extLst>
              </a:tr>
              <a:tr h="151499"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3533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9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318638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4800 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3026800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581</a:t>
                      </a: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5573</a:t>
                      </a:r>
                    </a:p>
                  </a:txBody>
                  <a:tcPr marL="2847" marR="2847" marT="28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4,3</a:t>
                      </a:r>
                    </a:p>
                  </a:txBody>
                  <a:tcPr marL="8912" marR="8912" marT="89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7,7</a:t>
                      </a:r>
                    </a:p>
                  </a:txBody>
                  <a:tcPr marL="2847" marR="2847" marT="2847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552455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marL="2847" marR="2847" marT="284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590</a:t>
                      </a:r>
                    </a:p>
                  </a:txBody>
                  <a:tcPr marL="2847" marR="2847" marT="284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5749</a:t>
                      </a:r>
                    </a:p>
                  </a:txBody>
                  <a:tcPr marL="2847" marR="2847" marT="284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</a:t>
                      </a:r>
                    </a:p>
                  </a:txBody>
                  <a:tcPr marL="8912" marR="8912" marT="891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</a:t>
                      </a:r>
                    </a:p>
                  </a:txBody>
                  <a:tcPr marL="2847" marR="2847" marT="284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699306"/>
                  </a:ext>
                </a:extLst>
              </a:tr>
              <a:tr h="516161"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Riket 47</a:t>
                      </a:r>
                    </a:p>
                  </a:txBody>
                  <a:tcPr marL="2847" marR="2847" marT="284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613</a:t>
                      </a:r>
                    </a:p>
                  </a:txBody>
                  <a:tcPr marL="2847" marR="2847" marT="2847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847" marR="2847" marT="28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912" marR="8912" marT="891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11,9</a:t>
                      </a:r>
                    </a:p>
                    <a:p>
                      <a:pPr algn="ct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7,6-20,1</a:t>
                      </a:r>
                    </a:p>
                  </a:txBody>
                  <a:tcPr marL="2847" marR="2847" marT="284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534464"/>
                  </a:ext>
                </a:extLst>
              </a:tr>
            </a:tbl>
          </a:graphicData>
        </a:graphic>
      </p:graphicFrame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8C139481-8C2E-4AD3-B803-8933CF57398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3534248"/>
              </p:ext>
            </p:extLst>
          </p:nvPr>
        </p:nvGraphicFramePr>
        <p:xfrm>
          <a:off x="174173" y="1944142"/>
          <a:ext cx="5540828" cy="4498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CEAE027C-062D-467E-B0E5-5CA101FFAD93}"/>
              </a:ext>
            </a:extLst>
          </p:cNvPr>
          <p:cNvSpPr txBox="1">
            <a:spLocks/>
          </p:cNvSpPr>
          <p:nvPr/>
        </p:nvSpPr>
        <p:spPr>
          <a:xfrm>
            <a:off x="347002" y="889029"/>
            <a:ext cx="2918712" cy="365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100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Micael Widerström</a:t>
            </a:r>
          </a:p>
        </p:txBody>
      </p:sp>
    </p:spTree>
    <p:extLst>
      <p:ext uri="{BB962C8B-B14F-4D97-AF65-F5344CB8AC3E}">
        <p14:creationId xmlns:p14="http://schemas.microsoft.com/office/powerpoint/2010/main" val="106576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E266FC-7D09-4180-B1AA-22967EDA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299" y="499059"/>
            <a:ext cx="4104000" cy="672865"/>
          </a:xfrm>
        </p:spPr>
        <p:txBody>
          <a:bodyPr anchor="b">
            <a:normAutofit/>
          </a:bodyPr>
          <a:lstStyle/>
          <a:p>
            <a:r>
              <a:rPr lang="sv-SE" dirty="0"/>
              <a:t>Vårdbelastning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FCCB8B8-768E-478A-8221-E09198D3B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" y="1521870"/>
            <a:ext cx="7766957" cy="4970853"/>
          </a:xfrm>
          <a:prstGeom prst="rect">
            <a:avLst/>
          </a:prstGeo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5F09785-11DE-41CF-AA11-1264C4FCB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68838" y="3338703"/>
            <a:ext cx="3432662" cy="1559869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1 dec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Iva 4 fall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Inf. </a:t>
            </a:r>
            <a:r>
              <a:rPr lang="en-US" sz="2400" dirty="0" err="1"/>
              <a:t>avd</a:t>
            </a:r>
            <a:r>
              <a:rPr lang="en-US" sz="2400" dirty="0"/>
              <a:t> 13+1 fall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Lung 0+3</a:t>
            </a:r>
          </a:p>
          <a:p>
            <a:pPr lvl="6"/>
            <a:r>
              <a:rPr lang="sv-SE" sz="1800" dirty="0"/>
              <a:t>      </a:t>
            </a:r>
            <a:r>
              <a:rPr lang="sv-SE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0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2AA32468-BD0B-4F9F-92EE-231862A39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00" y="642787"/>
            <a:ext cx="7039629" cy="648000"/>
          </a:xfrm>
        </p:spPr>
        <p:txBody>
          <a:bodyPr/>
          <a:lstStyle/>
          <a:p>
            <a:r>
              <a:rPr lang="en-US" dirty="0" err="1"/>
              <a:t>Kommunal</a:t>
            </a:r>
            <a:r>
              <a:rPr lang="en-US" dirty="0"/>
              <a:t> </a:t>
            </a:r>
            <a:r>
              <a:rPr lang="en-US" dirty="0" err="1"/>
              <a:t>vård</a:t>
            </a:r>
            <a:r>
              <a:rPr lang="en-US" dirty="0"/>
              <a:t> och </a:t>
            </a:r>
            <a:r>
              <a:rPr lang="en-US" dirty="0" err="1"/>
              <a:t>omsorg</a:t>
            </a:r>
            <a:r>
              <a:rPr lang="en-US" dirty="0"/>
              <a:t> v46-v49</a:t>
            </a:r>
          </a:p>
        </p:txBody>
      </p:sp>
      <p:graphicFrame>
        <p:nvGraphicFramePr>
          <p:cNvPr id="18" name="Platshållare för innehåll 1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1244836"/>
              </p:ext>
            </p:extLst>
          </p:nvPr>
        </p:nvGraphicFramePr>
        <p:xfrm>
          <a:off x="451304" y="2040618"/>
          <a:ext cx="4840225" cy="407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Platshållare för innehåll 19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8256407"/>
              </p:ext>
            </p:extLst>
          </p:nvPr>
        </p:nvGraphicFramePr>
        <p:xfrm>
          <a:off x="5520418" y="2138059"/>
          <a:ext cx="4840225" cy="407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383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A19BC4-33E7-4433-9BD6-A149013F9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Munskydd 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441A41D1-9618-4439-8B47-9BA9C127475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49195" y="1825625"/>
            <a:ext cx="4975434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E0EBA8-113A-4726-A958-EC6FBDE14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16628"/>
            <a:ext cx="4975434" cy="3564392"/>
          </a:xfrm>
        </p:spPr>
        <p:txBody>
          <a:bodyPr>
            <a:normAutofit fontScale="92500"/>
          </a:bodyPr>
          <a:lstStyle/>
          <a:p>
            <a:r>
              <a:rPr lang="sv-SE" dirty="0"/>
              <a:t>Utökad användning 2 v munskydd sjukhuset avslutad igår</a:t>
            </a:r>
          </a:p>
          <a:p>
            <a:r>
              <a:rPr lang="sv-SE" dirty="0"/>
              <a:t>Reviderad fortsättning – vid patientnära arbete – äldre/riskgrupper</a:t>
            </a:r>
          </a:p>
          <a:p>
            <a:r>
              <a:rPr lang="sv-SE" dirty="0"/>
              <a:t>Rekommendation munskyddsanvändning inom kommunal vård och omsorg </a:t>
            </a:r>
          </a:p>
          <a:p>
            <a:pPr lvl="1"/>
            <a:r>
              <a:rPr lang="sv-SE" dirty="0"/>
              <a:t>Beslutsunderlag denna vecka</a:t>
            </a:r>
          </a:p>
          <a:p>
            <a:pPr lvl="1"/>
            <a:r>
              <a:rPr lang="sv-SE" dirty="0"/>
              <a:t>SÄBO, hemtjänst, LSS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57278E3-029B-446E-8F1C-55F588268C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19 november </a:t>
            </a:r>
          </a:p>
        </p:txBody>
      </p:sp>
    </p:spTree>
    <p:extLst>
      <p:ext uri="{BB962C8B-B14F-4D97-AF65-F5344CB8AC3E}">
        <p14:creationId xmlns:p14="http://schemas.microsoft.com/office/powerpoint/2010/main" val="197302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AEE02-DDD3-46D3-B419-00F84943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543" y="632731"/>
            <a:ext cx="7115228" cy="648000"/>
          </a:xfrm>
        </p:spPr>
        <p:txBody>
          <a:bodyPr/>
          <a:lstStyle/>
          <a:p>
            <a:r>
              <a:rPr lang="sv-SE" dirty="0"/>
              <a:t>Antigentester covid-19 – beslut Särskild Regional Ledning Corona 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037C57B-CE4D-4107-BA54-EAC97034C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6543" y="2096181"/>
            <a:ext cx="9074658" cy="4129088"/>
          </a:xfrm>
        </p:spPr>
        <p:txBody>
          <a:bodyPr>
            <a:normAutofit/>
          </a:bodyPr>
          <a:lstStyle/>
          <a:p>
            <a:r>
              <a:rPr lang="sv-SE" dirty="0"/>
              <a:t>RJH snarast inför antigentester i PV inklusive kommunala verksamheter, på Akutmottagningen, på Infektion och vid smittspårning</a:t>
            </a:r>
          </a:p>
          <a:p>
            <a:r>
              <a:rPr lang="sv-SE" dirty="0"/>
              <a:t>Matris för provtagning färdigställs i samarbete mellan Smittskydd, Infektion, Laboratoriemedicin och Medicinskt Ansvarig i HS Särskild sjukvårdsledning covid-19</a:t>
            </a:r>
          </a:p>
          <a:p>
            <a:endParaRPr lang="sv-SE" dirty="0"/>
          </a:p>
          <a:p>
            <a:r>
              <a:rPr lang="sv-SE" b="0" i="0" u="none" strike="noStrike" baseline="0" dirty="0"/>
              <a:t>Berörd personal utbildas avseende metod och logistik kring provtagning.</a:t>
            </a:r>
          </a:p>
          <a:p>
            <a:r>
              <a:rPr lang="sv-SE" b="0" i="0" u="none" strike="noStrike" baseline="0" dirty="0"/>
              <a:t>Tillvägagångssätt för smittskyddsanmälan ska klargöras.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653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76B85A-C931-4E90-90C5-C3DC7789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Nyheter hantering covid-19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8B8BD1F-6125-4251-8B5F-65B4F6241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9"/>
            <a:ext cx="8203801" cy="425164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Ansvar för klinisk anmälan nu av centrala smittspårningsenheten</a:t>
            </a:r>
          </a:p>
          <a:p>
            <a:r>
              <a:rPr lang="sv-SE" dirty="0"/>
              <a:t>Klinisk anmälan införs </a:t>
            </a:r>
            <a:r>
              <a:rPr lang="sv-SE" dirty="0" err="1"/>
              <a:t>pos</a:t>
            </a:r>
            <a:r>
              <a:rPr lang="sv-SE" dirty="0"/>
              <a:t> antigen-prov</a:t>
            </a:r>
          </a:p>
          <a:p>
            <a:r>
              <a:rPr lang="sv-SE" dirty="0"/>
              <a:t>Rutinmässig </a:t>
            </a:r>
            <a:r>
              <a:rPr lang="sv-SE" dirty="0" err="1"/>
              <a:t>tel</a:t>
            </a:r>
            <a:r>
              <a:rPr lang="sv-SE" dirty="0"/>
              <a:t> kontakt från läkare tas bort – hänvisas vid behov av medicinsk bedömning eller intyg</a:t>
            </a:r>
          </a:p>
          <a:p>
            <a:r>
              <a:rPr lang="sv-SE" dirty="0"/>
              <a:t>Hushållskarantän införd för alla hushållskontakter </a:t>
            </a:r>
          </a:p>
          <a:p>
            <a:r>
              <a:rPr lang="sv-SE" dirty="0"/>
              <a:t>Förändringen syftar till att skapa lugn och arbetsro, och till att möjliggöra att fokus läggs på det pedagogiska arbetet i skolan</a:t>
            </a:r>
          </a:p>
          <a:p>
            <a:r>
              <a:rPr lang="sv-SE" dirty="0"/>
              <a:t>personer som senaste halvåret har haft covid-19 (PCR- eller antigentest) alt </a:t>
            </a:r>
            <a:r>
              <a:rPr lang="sv-SE" dirty="0" err="1"/>
              <a:t>pos</a:t>
            </a:r>
            <a:r>
              <a:rPr lang="sv-SE" dirty="0"/>
              <a:t> antikroppsanalys ( 6 mån från infektionstillfället)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263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6799543" cy="648000"/>
          </a:xfrm>
        </p:spPr>
        <p:txBody>
          <a:bodyPr/>
          <a:lstStyle/>
          <a:p>
            <a:r>
              <a:rPr lang="sv-SE" dirty="0"/>
              <a:t>Säsongsvaccination av personal 6000 doser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3400" y="2103119"/>
            <a:ext cx="7779857" cy="4251643"/>
          </a:xfrm>
        </p:spPr>
        <p:txBody>
          <a:bodyPr>
            <a:normAutofit/>
          </a:bodyPr>
          <a:lstStyle/>
          <a:p>
            <a:r>
              <a:rPr lang="sv-SE" dirty="0"/>
              <a:t>Personal inom vård och omsorg som arbetar nära patienter och omsorgstagare med ökad risk för allvarlig influensa, exempelvis på särskilda boenden och inom hemtjänst</a:t>
            </a:r>
          </a:p>
          <a:p>
            <a:r>
              <a:rPr lang="sv-SE" dirty="0"/>
              <a:t>Fortfarande doser kvar – låg tillströmning personal vård och omsorg</a:t>
            </a:r>
          </a:p>
          <a:p>
            <a:r>
              <a:rPr lang="sv-SE" dirty="0"/>
              <a:t>Nästa vecka ytterligare grupper</a:t>
            </a:r>
          </a:p>
          <a:p>
            <a:endParaRPr lang="sv-SE" dirty="0"/>
          </a:p>
          <a:p>
            <a:r>
              <a:rPr lang="sv-SE" dirty="0"/>
              <a:t>Ytterligare doser – v51-52?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4380829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Bredbild</PresentationFormat>
  <Paragraphs>162</Paragraphs>
  <Slides>16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Inledning</vt:lpstr>
      <vt:lpstr>Lägesbild covid-19 RJH v 37-47</vt:lpstr>
      <vt:lpstr>Vårdbelastning</vt:lpstr>
      <vt:lpstr>Kommunal vård och omsorg v46-v49</vt:lpstr>
      <vt:lpstr>Munskydd </vt:lpstr>
      <vt:lpstr>Antigentester covid-19 – beslut Särskild Regional Ledning Corona </vt:lpstr>
      <vt:lpstr>Nyheter hantering covid-19</vt:lpstr>
      <vt:lpstr>Säsongsvaccination av personal 6000 doser </vt:lpstr>
      <vt:lpstr>Nuläge inneliggande Covidvård</vt:lpstr>
      <vt:lpstr>Lägesrapport Kollektivtrafik - uppdraget</vt:lpstr>
      <vt:lpstr>Lägesrapport Kollektivtrafik - nuläge</vt:lpstr>
      <vt:lpstr>Lägesrapport Kollektivtrafik – ang trängsel</vt:lpstr>
      <vt:lpstr>Lägesrapport Kollektivtrafik – åtgärder nu</vt:lpstr>
      <vt:lpstr>Länstrafiken har förstärkt budskapet till resenärerna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Sara Nilsson</dc:creator>
  <cp:lastModifiedBy>Sara</cp:lastModifiedBy>
  <cp:revision>4</cp:revision>
  <dcterms:created xsi:type="dcterms:W3CDTF">2020-10-06T18:41:55Z</dcterms:created>
  <dcterms:modified xsi:type="dcterms:W3CDTF">2020-12-01T20:20:36Z</dcterms:modified>
</cp:coreProperties>
</file>