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5" r:id="rId6"/>
    <p:sldId id="264" r:id="rId7"/>
    <p:sldId id="266" r:id="rId8"/>
    <p:sldId id="261" r:id="rId9"/>
    <p:sldId id="262" r:id="rId10"/>
    <p:sldId id="26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6"/>
  </p:normalViewPr>
  <p:slideViewPr>
    <p:cSldViewPr snapToGrid="0" snapToObjects="1">
      <p:cViewPr varScale="1">
        <p:scale>
          <a:sx n="72" d="100"/>
          <a:sy n="72" d="100"/>
        </p:scale>
        <p:origin x="6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16BDFB-CCB2-AD4C-B3B5-191CB7300F94}" type="datetimeFigureOut">
              <a:rPr lang="sv-SE" smtClean="0"/>
              <a:t>2020-05-28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09A5E-8DDA-9448-A698-4FA27AADC15C}" type="slidenum">
              <a:rPr lang="sv-SE" smtClean="0"/>
              <a:t>‹#›</a:t>
            </a:fld>
            <a:endParaRPr lang="sv-SE"/>
          </a:p>
        </p:txBody>
      </p:sp>
    </p:spTree>
    <p:extLst>
      <p:ext uri="{BB962C8B-B14F-4D97-AF65-F5344CB8AC3E}">
        <p14:creationId xmlns:p14="http://schemas.microsoft.com/office/powerpoint/2010/main" val="229435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Hej allihop! Tusen tack för att vi fick lov att komma hit idag för att informera er om en fantastisk psykosocial arbetsrehabiliteringsmodell som heter fontänhus-modellen! Vi som kommer underhålla er under de närmsta </a:t>
            </a:r>
            <a:r>
              <a:rPr lang="sv-SE" dirty="0" err="1"/>
              <a:t>xxxx</a:t>
            </a:r>
            <a:r>
              <a:rPr lang="sv-SE" dirty="0"/>
              <a:t> minuterna heter: </a:t>
            </a:r>
            <a:r>
              <a:rPr lang="sv-SE" dirty="0" err="1"/>
              <a:t>xxxxxxxxxx</a:t>
            </a:r>
            <a:r>
              <a:rPr lang="sv-SE" dirty="0"/>
              <a:t>, </a:t>
            </a:r>
            <a:r>
              <a:rPr lang="sv-SE" dirty="0" err="1"/>
              <a:t>xxxxxxxxxxx</a:t>
            </a:r>
            <a:r>
              <a:rPr lang="sv-SE" dirty="0"/>
              <a:t>, </a:t>
            </a:r>
            <a:r>
              <a:rPr lang="sv-SE" dirty="0" err="1"/>
              <a:t>xxxxxxxxxxx</a:t>
            </a:r>
            <a:r>
              <a:rPr lang="sv-SE" dirty="0"/>
              <a:t> och </a:t>
            </a:r>
            <a:r>
              <a:rPr lang="sv-SE" dirty="0" err="1"/>
              <a:t>xxxxxxxxxxx</a:t>
            </a:r>
            <a:r>
              <a:rPr lang="sv-SE" dirty="0"/>
              <a:t>. Vi kommer att gå igenom lite om det aktuella läget vad gäller psykisk ohälsa, berätta kort om hur fontänhus-modellen skapades, hur den utvecklats och hur vi ser på framtiden. Vi kommer att dela med oss av våra personliga erfarenheter och berätta om varför vi anser att fontänhus-modellen borde bli ett etablerat verksamhet i tillägg till den rehabiliteringsverksamhet som redan existerar idag. Vi kommer att förklara vad som är det unika med modellen och varför en kommun tjänar på att ha ett fontänhus till nytta för hela kommunen. Då kör vi igång och vi börjar med en lägesrapport!</a:t>
            </a:r>
          </a:p>
          <a:p>
            <a:r>
              <a:rPr lang="sv-SE" dirty="0"/>
              <a:t>Kristian</a:t>
            </a:r>
          </a:p>
        </p:txBody>
      </p:sp>
      <p:sp>
        <p:nvSpPr>
          <p:cNvPr id="4" name="Platshållare för bildnummer 3"/>
          <p:cNvSpPr>
            <a:spLocks noGrp="1"/>
          </p:cNvSpPr>
          <p:nvPr>
            <p:ph type="sldNum" sz="quarter" idx="5"/>
          </p:nvPr>
        </p:nvSpPr>
        <p:spPr/>
        <p:txBody>
          <a:bodyPr/>
          <a:lstStyle/>
          <a:p>
            <a:fld id="{652444AE-B26B-6045-A202-A5C21D369DF6}" type="slidenum">
              <a:rPr lang="sv-SE" smtClean="0"/>
              <a:t>1</a:t>
            </a:fld>
            <a:endParaRPr lang="sv-SE"/>
          </a:p>
        </p:txBody>
      </p:sp>
    </p:spTree>
    <p:extLst>
      <p:ext uri="{BB962C8B-B14F-4D97-AF65-F5344CB8AC3E}">
        <p14:creationId xmlns:p14="http://schemas.microsoft.com/office/powerpoint/2010/main" val="1704133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fontänhus så fokuserar vi på det friska då vi ser att det endast är därifrån som en positiv förändring kan skapas. </a:t>
            </a:r>
            <a:r>
              <a:rPr lang="sv-SE" sz="1200" b="0" i="0" u="none" strike="noStrike" kern="1200" dirty="0">
                <a:solidFill>
                  <a:schemeClr val="tx1"/>
                </a:solidFill>
                <a:effectLst/>
                <a:latin typeface="+mn-lt"/>
                <a:ea typeface="+mn-ea"/>
                <a:cs typeface="+mn-cs"/>
              </a:rPr>
              <a:t>Dock så skulle vi vilja peka på några bakgrundsfakta både nationellt och lokalt, som ni kanske redan stött på. </a:t>
            </a:r>
          </a:p>
          <a:p>
            <a:r>
              <a:rPr lang="sv-SE" sz="1200" b="0" i="0" u="none" strike="noStrike" kern="1200" dirty="0">
                <a:solidFill>
                  <a:schemeClr val="tx1"/>
                </a:solidFill>
                <a:effectLst/>
                <a:latin typeface="+mn-lt"/>
                <a:ea typeface="+mn-ea"/>
                <a:cs typeface="+mn-cs"/>
              </a:rPr>
              <a:t>Sara</a:t>
            </a:r>
          </a:p>
          <a:p>
            <a:endParaRPr lang="sv-SE" dirty="0"/>
          </a:p>
          <a:p>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2</a:t>
            </a:fld>
            <a:endParaRPr lang="sv-SE"/>
          </a:p>
        </p:txBody>
      </p:sp>
    </p:spTree>
    <p:extLst>
      <p:ext uri="{BB962C8B-B14F-4D97-AF65-F5344CB8AC3E}">
        <p14:creationId xmlns:p14="http://schemas.microsoft.com/office/powerpoint/2010/main" val="153752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Det allra första fontänhuset öppnade i New York år 1948 och tog namnet </a:t>
            </a:r>
            <a:r>
              <a:rPr lang="sv-SE" sz="1200" b="0" i="0" kern="1200" dirty="0" err="1">
                <a:solidFill>
                  <a:schemeClr val="tx1"/>
                </a:solidFill>
                <a:effectLst/>
                <a:latin typeface="+mn-lt"/>
                <a:ea typeface="+mn-ea"/>
                <a:cs typeface="+mn-cs"/>
              </a:rPr>
              <a:t>Fountain</a:t>
            </a:r>
            <a:r>
              <a:rPr lang="sv-SE" sz="1200" b="0" i="0" kern="1200" dirty="0">
                <a:solidFill>
                  <a:schemeClr val="tx1"/>
                </a:solidFill>
                <a:effectLst/>
                <a:latin typeface="+mn-lt"/>
                <a:ea typeface="+mn-ea"/>
                <a:cs typeface="+mn-cs"/>
              </a:rPr>
              <a:t> House eftersom fastigheten hade en bakgård med en fontän. </a:t>
            </a:r>
            <a:r>
              <a:rPr lang="sv-SE" sz="1200" b="0" i="0" kern="1200" dirty="0" err="1">
                <a:solidFill>
                  <a:schemeClr val="tx1"/>
                </a:solidFill>
                <a:effectLst/>
                <a:latin typeface="+mn-lt"/>
                <a:ea typeface="+mn-ea"/>
                <a:cs typeface="+mn-cs"/>
              </a:rPr>
              <a:t>Fountain</a:t>
            </a:r>
            <a:r>
              <a:rPr lang="sv-SE" sz="1200" b="0" i="0" kern="1200" dirty="0">
                <a:solidFill>
                  <a:schemeClr val="tx1"/>
                </a:solidFill>
                <a:effectLst/>
                <a:latin typeface="+mn-lt"/>
                <a:ea typeface="+mn-ea"/>
                <a:cs typeface="+mn-cs"/>
              </a:rPr>
              <a:t> House föddes ur självhjälpsgruppen WANA (</a:t>
            </a:r>
            <a:r>
              <a:rPr lang="sv-SE" sz="1200" b="0" i="0" kern="1200" dirty="0" err="1">
                <a:solidFill>
                  <a:schemeClr val="tx1"/>
                </a:solidFill>
                <a:effectLst/>
                <a:latin typeface="+mn-lt"/>
                <a:ea typeface="+mn-ea"/>
                <a:cs typeface="+mn-cs"/>
              </a:rPr>
              <a:t>We</a:t>
            </a:r>
            <a:r>
              <a:rPr lang="sv-SE" sz="1200" b="0" i="0" kern="1200" dirty="0">
                <a:solidFill>
                  <a:schemeClr val="tx1"/>
                </a:solidFill>
                <a:effectLst/>
                <a:latin typeface="+mn-lt"/>
                <a:ea typeface="+mn-ea"/>
                <a:cs typeface="+mn-cs"/>
              </a:rPr>
              <a:t> </a:t>
            </a:r>
            <a:r>
              <a:rPr lang="sv-SE" sz="1200" b="0" i="0" kern="1200" dirty="0" err="1">
                <a:solidFill>
                  <a:schemeClr val="tx1"/>
                </a:solidFill>
                <a:effectLst/>
                <a:latin typeface="+mn-lt"/>
                <a:ea typeface="+mn-ea"/>
                <a:cs typeface="+mn-cs"/>
              </a:rPr>
              <a:t>Are</a:t>
            </a:r>
            <a:r>
              <a:rPr lang="sv-SE" sz="1200" b="0" i="0" kern="1200" dirty="0">
                <a:solidFill>
                  <a:schemeClr val="tx1"/>
                </a:solidFill>
                <a:effectLst/>
                <a:latin typeface="+mn-lt"/>
                <a:ea typeface="+mn-ea"/>
                <a:cs typeface="+mn-cs"/>
              </a:rPr>
              <a:t> Not </a:t>
            </a:r>
            <a:r>
              <a:rPr lang="sv-SE" sz="1200" b="0" i="0" kern="1200" dirty="0" err="1">
                <a:solidFill>
                  <a:schemeClr val="tx1"/>
                </a:solidFill>
                <a:effectLst/>
                <a:latin typeface="+mn-lt"/>
                <a:ea typeface="+mn-ea"/>
                <a:cs typeface="+mn-cs"/>
              </a:rPr>
              <a:t>Alone</a:t>
            </a:r>
            <a:r>
              <a:rPr lang="sv-SE" sz="1200" b="0" i="0" kern="1200" dirty="0">
                <a:solidFill>
                  <a:schemeClr val="tx1"/>
                </a:solidFill>
                <a:effectLst/>
                <a:latin typeface="+mn-lt"/>
                <a:ea typeface="+mn-ea"/>
                <a:cs typeface="+mn-cs"/>
              </a:rPr>
              <a:t>), som hade bildats fyra år tidigare av tio före detta mentalsjukhuspatienter, som det kallades på den tiden och en före detta mentalsköterska från Rockland State Hospital i New York. Fontänhusmodellen utvecklades vid </a:t>
            </a:r>
            <a:r>
              <a:rPr lang="sv-SE" sz="1200" b="0" i="0" kern="1200" dirty="0" err="1">
                <a:solidFill>
                  <a:schemeClr val="tx1"/>
                </a:solidFill>
                <a:effectLst/>
                <a:latin typeface="+mn-lt"/>
                <a:ea typeface="+mn-ea"/>
                <a:cs typeface="+mn-cs"/>
              </a:rPr>
              <a:t>Fountain</a:t>
            </a:r>
            <a:r>
              <a:rPr lang="sv-SE" sz="1200" b="0" i="0" kern="1200" dirty="0">
                <a:solidFill>
                  <a:schemeClr val="tx1"/>
                </a:solidFill>
                <a:effectLst/>
                <a:latin typeface="+mn-lt"/>
                <a:ea typeface="+mn-ea"/>
                <a:cs typeface="+mn-cs"/>
              </a:rPr>
              <a:t> House under 50- och 60-talet, och spred sig under 70-talet över hela landet och därefter även utanför USA:s gränser. </a:t>
            </a:r>
            <a:r>
              <a:rPr lang="sv-SE" sz="1200" b="0" i="0" kern="1200" dirty="0" err="1">
                <a:solidFill>
                  <a:schemeClr val="tx1"/>
                </a:solidFill>
                <a:effectLst/>
                <a:latin typeface="+mn-lt"/>
                <a:ea typeface="+mn-ea"/>
                <a:cs typeface="+mn-cs"/>
              </a:rPr>
              <a:t>Fountain</a:t>
            </a:r>
            <a:r>
              <a:rPr lang="sv-SE" sz="1200" b="0" i="0" kern="1200" dirty="0">
                <a:solidFill>
                  <a:schemeClr val="tx1"/>
                </a:solidFill>
                <a:effectLst/>
                <a:latin typeface="+mn-lt"/>
                <a:ea typeface="+mn-ea"/>
                <a:cs typeface="+mn-cs"/>
              </a:rPr>
              <a:t> House Sthlm, var faktiskt det första fontänhuset som startade utanför USA:s gränser 1980. </a:t>
            </a:r>
          </a:p>
          <a:p>
            <a:endParaRPr lang="sv-SE" dirty="0">
              <a:effectLst/>
            </a:endParaRPr>
          </a:p>
          <a:p>
            <a:pPr fontAlgn="t"/>
            <a:r>
              <a:rPr lang="sv-SE" sz="1200" b="0" kern="1200" dirty="0">
                <a:solidFill>
                  <a:schemeClr val="tx1"/>
                </a:solidFill>
                <a:effectLst/>
                <a:latin typeface="+mn-lt"/>
                <a:ea typeface="+mn-ea"/>
                <a:cs typeface="+mn-cs"/>
              </a:rPr>
              <a:t>Initiativet till att öppna ett fontänhus i Sverige kom från Lis Asklund, som i slutet av 1970-talet gjorde en dokumentärfilm om </a:t>
            </a:r>
            <a:r>
              <a:rPr lang="sv-SE" sz="1200" b="0" kern="1200" dirty="0" err="1">
                <a:solidFill>
                  <a:schemeClr val="tx1"/>
                </a:solidFill>
                <a:effectLst/>
                <a:latin typeface="+mn-lt"/>
                <a:ea typeface="+mn-ea"/>
                <a:cs typeface="+mn-cs"/>
              </a:rPr>
              <a:t>Fountain</a:t>
            </a:r>
            <a:r>
              <a:rPr lang="sv-SE" sz="1200" b="0" kern="1200" dirty="0">
                <a:solidFill>
                  <a:schemeClr val="tx1"/>
                </a:solidFill>
                <a:effectLst/>
                <a:latin typeface="+mn-lt"/>
                <a:ea typeface="+mn-ea"/>
                <a:cs typeface="+mn-cs"/>
              </a:rPr>
              <a:t> House i New York. Efter att hennes film Istället för sjukhus: </a:t>
            </a:r>
            <a:r>
              <a:rPr lang="sv-SE" sz="1200" b="0" kern="1200" dirty="0" err="1">
                <a:solidFill>
                  <a:schemeClr val="tx1"/>
                </a:solidFill>
                <a:effectLst/>
                <a:latin typeface="+mn-lt"/>
                <a:ea typeface="+mn-ea"/>
                <a:cs typeface="+mn-cs"/>
              </a:rPr>
              <a:t>Fountain</a:t>
            </a:r>
            <a:r>
              <a:rPr lang="sv-SE" sz="1200" b="0" kern="1200" dirty="0">
                <a:solidFill>
                  <a:schemeClr val="tx1"/>
                </a:solidFill>
                <a:effectLst/>
                <a:latin typeface="+mn-lt"/>
                <a:ea typeface="+mn-ea"/>
                <a:cs typeface="+mn-cs"/>
              </a:rPr>
              <a:t> House hade visats på SVT lyckades Asklund få lov om finansiering för att öppna en liknande verksamhet i Stockholm 1980. Idag finns det 13 fontänhus i Sverige och Falun är det senaste tillskottet som startar våren 2019, och ca 220 totalt i världen som utgör en viktig aktör inom det socialpsykiatriska rehabiliteringsfältet.</a:t>
            </a:r>
          </a:p>
          <a:p>
            <a:pPr fontAlgn="t"/>
            <a:r>
              <a:rPr lang="sv-SE" sz="1200" b="0" kern="1200" dirty="0">
                <a:solidFill>
                  <a:schemeClr val="tx1"/>
                </a:solidFill>
                <a:effectLst/>
                <a:latin typeface="+mn-lt"/>
                <a:ea typeface="+mn-ea"/>
                <a:cs typeface="+mn-cs"/>
              </a:rPr>
              <a:t>8 kommuner är på gång att starta nya hus.</a:t>
            </a:r>
          </a:p>
          <a:p>
            <a:pPr fontAlgn="t"/>
            <a:r>
              <a:rPr lang="sv-SE" sz="1200" b="0" kern="1200" dirty="0">
                <a:solidFill>
                  <a:schemeClr val="tx1"/>
                </a:solidFill>
                <a:effectLst/>
                <a:latin typeface="+mn-lt"/>
                <a:ea typeface="+mn-ea"/>
                <a:cs typeface="+mn-cs"/>
              </a:rPr>
              <a:t>Lena och Kristian</a:t>
            </a:r>
          </a:p>
          <a:p>
            <a:pPr fontAlgn="t"/>
            <a:endParaRPr lang="sv-SE" sz="1200" b="0" kern="1200" dirty="0">
              <a:solidFill>
                <a:schemeClr val="tx1"/>
              </a:solidFill>
              <a:effectLst/>
              <a:latin typeface="+mn-lt"/>
              <a:ea typeface="+mn-ea"/>
              <a:cs typeface="+mn-cs"/>
            </a:endParaRPr>
          </a:p>
          <a:p>
            <a:br>
              <a:rPr lang="sv-SE" dirty="0"/>
            </a:br>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3</a:t>
            </a:fld>
            <a:endParaRPr lang="sv-SE"/>
          </a:p>
        </p:txBody>
      </p:sp>
    </p:spTree>
    <p:extLst>
      <p:ext uri="{BB962C8B-B14F-4D97-AF65-F5344CB8AC3E}">
        <p14:creationId xmlns:p14="http://schemas.microsoft.com/office/powerpoint/2010/main" val="294808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På ett fontänhus blir man medlem, man blir en del av fontänhus-gemenskapen och delar därmed ansvaret för verksamheten tillsammans med andra medlemmar och handledare.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Det finns en tydlig struktur kring vilka arbetsuppgifter som behöver göras varje dag och dessa fördelas vid två möten per dag. Alla arbetsuppgifter behövs för att klubbhuset skall fungera, någon måste sitta i receptionen för att välkomna folk och koppla telefonsamtal, någon måste laga lunchen, någon måste renovera fastigheten vid behov, någon måste föra in statistikuppgifter, någon måste betala ut handledarnas löner. Detta gör att allt arbete man utför i huset, stort som smått, bidrar till helheten och uppskattas av alla dina kollegor, vilket vi även är superbra på att uppmärksamma. Här blir man hörd, sedd och uppskattad oavsett om man så bara råkar komma in genom dörren.</a:t>
            </a:r>
          </a:p>
          <a:p>
            <a:pPr marL="171450" indent="-171450">
              <a:buFont typeface="Arial" panose="020B0604020202020204" pitchFamily="34" charset="0"/>
              <a:buChar char="•"/>
            </a:pPr>
            <a:r>
              <a:rPr lang="sv-SE" dirty="0"/>
              <a:t>Frivillighetsaspekten gör att medlemmar tränar sig i att våga ta ett eget ansvar, men att det sker helt utifrån hur redo personen är, det är även viktigt att belysa att det är relationer som står i centrum, för utan relationen man skapar kan inte handledare veta när det är läge att pusha någon att ta nästa steg eller att vara den som bromsar om det går för fort. Medlemskapet är utan tidsbegränsning om så önskas och detta gör att man alltid enkelt kan komma tillbaka till fontänhuset om man efter man gått vidare i jobb eller studier får behov av ett fontänhus igen.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En gång i månaden har varje fontänhus ett klubbhusmöte där alla deltar att fatta beslut som rör verksamhetens alla delar. Medlemmar finns även representerade i både husets styrelse och i riksförbundets styrelse. Det finns inga arbetsuppgifter som är avsedda endast för medlemmar eller för handledare. Alla bidrar gemensamt att driva klubbhuset.</a:t>
            </a:r>
          </a:p>
          <a:p>
            <a:pPr marL="171450" indent="-171450">
              <a:buFont typeface="Arial" panose="020B0604020202020204" pitchFamily="34" charset="0"/>
              <a:buChar char="•"/>
            </a:pPr>
            <a:r>
              <a:rPr lang="sv-SE" dirty="0"/>
              <a:t>Kristian, Sara och Julia</a:t>
            </a:r>
          </a:p>
        </p:txBody>
      </p:sp>
      <p:sp>
        <p:nvSpPr>
          <p:cNvPr id="4" name="Platshållare för bildnummer 3"/>
          <p:cNvSpPr>
            <a:spLocks noGrp="1"/>
          </p:cNvSpPr>
          <p:nvPr>
            <p:ph type="sldNum" sz="quarter" idx="5"/>
          </p:nvPr>
        </p:nvSpPr>
        <p:spPr/>
        <p:txBody>
          <a:bodyPr/>
          <a:lstStyle/>
          <a:p>
            <a:fld id="{652444AE-B26B-6045-A202-A5C21D369DF6}" type="slidenum">
              <a:rPr lang="sv-SE" smtClean="0"/>
              <a:t>4</a:t>
            </a:fld>
            <a:endParaRPr lang="sv-SE"/>
          </a:p>
        </p:txBody>
      </p:sp>
    </p:spTree>
    <p:extLst>
      <p:ext uri="{BB962C8B-B14F-4D97-AF65-F5344CB8AC3E}">
        <p14:creationId xmlns:p14="http://schemas.microsoft.com/office/powerpoint/2010/main" val="375503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På ett fontänhus är man saknad om man inte kommer på den tid man avtalat. Då blir det en arbetsuppgift i huset att kontakta personen i fråga för att kolla läget samt bjuda in personen att komma in och delta i arbetsdagen. Detta kan ske med telefonsamtal, vykort eller hembesök. Aktiv suicidprevention.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Meningen med ett fontänhus är att vara huset mittemellan. Dvs, huset där man landar och återhämtar sig för att sedan återgå i arbete eller studier om så önskas. Alla fontänhus arbetar aktivt med att hitta vägar ut ur huset för sina medlemmar utifrån det som passar individen, detta innebär dock inte att man inte kan använda huset efter att man kommer ut, man har fortfarande kvar sin sociala gemenskap och relationerna man byggt upp.</a:t>
            </a:r>
          </a:p>
          <a:p>
            <a:pPr marL="171450" indent="-171450">
              <a:buFont typeface="Arial" panose="020B0604020202020204" pitchFamily="34" charset="0"/>
              <a:buChar char="•"/>
            </a:pPr>
            <a:r>
              <a:rPr lang="sv-SE" dirty="0"/>
              <a:t>Verksamheten styrs av 37 internationella riktlinjer som är den struktur vilken modellen vilar i och som alla är utformade för att på bästa sätt ge förutsättningar för medlemmar att bygga upp sina liv på ett hållbart sätt där det psykiska måendet inte definierar livskvalitén.</a:t>
            </a:r>
          </a:p>
          <a:p>
            <a:pPr marL="171450" indent="-171450">
              <a:buFont typeface="Arial" panose="020B0604020202020204" pitchFamily="34" charset="0"/>
              <a:buChar char="•"/>
            </a:pPr>
            <a:r>
              <a:rPr lang="sv-SE" dirty="0"/>
              <a:t>Varje fontänhus går igenom en ackrediteringsprocess vart tredje år för att få lov att kalla sig ett fontänhus. Fontänhusen genomgår regelbunden revidering där man metodiskt och gemensamt gör en självevaluering och får stöd att genomföra eventuella förändringar vid behov av vårt internationella organ Clubhouse International. Vill man själv som medlem bidra till denna process kan man utbilda sig till ackrediterare och får möjlighet att ge support till klubbhus runt om i världen.</a:t>
            </a:r>
          </a:p>
          <a:p>
            <a:pPr marL="171450" indent="-171450">
              <a:buFont typeface="Arial" panose="020B0604020202020204" pitchFamily="34" charset="0"/>
              <a:buChar char="•"/>
            </a:pPr>
            <a:r>
              <a:rPr lang="sv-SE" dirty="0"/>
              <a:t>Kristian och Julia, Lena</a:t>
            </a:r>
          </a:p>
        </p:txBody>
      </p:sp>
      <p:sp>
        <p:nvSpPr>
          <p:cNvPr id="4" name="Platshållare för bildnummer 3"/>
          <p:cNvSpPr>
            <a:spLocks noGrp="1"/>
          </p:cNvSpPr>
          <p:nvPr>
            <p:ph type="sldNum" sz="quarter" idx="5"/>
          </p:nvPr>
        </p:nvSpPr>
        <p:spPr/>
        <p:txBody>
          <a:bodyPr/>
          <a:lstStyle/>
          <a:p>
            <a:fld id="{652444AE-B26B-6045-A202-A5C21D369DF6}" type="slidenum">
              <a:rPr lang="sv-SE" smtClean="0"/>
              <a:t>5</a:t>
            </a:fld>
            <a:endParaRPr lang="sv-SE"/>
          </a:p>
        </p:txBody>
      </p:sp>
    </p:spTree>
    <p:extLst>
      <p:ext uri="{BB962C8B-B14F-4D97-AF65-F5344CB8AC3E}">
        <p14:creationId xmlns:p14="http://schemas.microsoft.com/office/powerpoint/2010/main" val="3891047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Så fort en medlem kommer till ett fontänhus så har vi en förväntan och ett förtroende på att den personen kan bidra med något unikt till fontänhuset, detta kommer man naturligt fram till utifrån de relationer som skapas med både medlemmar och handledare. Relationen är central!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På ett fontänhus är du någon och då relationer skapas så finns även ett inbyggt system om man märker att någon saknas i huset. Fontänhuset skall ha så pass få anställda handledare att de aldrig skulle kunna driva verksamheten själva, på så sätt garanterar man att medlemmarna är behövda för att arbetsdagen skall fungera.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Alla fontänhus arbetar aktivt med att ge stöd till medlemmar som önskar återgå i studier eller arbete, detta organiseras på olika sätt beroende på hur husen ser ut, hur stora de är eller vilka förutsättningar man har. Vissa har en egen enhet som heter studie och arbetsenheten, andra kanske har grupper som träffas regelbundet med fokus på detta.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6</a:t>
            </a:fld>
            <a:endParaRPr lang="sv-SE"/>
          </a:p>
        </p:txBody>
      </p:sp>
    </p:spTree>
    <p:extLst>
      <p:ext uri="{BB962C8B-B14F-4D97-AF65-F5344CB8AC3E}">
        <p14:creationId xmlns:p14="http://schemas.microsoft.com/office/powerpoint/2010/main" val="128930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Alla fontänhus erbjuder ett socialt fritidsprogram såsom att gå på bio, fotboll, filmkväll, handarbetscafé etc. Man har gemensamma semesterveckor där man kanske åker iväg på dagsturer eller övernattningar. Fontänhusen fokuserar även på friskvård på olika sätt.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Alla högtider firas i huset på högtidsdagen, Huset är aldrig stängt mer än två dagar i rad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Man är som vi tidigare nämnt medlem så länge man önskar, detta är oerhört viktigt då vi alla vet att livet går upp och ner, och särskilt för personer som lider av psykisk ohälsa. Därför så skall det inte vara svårare än att bara komma in genom dörren även efter lång tids frånvaro. Ingen ifrågasätter var man varit utan är bara glad av att se personen i fråga och säger välkommen tillbaka!</a:t>
            </a:r>
          </a:p>
          <a:p>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7</a:t>
            </a:fld>
            <a:endParaRPr lang="sv-SE"/>
          </a:p>
        </p:txBody>
      </p:sp>
    </p:spTree>
    <p:extLst>
      <p:ext uri="{BB962C8B-B14F-4D97-AF65-F5344CB8AC3E}">
        <p14:creationId xmlns:p14="http://schemas.microsoft.com/office/powerpoint/2010/main" val="2686674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 Lågtröskelstöd, inte ett lika stort steg att komma till ett fontänhus som att söka hjälp inom sjukvården.</a:t>
            </a:r>
          </a:p>
          <a:p>
            <a:r>
              <a:rPr lang="sv-SE" dirty="0"/>
              <a:t>När man ser alla dessa fakta så ser vi från fontänhusen att vi absolut kan vara en verksamhet som skulle kunna gynna er kommun på så många sätt! Hos oss finns den medmänskliga relationen som ett fundament för det är den som bygger hela vår verksamhet i kombination med den arbetsinriktade dagen. Man kan bli medlem omgående utan att behöva vänta i nån kö. Man får möjlighet att normalisera det man själv upplever som stigmatiserande i en inkluderande miljö som fokuserar på det friska hos individen. Man får en social gemenskap som tar ett gemensamt ansvar att stötta varandra, man är saknad när man inte är där och det finns ett unikt </a:t>
            </a:r>
            <a:r>
              <a:rPr lang="sv-SE" dirty="0" err="1"/>
              <a:t>Reach</a:t>
            </a:r>
            <a:r>
              <a:rPr lang="sv-SE" dirty="0"/>
              <a:t> </a:t>
            </a:r>
            <a:r>
              <a:rPr lang="sv-SE" dirty="0" err="1"/>
              <a:t>out</a:t>
            </a:r>
            <a:r>
              <a:rPr lang="sv-SE" dirty="0"/>
              <a:t> system för att hjälpa till att bryta isolering.</a:t>
            </a:r>
          </a:p>
          <a:p>
            <a:r>
              <a:rPr lang="sv-SE" dirty="0"/>
              <a:t>Sara och Lena</a:t>
            </a:r>
          </a:p>
          <a:p>
            <a:endParaRPr lang="sv-SE" dirty="0"/>
          </a:p>
          <a:p>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8</a:t>
            </a:fld>
            <a:endParaRPr lang="sv-SE"/>
          </a:p>
        </p:txBody>
      </p:sp>
    </p:spTree>
    <p:extLst>
      <p:ext uri="{BB962C8B-B14F-4D97-AF65-F5344CB8AC3E}">
        <p14:creationId xmlns:p14="http://schemas.microsoft.com/office/powerpoint/2010/main" val="1554971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Det som oftast är upplevelsen hos människor idag som lider av psykisk ohälsa är att det stöd man får blir fragmentarisk och inte konsekvent, samt att man kan skickas runt på olika instanser innan man får adekvat hjälp. Det som fontänhuset kan erbjuda är just en kontinuitet, ett icke tidsbegränsat medlemskap så att man alltid har en bas att komma tillbaka till eller en trygg miljö att vara i samtidigt som man kanske är mittemellan två instanser. Här finns även en otrolig kompetens från medlemmarna själva och handledare som kan bidra till att man hittar rätt support snabbare. Återigen, det är relationen som står i centrum och som gör att man kan sätta in resurser tidigt om det behövs. Fontänhuset blir alltså en kompletterande verksamhet till allt det som redan existerar i kommunen.</a:t>
            </a:r>
          </a:p>
          <a:p>
            <a:pPr marL="171450" indent="-171450">
              <a:buFont typeface="Arial" panose="020B0604020202020204" pitchFamily="34" charset="0"/>
              <a:buChar char="•"/>
            </a:pPr>
            <a:r>
              <a:rPr lang="sv-SE" dirty="0"/>
              <a:t>Fontänhuset står specifikt utskrivet i Socialstyrelsens rekommendationer för rehabiliteringsverksamhet för personer med schizofreni- och </a:t>
            </a:r>
            <a:r>
              <a:rPr lang="sv-SE" dirty="0" err="1"/>
              <a:t>psykossjukdommar</a:t>
            </a:r>
            <a:r>
              <a:rPr lang="sv-SE" dirty="0"/>
              <a:t> som numera varje kommun bör erbjuda sina medborgare. Tidigare låg vi på en </a:t>
            </a:r>
            <a:r>
              <a:rPr lang="sv-SE" dirty="0" err="1"/>
              <a:t>prio</a:t>
            </a:r>
            <a:r>
              <a:rPr lang="sv-SE" dirty="0"/>
              <a:t> 7, men har alltså nu hoppat upp till </a:t>
            </a:r>
            <a:r>
              <a:rPr lang="sv-SE" dirty="0" err="1"/>
              <a:t>prio</a:t>
            </a:r>
            <a:r>
              <a:rPr lang="sv-SE" dirty="0"/>
              <a:t> 3.</a:t>
            </a:r>
          </a:p>
          <a:p>
            <a:pPr marL="171450" indent="-171450">
              <a:buFont typeface="Arial" panose="020B0604020202020204" pitchFamily="34" charset="0"/>
              <a:buChar char="•"/>
            </a:pPr>
            <a:r>
              <a:rPr lang="sv-SE" dirty="0"/>
              <a:t>Man kan sedan hösten 2018 numera söka etableringsbidrag från Socialstyrelsen för uppstart av nya fontänhus. </a:t>
            </a:r>
          </a:p>
          <a:p>
            <a:pPr marL="171450" indent="-171450">
              <a:buFont typeface="Arial" panose="020B0604020202020204" pitchFamily="34" charset="0"/>
              <a:buChar char="•"/>
            </a:pPr>
            <a:r>
              <a:rPr lang="sv-SE" dirty="0"/>
              <a:t>Om man ser till tidigare forskning internationellt så är fontänhus-modellen ytterst kostnadseffektiv på många olika sätt. Det finns studier från USA som visar att 75% av fontänhusens medlemmar minskat sitt behov av akut inläggning, minskat behov av medicinering och en övergripande bättre självkänsla och känsla av välbefinnande. Om man bara enkelt räknar hur mycket det kostar att vara inlagd ett dygn på en psykiatrisk mottagning så kan man redan där se att både samhället och individen tjänar på att ha ett fontänhus tillgängligt. Forskning från Canada har kommit fram till att på fem år så får ett samhälle tillbaka upp till 14 ggr pengarna som investerades i att starta ett fontänhus.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Vi vet att fontänhusmodellen fungerar och den är evidensbaserad som arbetsrehabiliteringsmodell i USA, om man skulle lägga ihop era kostnader som ni lägger på exempelvis arbetsmarknadsåtgärder, träffpunkter för medborgare som står långt ifrån arbetsmarknaden, individuellt stöd för personer som lider av svår psykisk ohälsa så är det en ganska hög siffra. Det som fontänhusen skulle kunna bidra med är att i bästa fall minska dessa kostnader då fontänhuset erbjuder en helhet för medlemmarna på dessa områden. </a:t>
            </a:r>
            <a:r>
              <a:rPr lang="sv-SE" sz="1200" kern="1200" dirty="0">
                <a:solidFill>
                  <a:schemeClr val="tx1"/>
                </a:solidFill>
                <a:effectLst/>
                <a:latin typeface="+mn-lt"/>
                <a:ea typeface="+mn-ea"/>
                <a:cs typeface="+mn-cs"/>
              </a:rPr>
              <a:t>Det skulle kunna se ut på följande sätt att som i Örebros fontänhus har man ett boendeprogram, då minskar behovet av boendestöd, i andra fall kan medlemmar få hjälp i att hitta ett boendestöd som inte visste att man hade rätt till det. Oavsett hur scenariot ser ut så blir det en besparing i både lidande för individen och kostnader för samhället.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a:solidFill>
                  <a:schemeClr val="tx1"/>
                </a:solidFill>
                <a:effectLst/>
                <a:latin typeface="+mn-lt"/>
                <a:ea typeface="+mn-ea"/>
                <a:cs typeface="+mn-cs"/>
              </a:rPr>
              <a:t>Vill ni få stöd i att starta ett hus så har vi ett projekt just för detta syfte som finns tillgängliga att svara på frågor samt komma och informera.</a:t>
            </a:r>
          </a:p>
          <a:p>
            <a:pPr marL="171450" indent="-171450">
              <a:buFont typeface="Arial" panose="020B0604020202020204" pitchFamily="34" charset="0"/>
              <a:buChar char="•"/>
            </a:pPr>
            <a:endParaRPr lang="sv-SE" dirty="0"/>
          </a:p>
          <a:p>
            <a:endParaRPr lang="sv-SE" dirty="0"/>
          </a:p>
        </p:txBody>
      </p:sp>
      <p:sp>
        <p:nvSpPr>
          <p:cNvPr id="4" name="Platshållare för bildnummer 3"/>
          <p:cNvSpPr>
            <a:spLocks noGrp="1"/>
          </p:cNvSpPr>
          <p:nvPr>
            <p:ph type="sldNum" sz="quarter" idx="5"/>
          </p:nvPr>
        </p:nvSpPr>
        <p:spPr/>
        <p:txBody>
          <a:bodyPr/>
          <a:lstStyle/>
          <a:p>
            <a:fld id="{652444AE-B26B-6045-A202-A5C21D369DF6}" type="slidenum">
              <a:rPr lang="sv-SE" smtClean="0"/>
              <a:t>9</a:t>
            </a:fld>
            <a:endParaRPr lang="sv-SE"/>
          </a:p>
        </p:txBody>
      </p:sp>
    </p:spTree>
    <p:extLst>
      <p:ext uri="{BB962C8B-B14F-4D97-AF65-F5344CB8AC3E}">
        <p14:creationId xmlns:p14="http://schemas.microsoft.com/office/powerpoint/2010/main" val="277754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1AD89D-4651-4DA5-B034-0E28CD84A9D6}"/>
              </a:ext>
            </a:extLst>
          </p:cNvPr>
          <p:cNvSpPr>
            <a:spLocks noGrp="1"/>
          </p:cNvSpPr>
          <p:nvPr>
            <p:ph type="ctrTitle"/>
          </p:nvPr>
        </p:nvSpPr>
        <p:spPr>
          <a:xfrm>
            <a:off x="1524000" y="1122363"/>
            <a:ext cx="9144000" cy="2387600"/>
          </a:xfrm>
        </p:spPr>
        <p:txBody>
          <a:bodyPr anchor="b"/>
          <a:lstStyle>
            <a:lvl1pPr algn="ctr">
              <a:defRPr sz="6000">
                <a:latin typeface="Glegoo" pitchFamily="2" charset="0"/>
                <a:cs typeface="Glegoo" pitchFamily="2" charset="0"/>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9C7BA9E4-F3C1-4149-8DEC-BCEA8B6D1490}"/>
              </a:ext>
            </a:extLst>
          </p:cNvPr>
          <p:cNvSpPr>
            <a:spLocks noGrp="1"/>
          </p:cNvSpPr>
          <p:nvPr>
            <p:ph type="subTitle" idx="1"/>
          </p:nvPr>
        </p:nvSpPr>
        <p:spPr>
          <a:xfrm>
            <a:off x="1524000" y="3602038"/>
            <a:ext cx="9144000" cy="1655762"/>
          </a:xfrm>
        </p:spPr>
        <p:txBody>
          <a:bodyPr/>
          <a:lstStyle>
            <a:lvl1pPr marL="0" indent="0" algn="ctr">
              <a:buNone/>
              <a:defRPr sz="2400">
                <a:latin typeface="Maven Pro" panose="00000500000000000000" pitchFamily="2" charset="0"/>
                <a:ea typeface="Droid Serif" panose="02020600060500020200" pitchFamily="18" charset="0"/>
                <a:cs typeface="Droid Serif" panose="02020600060500020200"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E9C73B97-198E-4240-814E-5A5EFF83E5B2}"/>
              </a:ext>
            </a:extLst>
          </p:cNvPr>
          <p:cNvSpPr>
            <a:spLocks noGrp="1"/>
          </p:cNvSpPr>
          <p:nvPr>
            <p:ph type="dt" sz="half" idx="10"/>
          </p:nvPr>
        </p:nvSpPr>
        <p:spPr/>
        <p:txBody>
          <a:bodyPr/>
          <a:lstStyle/>
          <a:p>
            <a:fld id="{1F9D6CDB-2283-409B-8C60-59BFC69AC524}" type="datetimeFigureOut">
              <a:rPr lang="sv-SE" smtClean="0"/>
              <a:t>2020-05-28</a:t>
            </a:fld>
            <a:endParaRPr lang="sv-SE" dirty="0"/>
          </a:p>
        </p:txBody>
      </p:sp>
      <p:sp>
        <p:nvSpPr>
          <p:cNvPr id="5" name="Platshållare för sidfot 4">
            <a:extLst>
              <a:ext uri="{FF2B5EF4-FFF2-40B4-BE49-F238E27FC236}">
                <a16:creationId xmlns:a16="http://schemas.microsoft.com/office/drawing/2014/main" id="{84AAFF8D-EFBB-491E-907A-FA603C5F0C8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CE2D192-8009-4EAB-893B-2E0DB61F47B0}"/>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42186701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7A3045-DFA1-476B-90DA-BC5246BB43A3}"/>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5873F80-4537-4DD4-90DC-12027594FE61}"/>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4" name="Platshållare för sidfot 3">
            <a:extLst>
              <a:ext uri="{FF2B5EF4-FFF2-40B4-BE49-F238E27FC236}">
                <a16:creationId xmlns:a16="http://schemas.microsoft.com/office/drawing/2014/main" id="{4F237C04-61A9-4253-8AA0-A8E6B2BA155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4B986F3-B885-41BE-91A5-D2A733E8B08F}"/>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3127998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Endast rubrik">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7A3045-DFA1-476B-90DA-BC5246BB43A3}"/>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5873F80-4537-4DD4-90DC-12027594FE61}"/>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4" name="Platshållare för sidfot 3">
            <a:extLst>
              <a:ext uri="{FF2B5EF4-FFF2-40B4-BE49-F238E27FC236}">
                <a16:creationId xmlns:a16="http://schemas.microsoft.com/office/drawing/2014/main" id="{4F237C04-61A9-4253-8AA0-A8E6B2BA155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4B986F3-B885-41BE-91A5-D2A733E8B08F}"/>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3937844051"/>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5B0B7C3-E5C1-4973-AE74-7EE1DA4375CE}"/>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3" name="Platshållare för sidfot 2">
            <a:extLst>
              <a:ext uri="{FF2B5EF4-FFF2-40B4-BE49-F238E27FC236}">
                <a16:creationId xmlns:a16="http://schemas.microsoft.com/office/drawing/2014/main" id="{0B87FAD1-86C6-4C7D-95DC-FA53DC5E86A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A018476-0FB5-40B4-9BD7-A2DC6163D545}"/>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3792859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Text med bildtext">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05048C-1075-491C-92C1-0026990E3F08}"/>
              </a:ext>
            </a:extLst>
          </p:cNvPr>
          <p:cNvSpPr>
            <a:spLocks noGrp="1"/>
          </p:cNvSpPr>
          <p:nvPr>
            <p:ph type="title"/>
          </p:nvPr>
        </p:nvSpPr>
        <p:spPr>
          <a:xfrm>
            <a:off x="839788" y="457200"/>
            <a:ext cx="3932237" cy="1600200"/>
          </a:xfrm>
        </p:spPr>
        <p:txBody>
          <a:bodyPr anchor="b"/>
          <a:lstStyle>
            <a:lvl1pPr>
              <a:defRPr sz="32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64A4E45F-B151-4834-A804-88815ACD7A0F}"/>
              </a:ext>
            </a:extLst>
          </p:cNvPr>
          <p:cNvSpPr>
            <a:spLocks noGrp="1"/>
          </p:cNvSpPr>
          <p:nvPr>
            <p:ph idx="1"/>
          </p:nvPr>
        </p:nvSpPr>
        <p:spPr>
          <a:xfrm>
            <a:off x="5183188" y="987425"/>
            <a:ext cx="6172200" cy="4873625"/>
          </a:xfrm>
        </p:spPr>
        <p:txBody>
          <a:bodyPr/>
          <a:lstStyle>
            <a:lvl1pPr>
              <a:defRPr sz="3200">
                <a:latin typeface="Maven Pro" panose="00000500000000000000" pitchFamily="2" charset="0"/>
              </a:defRPr>
            </a:lvl1pPr>
            <a:lvl2pPr>
              <a:defRPr sz="2800">
                <a:latin typeface="Maven Pro" panose="00000500000000000000" pitchFamily="2" charset="0"/>
              </a:defRPr>
            </a:lvl2pPr>
            <a:lvl3pPr>
              <a:defRPr sz="2400">
                <a:latin typeface="Maven Pro" panose="00000500000000000000" pitchFamily="2" charset="0"/>
              </a:defRPr>
            </a:lvl3pPr>
            <a:lvl4pPr>
              <a:defRPr sz="2000">
                <a:latin typeface="Maven Pro" panose="00000500000000000000" pitchFamily="2" charset="0"/>
              </a:defRPr>
            </a:lvl4pPr>
            <a:lvl5pPr>
              <a:defRPr sz="2000">
                <a:latin typeface="Maven Pro" panose="00000500000000000000" pitchFamily="2" charset="0"/>
              </a:defRPr>
            </a:lvl5pPr>
            <a:lvl6pPr>
              <a:defRPr sz="2000"/>
            </a:lvl6pPr>
            <a:lvl7pPr>
              <a:defRPr sz="2000"/>
            </a:lvl7pPr>
            <a:lvl8pPr>
              <a:defRPr sz="2000"/>
            </a:lvl8pPr>
            <a:lvl9pPr>
              <a:defRPr sz="2000"/>
            </a:lvl9pPr>
          </a:lstStyle>
          <a:p>
            <a:pPr lvl="0"/>
            <a:r>
              <a:rPr lang="sv-SE"/>
              <a:t>Redigera format för bakgrundstext
Nivå två
Nivå tre
Nivå fyra
Nivå fem</a:t>
            </a:r>
            <a:endParaRPr lang="sv-SE" dirty="0"/>
          </a:p>
        </p:txBody>
      </p:sp>
      <p:sp>
        <p:nvSpPr>
          <p:cNvPr id="4" name="Platshållare för text 3">
            <a:extLst>
              <a:ext uri="{FF2B5EF4-FFF2-40B4-BE49-F238E27FC236}">
                <a16:creationId xmlns:a16="http://schemas.microsoft.com/office/drawing/2014/main" id="{36051534-3240-420D-AF43-6EAE4ADE3323}"/>
              </a:ext>
            </a:extLst>
          </p:cNvPr>
          <p:cNvSpPr>
            <a:spLocks noGrp="1"/>
          </p:cNvSpPr>
          <p:nvPr>
            <p:ph type="body" sz="half" idx="2"/>
          </p:nvPr>
        </p:nvSpPr>
        <p:spPr>
          <a:xfrm>
            <a:off x="839788" y="2057400"/>
            <a:ext cx="3932237" cy="3811588"/>
          </a:xfrm>
        </p:spPr>
        <p:txBody>
          <a:bodyPr/>
          <a:lstStyle>
            <a:lvl1pPr marL="0" indent="0">
              <a:buNone/>
              <a:defRPr sz="1600">
                <a:latin typeface="Maven Pro"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02B1F186-5517-4EE4-BB83-511E60EF9B89}"/>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206862D3-121F-4A24-8C61-F9EA3D2F424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1F2B5A5-6613-4DF6-845D-9E890901608F}"/>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241782972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1_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05048C-1075-491C-92C1-0026990E3F08}"/>
              </a:ext>
            </a:extLst>
          </p:cNvPr>
          <p:cNvSpPr>
            <a:spLocks noGrp="1"/>
          </p:cNvSpPr>
          <p:nvPr>
            <p:ph type="title"/>
          </p:nvPr>
        </p:nvSpPr>
        <p:spPr>
          <a:xfrm>
            <a:off x="839788" y="457200"/>
            <a:ext cx="3932237" cy="1600200"/>
          </a:xfrm>
        </p:spPr>
        <p:txBody>
          <a:bodyPr anchor="b"/>
          <a:lstStyle>
            <a:lvl1pPr>
              <a:defRPr sz="32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64A4E45F-B151-4834-A804-88815ACD7A0F}"/>
              </a:ext>
            </a:extLst>
          </p:cNvPr>
          <p:cNvSpPr>
            <a:spLocks noGrp="1"/>
          </p:cNvSpPr>
          <p:nvPr>
            <p:ph idx="1"/>
          </p:nvPr>
        </p:nvSpPr>
        <p:spPr>
          <a:xfrm>
            <a:off x="5183188" y="987425"/>
            <a:ext cx="6172200" cy="4873625"/>
          </a:xfrm>
        </p:spPr>
        <p:txBody>
          <a:bodyPr/>
          <a:lstStyle>
            <a:lvl1pPr>
              <a:defRPr sz="3200">
                <a:latin typeface="Maven Pro" panose="00000500000000000000" pitchFamily="2" charset="0"/>
              </a:defRPr>
            </a:lvl1pPr>
            <a:lvl2pPr>
              <a:defRPr sz="2800">
                <a:latin typeface="Maven Pro" panose="00000500000000000000" pitchFamily="2" charset="0"/>
              </a:defRPr>
            </a:lvl2pPr>
            <a:lvl3pPr>
              <a:defRPr sz="2400">
                <a:latin typeface="Maven Pro" panose="00000500000000000000" pitchFamily="2" charset="0"/>
              </a:defRPr>
            </a:lvl3pPr>
            <a:lvl4pPr>
              <a:defRPr sz="2000">
                <a:latin typeface="Maven Pro" panose="00000500000000000000" pitchFamily="2" charset="0"/>
              </a:defRPr>
            </a:lvl4pPr>
            <a:lvl5pPr>
              <a:defRPr sz="2000">
                <a:latin typeface="Maven Pro" panose="00000500000000000000" pitchFamily="2" charset="0"/>
              </a:defRPr>
            </a:lvl5pPr>
            <a:lvl6pPr>
              <a:defRPr sz="2000"/>
            </a:lvl6pPr>
            <a:lvl7pPr>
              <a:defRPr sz="2000"/>
            </a:lvl7pPr>
            <a:lvl8pPr>
              <a:defRPr sz="2000"/>
            </a:lvl8pPr>
            <a:lvl9pPr>
              <a:defRPr sz="2000"/>
            </a:lvl9pPr>
          </a:lstStyle>
          <a:p>
            <a:pPr lvl="0"/>
            <a:r>
              <a:rPr lang="sv-SE"/>
              <a:t>Redigera format för bakgrundstext
Nivå två
Nivå tre
Nivå fyra
Nivå fem</a:t>
            </a:r>
            <a:endParaRPr lang="sv-SE" dirty="0"/>
          </a:p>
        </p:txBody>
      </p:sp>
      <p:sp>
        <p:nvSpPr>
          <p:cNvPr id="4" name="Platshållare för text 3">
            <a:extLst>
              <a:ext uri="{FF2B5EF4-FFF2-40B4-BE49-F238E27FC236}">
                <a16:creationId xmlns:a16="http://schemas.microsoft.com/office/drawing/2014/main" id="{36051534-3240-420D-AF43-6EAE4ADE3323}"/>
              </a:ext>
            </a:extLst>
          </p:cNvPr>
          <p:cNvSpPr>
            <a:spLocks noGrp="1"/>
          </p:cNvSpPr>
          <p:nvPr>
            <p:ph type="body" sz="half" idx="2"/>
          </p:nvPr>
        </p:nvSpPr>
        <p:spPr>
          <a:xfrm>
            <a:off x="839788" y="2057400"/>
            <a:ext cx="3932237" cy="3811588"/>
          </a:xfrm>
        </p:spPr>
        <p:txBody>
          <a:bodyPr/>
          <a:lstStyle>
            <a:lvl1pPr marL="0" indent="0">
              <a:buNone/>
              <a:defRPr sz="1600">
                <a:latin typeface="Maven Pro"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02B1F186-5517-4EE4-BB83-511E60EF9B89}"/>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206862D3-121F-4A24-8C61-F9EA3D2F424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1F2B5A5-6613-4DF6-845D-9E890901608F}"/>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1487291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AD59C4-8277-4763-B8C3-02E49AA01FD1}"/>
              </a:ext>
            </a:extLst>
          </p:cNvPr>
          <p:cNvSpPr>
            <a:spLocks noGrp="1"/>
          </p:cNvSpPr>
          <p:nvPr>
            <p:ph type="title"/>
          </p:nvPr>
        </p:nvSpPr>
        <p:spPr>
          <a:xfrm>
            <a:off x="839788" y="457200"/>
            <a:ext cx="3932237" cy="1600200"/>
          </a:xfrm>
        </p:spPr>
        <p:txBody>
          <a:bodyPr anchor="b"/>
          <a:lstStyle>
            <a:lvl1pPr>
              <a:defRPr sz="32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632018DB-BCCF-4005-AC05-4DFD5B71C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a:extLst>
              <a:ext uri="{FF2B5EF4-FFF2-40B4-BE49-F238E27FC236}">
                <a16:creationId xmlns:a16="http://schemas.microsoft.com/office/drawing/2014/main" id="{BC0AF320-CD0A-4451-B0F1-FBFCA492DED6}"/>
              </a:ext>
            </a:extLst>
          </p:cNvPr>
          <p:cNvSpPr>
            <a:spLocks noGrp="1"/>
          </p:cNvSpPr>
          <p:nvPr>
            <p:ph type="body" sz="half" idx="2"/>
          </p:nvPr>
        </p:nvSpPr>
        <p:spPr>
          <a:xfrm>
            <a:off x="839788" y="2057400"/>
            <a:ext cx="3932237" cy="3811588"/>
          </a:xfrm>
        </p:spPr>
        <p:txBody>
          <a:bodyPr/>
          <a:lstStyle>
            <a:lvl1pPr marL="0" indent="0">
              <a:buNone/>
              <a:defRPr sz="1600">
                <a:latin typeface="Maven Pro"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2CBB1ECD-7F4D-45E4-A98B-7090499ADB18}"/>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36126E17-F1EE-4276-8BE7-E1670C4AD7F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B374BBD-F91D-4D67-BFCB-46D542551915}"/>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4211443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1_Bild med bild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AD59C4-8277-4763-B8C3-02E49AA01FD1}"/>
              </a:ext>
            </a:extLst>
          </p:cNvPr>
          <p:cNvSpPr>
            <a:spLocks noGrp="1"/>
          </p:cNvSpPr>
          <p:nvPr>
            <p:ph type="title"/>
          </p:nvPr>
        </p:nvSpPr>
        <p:spPr>
          <a:xfrm>
            <a:off x="839788" y="457200"/>
            <a:ext cx="3932237" cy="1600200"/>
          </a:xfrm>
        </p:spPr>
        <p:txBody>
          <a:bodyPr anchor="b"/>
          <a:lstStyle>
            <a:lvl1pPr>
              <a:defRPr sz="32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632018DB-BCCF-4005-AC05-4DFD5B71C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a:extLst>
              <a:ext uri="{FF2B5EF4-FFF2-40B4-BE49-F238E27FC236}">
                <a16:creationId xmlns:a16="http://schemas.microsoft.com/office/drawing/2014/main" id="{BC0AF320-CD0A-4451-B0F1-FBFCA492DED6}"/>
              </a:ext>
            </a:extLst>
          </p:cNvPr>
          <p:cNvSpPr>
            <a:spLocks noGrp="1"/>
          </p:cNvSpPr>
          <p:nvPr>
            <p:ph type="body" sz="half" idx="2"/>
          </p:nvPr>
        </p:nvSpPr>
        <p:spPr>
          <a:xfrm>
            <a:off x="839788" y="2057400"/>
            <a:ext cx="3932237" cy="3811588"/>
          </a:xfrm>
        </p:spPr>
        <p:txBody>
          <a:bodyPr/>
          <a:lstStyle>
            <a:lvl1pPr marL="0" indent="0">
              <a:buNone/>
              <a:defRPr sz="1600">
                <a:latin typeface="Maven Pro"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
Nivå två
Nivå tre
Nivå fyra
Nivå fem</a:t>
            </a:r>
          </a:p>
        </p:txBody>
      </p:sp>
      <p:sp>
        <p:nvSpPr>
          <p:cNvPr id="5" name="Platshållare för datum 4">
            <a:extLst>
              <a:ext uri="{FF2B5EF4-FFF2-40B4-BE49-F238E27FC236}">
                <a16:creationId xmlns:a16="http://schemas.microsoft.com/office/drawing/2014/main" id="{2CBB1ECD-7F4D-45E4-A98B-7090499ADB18}"/>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36126E17-F1EE-4276-8BE7-E1670C4AD7F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B374BBD-F91D-4D67-BFCB-46D542551915}"/>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403548686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Rubrikbild">
    <p:bg>
      <p:bgRef idx="1002">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1AD89D-4651-4DA5-B034-0E28CD84A9D6}"/>
              </a:ext>
            </a:extLst>
          </p:cNvPr>
          <p:cNvSpPr>
            <a:spLocks noGrp="1"/>
          </p:cNvSpPr>
          <p:nvPr>
            <p:ph type="ctrTitle"/>
          </p:nvPr>
        </p:nvSpPr>
        <p:spPr>
          <a:xfrm>
            <a:off x="1524000" y="1122363"/>
            <a:ext cx="9144000" cy="2387600"/>
          </a:xfrm>
        </p:spPr>
        <p:txBody>
          <a:bodyPr anchor="b"/>
          <a:lstStyle>
            <a:lvl1pPr algn="ctr">
              <a:defRPr sz="6000">
                <a:latin typeface="Glegoo" pitchFamily="2" charset="0"/>
                <a:cs typeface="Glegoo" pitchFamily="2" charset="0"/>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9C7BA9E4-F3C1-4149-8DEC-BCEA8B6D1490}"/>
              </a:ext>
            </a:extLst>
          </p:cNvPr>
          <p:cNvSpPr>
            <a:spLocks noGrp="1"/>
          </p:cNvSpPr>
          <p:nvPr>
            <p:ph type="subTitle" idx="1"/>
          </p:nvPr>
        </p:nvSpPr>
        <p:spPr>
          <a:xfrm>
            <a:off x="1524000" y="3602038"/>
            <a:ext cx="9144000" cy="1655762"/>
          </a:xfrm>
        </p:spPr>
        <p:txBody>
          <a:bodyPr/>
          <a:lstStyle>
            <a:lvl1pPr marL="0" indent="0" algn="ctr">
              <a:buNone/>
              <a:defRPr sz="2400">
                <a:latin typeface="Maven Pro" panose="00000500000000000000" pitchFamily="2" charset="0"/>
                <a:ea typeface="Droid Serif" panose="02020600060500020200" pitchFamily="18" charset="0"/>
                <a:cs typeface="Droid Serif" panose="02020600060500020200"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E9C73B97-198E-4240-814E-5A5EFF83E5B2}"/>
              </a:ext>
            </a:extLst>
          </p:cNvPr>
          <p:cNvSpPr>
            <a:spLocks noGrp="1"/>
          </p:cNvSpPr>
          <p:nvPr>
            <p:ph type="dt" sz="half" idx="10"/>
          </p:nvPr>
        </p:nvSpPr>
        <p:spPr/>
        <p:txBody>
          <a:bodyPr/>
          <a:lstStyle/>
          <a:p>
            <a:fld id="{1F9D6CDB-2283-409B-8C60-59BFC69AC524}" type="datetimeFigureOut">
              <a:rPr lang="sv-SE" smtClean="0"/>
              <a:t>2020-05-28</a:t>
            </a:fld>
            <a:endParaRPr lang="sv-SE" dirty="0"/>
          </a:p>
        </p:txBody>
      </p:sp>
      <p:sp>
        <p:nvSpPr>
          <p:cNvPr id="5" name="Platshållare för sidfot 4">
            <a:extLst>
              <a:ext uri="{FF2B5EF4-FFF2-40B4-BE49-F238E27FC236}">
                <a16:creationId xmlns:a16="http://schemas.microsoft.com/office/drawing/2014/main" id="{84AAFF8D-EFBB-491E-907A-FA603C5F0C8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CE2D192-8009-4EAB-893B-2E0DB61F47B0}"/>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308486417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44276-56FC-40ED-8966-1F61354334D6}"/>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2747258C-68E3-4112-BAD7-5304BC695D41}"/>
              </a:ext>
            </a:extLst>
          </p:cNvPr>
          <p:cNvSpPr>
            <a:spLocks noGrp="1"/>
          </p:cNvSpPr>
          <p:nvPr>
            <p:ph idx="1"/>
          </p:nvPr>
        </p:nvSpPr>
        <p:spPr/>
        <p:txBody>
          <a:bodyPr/>
          <a:lstStyle>
            <a:lvl1pPr>
              <a:defRPr>
                <a:latin typeface="Maven Pro" panose="00000500000000000000" pitchFamily="2" charset="0"/>
                <a:ea typeface="Droid Serif" panose="02020600060500020200" pitchFamily="18" charset="0"/>
                <a:cs typeface="Droid Serif" panose="02020600060500020200" pitchFamily="18" charset="0"/>
              </a:defRPr>
            </a:lvl1pPr>
            <a:lvl2pPr>
              <a:defRPr>
                <a:latin typeface="Maven Pro" panose="00000500000000000000" pitchFamily="2" charset="0"/>
                <a:ea typeface="Droid Serif" panose="02020600060500020200" pitchFamily="18" charset="0"/>
                <a:cs typeface="Droid Serif" panose="02020600060500020200" pitchFamily="18" charset="0"/>
              </a:defRPr>
            </a:lvl2pPr>
            <a:lvl3pPr>
              <a:defRPr>
                <a:latin typeface="Maven Pro" panose="00000500000000000000" pitchFamily="2" charset="0"/>
                <a:ea typeface="Droid Serif" panose="02020600060500020200" pitchFamily="18" charset="0"/>
                <a:cs typeface="Droid Serif" panose="02020600060500020200" pitchFamily="18" charset="0"/>
              </a:defRPr>
            </a:lvl3pPr>
            <a:lvl4pPr>
              <a:defRPr>
                <a:latin typeface="Maven Pro" panose="00000500000000000000" pitchFamily="2" charset="0"/>
                <a:ea typeface="Droid Serif" panose="02020600060500020200" pitchFamily="18" charset="0"/>
                <a:cs typeface="Droid Serif" panose="02020600060500020200" pitchFamily="18" charset="0"/>
              </a:defRPr>
            </a:lvl4pPr>
            <a:lvl5pPr>
              <a:defRPr>
                <a:latin typeface="Maven Pro" panose="00000500000000000000" pitchFamily="2" charset="0"/>
                <a:ea typeface="Droid Serif" panose="02020600060500020200" pitchFamily="18" charset="0"/>
                <a:cs typeface="Droid Serif" panose="02020600060500020200" pitchFamily="18" charset="0"/>
              </a:defRPr>
            </a:lvl5pPr>
          </a:lstStyle>
          <a:p>
            <a:pPr lvl="0"/>
            <a:r>
              <a:rPr lang="sv-SE"/>
              <a:t>Redigera format för bakgrundstext
Nivå två
Nivå tre
Nivå fyra
Nivå fem</a:t>
            </a:r>
            <a:endParaRPr lang="sv-SE" dirty="0"/>
          </a:p>
        </p:txBody>
      </p:sp>
      <p:sp>
        <p:nvSpPr>
          <p:cNvPr id="4" name="Platshållare för datum 3">
            <a:extLst>
              <a:ext uri="{FF2B5EF4-FFF2-40B4-BE49-F238E27FC236}">
                <a16:creationId xmlns:a16="http://schemas.microsoft.com/office/drawing/2014/main" id="{ED574349-61F2-47FD-9922-D1EBCBB47B48}"/>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5" name="Platshållare för sidfot 4">
            <a:extLst>
              <a:ext uri="{FF2B5EF4-FFF2-40B4-BE49-F238E27FC236}">
                <a16:creationId xmlns:a16="http://schemas.microsoft.com/office/drawing/2014/main" id="{88185CEB-8991-4337-87F8-5A6C985767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1FE9AC-40D2-486E-AF39-BDCD8A0E8339}"/>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318766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Rubrik och innehåll">
    <p:bg>
      <p:bgRef idx="1002">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44276-56FC-40ED-8966-1F61354334D6}"/>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2747258C-68E3-4112-BAD7-5304BC695D41}"/>
              </a:ext>
            </a:extLst>
          </p:cNvPr>
          <p:cNvSpPr>
            <a:spLocks noGrp="1"/>
          </p:cNvSpPr>
          <p:nvPr>
            <p:ph idx="1"/>
          </p:nvPr>
        </p:nvSpPr>
        <p:spPr/>
        <p:txBody>
          <a:bodyPr/>
          <a:lstStyle>
            <a:lvl1pPr>
              <a:defRPr>
                <a:latin typeface="Maven Pro" panose="00000500000000000000" pitchFamily="2" charset="0"/>
                <a:ea typeface="Droid Serif" panose="02020600060500020200" pitchFamily="18" charset="0"/>
                <a:cs typeface="Droid Serif" panose="02020600060500020200" pitchFamily="18" charset="0"/>
              </a:defRPr>
            </a:lvl1pPr>
            <a:lvl2pPr>
              <a:defRPr>
                <a:latin typeface="Maven Pro" panose="00000500000000000000" pitchFamily="2" charset="0"/>
                <a:ea typeface="Droid Serif" panose="02020600060500020200" pitchFamily="18" charset="0"/>
                <a:cs typeface="Droid Serif" panose="02020600060500020200" pitchFamily="18" charset="0"/>
              </a:defRPr>
            </a:lvl2pPr>
            <a:lvl3pPr>
              <a:defRPr>
                <a:latin typeface="Maven Pro" panose="00000500000000000000" pitchFamily="2" charset="0"/>
                <a:ea typeface="Droid Serif" panose="02020600060500020200" pitchFamily="18" charset="0"/>
                <a:cs typeface="Droid Serif" panose="02020600060500020200" pitchFamily="18" charset="0"/>
              </a:defRPr>
            </a:lvl3pPr>
            <a:lvl4pPr>
              <a:defRPr>
                <a:latin typeface="Maven Pro" panose="00000500000000000000" pitchFamily="2" charset="0"/>
                <a:ea typeface="Droid Serif" panose="02020600060500020200" pitchFamily="18" charset="0"/>
                <a:cs typeface="Droid Serif" panose="02020600060500020200" pitchFamily="18" charset="0"/>
              </a:defRPr>
            </a:lvl4pPr>
            <a:lvl5pPr>
              <a:defRPr>
                <a:latin typeface="Maven Pro" panose="00000500000000000000" pitchFamily="2" charset="0"/>
                <a:ea typeface="Droid Serif" panose="02020600060500020200" pitchFamily="18" charset="0"/>
                <a:cs typeface="Droid Serif" panose="02020600060500020200" pitchFamily="18" charset="0"/>
              </a:defRPr>
            </a:lvl5pPr>
          </a:lstStyle>
          <a:p>
            <a:pPr lvl="0"/>
            <a:r>
              <a:rPr lang="sv-SE"/>
              <a:t>Redigera format för bakgrundstext
Nivå två
Nivå tre
Nivå fyra
Nivå fem</a:t>
            </a:r>
            <a:endParaRPr lang="sv-SE" dirty="0"/>
          </a:p>
        </p:txBody>
      </p:sp>
      <p:sp>
        <p:nvSpPr>
          <p:cNvPr id="4" name="Platshållare för datum 3">
            <a:extLst>
              <a:ext uri="{FF2B5EF4-FFF2-40B4-BE49-F238E27FC236}">
                <a16:creationId xmlns:a16="http://schemas.microsoft.com/office/drawing/2014/main" id="{ED574349-61F2-47FD-9922-D1EBCBB47B48}"/>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5" name="Platshållare för sidfot 4">
            <a:extLst>
              <a:ext uri="{FF2B5EF4-FFF2-40B4-BE49-F238E27FC236}">
                <a16:creationId xmlns:a16="http://schemas.microsoft.com/office/drawing/2014/main" id="{88185CEB-8991-4337-87F8-5A6C9857672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1FE9AC-40D2-486E-AF39-BDCD8A0E8339}"/>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149988883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6914AA-1CC1-4E8E-AA6A-0B2F015041F2}"/>
              </a:ext>
            </a:extLst>
          </p:cNvPr>
          <p:cNvSpPr>
            <a:spLocks noGrp="1"/>
          </p:cNvSpPr>
          <p:nvPr>
            <p:ph type="title"/>
          </p:nvPr>
        </p:nvSpPr>
        <p:spPr>
          <a:xfrm>
            <a:off x="831850" y="1709738"/>
            <a:ext cx="10515600" cy="2852737"/>
          </a:xfrm>
        </p:spPr>
        <p:txBody>
          <a:bodyPr anchor="b"/>
          <a:lstStyle>
            <a:lvl1pPr>
              <a:defRPr sz="60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7D59BEE6-E5E2-4946-91E6-34A8699D6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aven Pro"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E3B966DE-6975-44CD-8C77-382FD3B5AE2F}"/>
              </a:ext>
            </a:extLst>
          </p:cNvPr>
          <p:cNvSpPr>
            <a:spLocks noGrp="1"/>
          </p:cNvSpPr>
          <p:nvPr>
            <p:ph type="dt" sz="half" idx="10"/>
          </p:nvPr>
        </p:nvSpPr>
        <p:spPr/>
        <p:txBody>
          <a:bodyPr/>
          <a:lstStyle>
            <a:lvl1pPr>
              <a:defRPr>
                <a:latin typeface="Maven Pro" panose="00000500000000000000" pitchFamily="2" charset="0"/>
              </a:defRPr>
            </a:lvl1pPr>
          </a:lstStyle>
          <a:p>
            <a:fld id="{1F9D6CDB-2283-409B-8C60-59BFC69AC524}" type="datetimeFigureOut">
              <a:rPr lang="sv-SE" smtClean="0"/>
              <a:pPr/>
              <a:t>2020-05-28</a:t>
            </a:fld>
            <a:endParaRPr lang="sv-SE" dirty="0"/>
          </a:p>
        </p:txBody>
      </p:sp>
      <p:sp>
        <p:nvSpPr>
          <p:cNvPr id="5" name="Platshållare för sidfot 4">
            <a:extLst>
              <a:ext uri="{FF2B5EF4-FFF2-40B4-BE49-F238E27FC236}">
                <a16:creationId xmlns:a16="http://schemas.microsoft.com/office/drawing/2014/main" id="{6784F0A0-30C9-4820-9A08-297176517560}"/>
              </a:ext>
            </a:extLst>
          </p:cNvPr>
          <p:cNvSpPr>
            <a:spLocks noGrp="1"/>
          </p:cNvSpPr>
          <p:nvPr>
            <p:ph type="ftr" sz="quarter" idx="11"/>
          </p:nvPr>
        </p:nvSpPr>
        <p:spPr/>
        <p:txBody>
          <a:bodyPr/>
          <a:lstStyle>
            <a:lvl1pPr>
              <a:defRPr>
                <a:latin typeface="Maven Pro" panose="00000500000000000000" pitchFamily="2" charset="0"/>
              </a:defRPr>
            </a:lvl1pPr>
          </a:lstStyle>
          <a:p>
            <a:endParaRPr lang="sv-SE" dirty="0"/>
          </a:p>
        </p:txBody>
      </p:sp>
      <p:sp>
        <p:nvSpPr>
          <p:cNvPr id="6" name="Platshållare för bildnummer 5">
            <a:extLst>
              <a:ext uri="{FF2B5EF4-FFF2-40B4-BE49-F238E27FC236}">
                <a16:creationId xmlns:a16="http://schemas.microsoft.com/office/drawing/2014/main" id="{95B39BF6-282F-4914-A335-BEA99AD46DCA}"/>
              </a:ext>
            </a:extLst>
          </p:cNvPr>
          <p:cNvSpPr>
            <a:spLocks noGrp="1"/>
          </p:cNvSpPr>
          <p:nvPr>
            <p:ph type="sldNum" sz="quarter" idx="12"/>
          </p:nvPr>
        </p:nvSpPr>
        <p:spPr/>
        <p:txBody>
          <a:bodyPr/>
          <a:lstStyle>
            <a:lvl1pPr>
              <a:defRPr>
                <a:latin typeface="Maven Pro" panose="00000500000000000000" pitchFamily="2" charset="0"/>
              </a:defRPr>
            </a:lvl1pPr>
          </a:lstStyle>
          <a:p>
            <a:fld id="{80E33925-63E1-43CD-B36E-E4891E89DFE1}" type="slidenum">
              <a:rPr lang="sv-SE" smtClean="0"/>
              <a:pPr/>
              <a:t>‹#›</a:t>
            </a:fld>
            <a:endParaRPr lang="sv-SE" dirty="0"/>
          </a:p>
        </p:txBody>
      </p:sp>
    </p:spTree>
    <p:extLst>
      <p:ext uri="{BB962C8B-B14F-4D97-AF65-F5344CB8AC3E}">
        <p14:creationId xmlns:p14="http://schemas.microsoft.com/office/powerpoint/2010/main" val="368483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6914AA-1CC1-4E8E-AA6A-0B2F015041F2}"/>
              </a:ext>
            </a:extLst>
          </p:cNvPr>
          <p:cNvSpPr>
            <a:spLocks noGrp="1"/>
          </p:cNvSpPr>
          <p:nvPr>
            <p:ph type="title"/>
          </p:nvPr>
        </p:nvSpPr>
        <p:spPr>
          <a:xfrm>
            <a:off x="831850" y="1709738"/>
            <a:ext cx="10515600" cy="2852737"/>
          </a:xfrm>
        </p:spPr>
        <p:txBody>
          <a:bodyPr anchor="b"/>
          <a:lstStyle>
            <a:lvl1pPr>
              <a:defRPr sz="6000">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7D59BEE6-E5E2-4946-91E6-34A8699D6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aven Pro"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E3B966DE-6975-44CD-8C77-382FD3B5AE2F}"/>
              </a:ext>
            </a:extLst>
          </p:cNvPr>
          <p:cNvSpPr>
            <a:spLocks noGrp="1"/>
          </p:cNvSpPr>
          <p:nvPr>
            <p:ph type="dt" sz="half" idx="10"/>
          </p:nvPr>
        </p:nvSpPr>
        <p:spPr/>
        <p:txBody>
          <a:bodyPr/>
          <a:lstStyle>
            <a:lvl1pPr>
              <a:defRPr>
                <a:latin typeface="Maven Pro" panose="00000500000000000000" pitchFamily="2" charset="0"/>
              </a:defRPr>
            </a:lvl1pPr>
          </a:lstStyle>
          <a:p>
            <a:fld id="{1F9D6CDB-2283-409B-8C60-59BFC69AC524}" type="datetimeFigureOut">
              <a:rPr lang="sv-SE" smtClean="0"/>
              <a:pPr/>
              <a:t>2020-05-28</a:t>
            </a:fld>
            <a:endParaRPr lang="sv-SE" dirty="0"/>
          </a:p>
        </p:txBody>
      </p:sp>
      <p:sp>
        <p:nvSpPr>
          <p:cNvPr id="5" name="Platshållare för sidfot 4">
            <a:extLst>
              <a:ext uri="{FF2B5EF4-FFF2-40B4-BE49-F238E27FC236}">
                <a16:creationId xmlns:a16="http://schemas.microsoft.com/office/drawing/2014/main" id="{6784F0A0-30C9-4820-9A08-297176517560}"/>
              </a:ext>
            </a:extLst>
          </p:cNvPr>
          <p:cNvSpPr>
            <a:spLocks noGrp="1"/>
          </p:cNvSpPr>
          <p:nvPr>
            <p:ph type="ftr" sz="quarter" idx="11"/>
          </p:nvPr>
        </p:nvSpPr>
        <p:spPr/>
        <p:txBody>
          <a:bodyPr/>
          <a:lstStyle>
            <a:lvl1pPr>
              <a:defRPr>
                <a:latin typeface="Maven Pro" panose="00000500000000000000" pitchFamily="2" charset="0"/>
              </a:defRPr>
            </a:lvl1pPr>
          </a:lstStyle>
          <a:p>
            <a:endParaRPr lang="sv-SE" dirty="0"/>
          </a:p>
        </p:txBody>
      </p:sp>
      <p:sp>
        <p:nvSpPr>
          <p:cNvPr id="6" name="Platshållare för bildnummer 5">
            <a:extLst>
              <a:ext uri="{FF2B5EF4-FFF2-40B4-BE49-F238E27FC236}">
                <a16:creationId xmlns:a16="http://schemas.microsoft.com/office/drawing/2014/main" id="{95B39BF6-282F-4914-A335-BEA99AD46DCA}"/>
              </a:ext>
            </a:extLst>
          </p:cNvPr>
          <p:cNvSpPr>
            <a:spLocks noGrp="1"/>
          </p:cNvSpPr>
          <p:nvPr>
            <p:ph type="sldNum" sz="quarter" idx="12"/>
          </p:nvPr>
        </p:nvSpPr>
        <p:spPr/>
        <p:txBody>
          <a:bodyPr/>
          <a:lstStyle>
            <a:lvl1pPr>
              <a:defRPr>
                <a:latin typeface="Maven Pro" panose="00000500000000000000" pitchFamily="2" charset="0"/>
              </a:defRPr>
            </a:lvl1pPr>
          </a:lstStyle>
          <a:p>
            <a:fld id="{80E33925-63E1-43CD-B36E-E4891E89DFE1}" type="slidenum">
              <a:rPr lang="sv-SE" smtClean="0"/>
              <a:pPr/>
              <a:t>‹#›</a:t>
            </a:fld>
            <a:endParaRPr lang="sv-SE" dirty="0"/>
          </a:p>
        </p:txBody>
      </p:sp>
    </p:spTree>
    <p:extLst>
      <p:ext uri="{BB962C8B-B14F-4D97-AF65-F5344CB8AC3E}">
        <p14:creationId xmlns:p14="http://schemas.microsoft.com/office/powerpoint/2010/main" val="356225121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A62F91-B813-431E-928C-81EA49A30BAB}"/>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1E44AD3-5CF6-43C2-B84F-BE91F54F7CA9}"/>
              </a:ext>
            </a:extLst>
          </p:cNvPr>
          <p:cNvSpPr>
            <a:spLocks noGrp="1"/>
          </p:cNvSpPr>
          <p:nvPr>
            <p:ph sz="half" idx="1"/>
          </p:nvPr>
        </p:nvSpPr>
        <p:spPr>
          <a:xfrm>
            <a:off x="838200" y="1825625"/>
            <a:ext cx="5181600" cy="435133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4" name="Platshållare för innehåll 3">
            <a:extLst>
              <a:ext uri="{FF2B5EF4-FFF2-40B4-BE49-F238E27FC236}">
                <a16:creationId xmlns:a16="http://schemas.microsoft.com/office/drawing/2014/main" id="{81235AD3-48B2-465C-87F9-1224E88A4FA3}"/>
              </a:ext>
            </a:extLst>
          </p:cNvPr>
          <p:cNvSpPr>
            <a:spLocks noGrp="1"/>
          </p:cNvSpPr>
          <p:nvPr>
            <p:ph sz="half" idx="2"/>
          </p:nvPr>
        </p:nvSpPr>
        <p:spPr>
          <a:xfrm>
            <a:off x="6172200" y="1825625"/>
            <a:ext cx="5181600" cy="435133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5" name="Platshållare för datum 4">
            <a:extLst>
              <a:ext uri="{FF2B5EF4-FFF2-40B4-BE49-F238E27FC236}">
                <a16:creationId xmlns:a16="http://schemas.microsoft.com/office/drawing/2014/main" id="{A23DF57F-6CC7-460A-A6B3-CD63F60F530C}"/>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D4FFDFAD-E5F4-4FD5-8051-2F0F9BB0011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4F89A2-47F1-4AE2-ADD6-B0C4441F6C94}"/>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119447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A62F91-B813-431E-928C-81EA49A30BAB}"/>
              </a:ext>
            </a:extLst>
          </p:cNvPr>
          <p:cNvSpPr>
            <a:spLocks noGrp="1"/>
          </p:cNvSpPr>
          <p:nvPr>
            <p:ph type="title"/>
          </p:nvPr>
        </p:nvSpPr>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1E44AD3-5CF6-43C2-B84F-BE91F54F7CA9}"/>
              </a:ext>
            </a:extLst>
          </p:cNvPr>
          <p:cNvSpPr>
            <a:spLocks noGrp="1"/>
          </p:cNvSpPr>
          <p:nvPr>
            <p:ph sz="half" idx="1"/>
          </p:nvPr>
        </p:nvSpPr>
        <p:spPr>
          <a:xfrm>
            <a:off x="838200" y="1825625"/>
            <a:ext cx="5181600" cy="435133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4" name="Platshållare för innehåll 3">
            <a:extLst>
              <a:ext uri="{FF2B5EF4-FFF2-40B4-BE49-F238E27FC236}">
                <a16:creationId xmlns:a16="http://schemas.microsoft.com/office/drawing/2014/main" id="{81235AD3-48B2-465C-87F9-1224E88A4FA3}"/>
              </a:ext>
            </a:extLst>
          </p:cNvPr>
          <p:cNvSpPr>
            <a:spLocks noGrp="1"/>
          </p:cNvSpPr>
          <p:nvPr>
            <p:ph sz="half" idx="2"/>
          </p:nvPr>
        </p:nvSpPr>
        <p:spPr>
          <a:xfrm>
            <a:off x="6172200" y="1825625"/>
            <a:ext cx="5181600" cy="435133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5" name="Platshållare för datum 4">
            <a:extLst>
              <a:ext uri="{FF2B5EF4-FFF2-40B4-BE49-F238E27FC236}">
                <a16:creationId xmlns:a16="http://schemas.microsoft.com/office/drawing/2014/main" id="{A23DF57F-6CC7-460A-A6B3-CD63F60F530C}"/>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6" name="Platshållare för sidfot 5">
            <a:extLst>
              <a:ext uri="{FF2B5EF4-FFF2-40B4-BE49-F238E27FC236}">
                <a16:creationId xmlns:a16="http://schemas.microsoft.com/office/drawing/2014/main" id="{D4FFDFAD-E5F4-4FD5-8051-2F0F9BB0011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4F89A2-47F1-4AE2-ADD6-B0C4441F6C94}"/>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408604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Jämförelse">
    <p:bg>
      <p:bgRef idx="1002">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50095D-68CA-43A6-86D4-C89E686008C0}"/>
              </a:ext>
            </a:extLst>
          </p:cNvPr>
          <p:cNvSpPr>
            <a:spLocks noGrp="1"/>
          </p:cNvSpPr>
          <p:nvPr>
            <p:ph type="title"/>
          </p:nvPr>
        </p:nvSpPr>
        <p:spPr>
          <a:xfrm>
            <a:off x="839788" y="365125"/>
            <a:ext cx="10515600" cy="1325563"/>
          </a:xfrm>
        </p:spPr>
        <p:txBody>
          <a:bodyPr/>
          <a:lstStyle>
            <a:lvl1pPr>
              <a:defRPr>
                <a:latin typeface="Glegoo" pitchFamily="2" charset="0"/>
                <a:cs typeface="Glegoo" pitchFamily="2" charset="0"/>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DCF35F67-AD62-4E54-A1CB-FB0E9605FB44}"/>
              </a:ext>
            </a:extLst>
          </p:cNvPr>
          <p:cNvSpPr>
            <a:spLocks noGrp="1"/>
          </p:cNvSpPr>
          <p:nvPr>
            <p:ph type="body" idx="1"/>
          </p:nvPr>
        </p:nvSpPr>
        <p:spPr>
          <a:xfrm>
            <a:off x="839788" y="1681163"/>
            <a:ext cx="5157787" cy="823912"/>
          </a:xfrm>
        </p:spPr>
        <p:txBody>
          <a:bodyPr anchor="b"/>
          <a:lstStyle>
            <a:lvl1pPr marL="0" indent="0">
              <a:buNone/>
              <a:defRPr sz="2400" b="1">
                <a:latin typeface="Maven Pro"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
Nivå två
Nivå tre
Nivå fyra
Nivå fem</a:t>
            </a:r>
          </a:p>
        </p:txBody>
      </p:sp>
      <p:sp>
        <p:nvSpPr>
          <p:cNvPr id="4" name="Platshållare för innehåll 3">
            <a:extLst>
              <a:ext uri="{FF2B5EF4-FFF2-40B4-BE49-F238E27FC236}">
                <a16:creationId xmlns:a16="http://schemas.microsoft.com/office/drawing/2014/main" id="{85E63D96-F44C-4AB8-A596-71CC97C50048}"/>
              </a:ext>
            </a:extLst>
          </p:cNvPr>
          <p:cNvSpPr>
            <a:spLocks noGrp="1"/>
          </p:cNvSpPr>
          <p:nvPr>
            <p:ph sz="half" idx="2"/>
          </p:nvPr>
        </p:nvSpPr>
        <p:spPr>
          <a:xfrm>
            <a:off x="839788" y="2505075"/>
            <a:ext cx="5157787" cy="368458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5" name="Platshållare för text 4">
            <a:extLst>
              <a:ext uri="{FF2B5EF4-FFF2-40B4-BE49-F238E27FC236}">
                <a16:creationId xmlns:a16="http://schemas.microsoft.com/office/drawing/2014/main" id="{9AE3B3A8-E31E-462D-BB91-C77FD4ECBA42}"/>
              </a:ext>
            </a:extLst>
          </p:cNvPr>
          <p:cNvSpPr>
            <a:spLocks noGrp="1"/>
          </p:cNvSpPr>
          <p:nvPr>
            <p:ph type="body" sz="quarter" idx="3"/>
          </p:nvPr>
        </p:nvSpPr>
        <p:spPr>
          <a:xfrm>
            <a:off x="6172200" y="1681163"/>
            <a:ext cx="5183188" cy="823912"/>
          </a:xfrm>
        </p:spPr>
        <p:txBody>
          <a:bodyPr anchor="b"/>
          <a:lstStyle>
            <a:lvl1pPr marL="0" indent="0">
              <a:buNone/>
              <a:defRPr sz="2400" b="1">
                <a:latin typeface="Maven Pro"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
Nivå två
Nivå tre
Nivå fyra
Nivå fem</a:t>
            </a:r>
          </a:p>
        </p:txBody>
      </p:sp>
      <p:sp>
        <p:nvSpPr>
          <p:cNvPr id="6" name="Platshållare för innehåll 5">
            <a:extLst>
              <a:ext uri="{FF2B5EF4-FFF2-40B4-BE49-F238E27FC236}">
                <a16:creationId xmlns:a16="http://schemas.microsoft.com/office/drawing/2014/main" id="{4523BA1A-8F31-44E9-A8FC-2D4CE44B91C5}"/>
              </a:ext>
            </a:extLst>
          </p:cNvPr>
          <p:cNvSpPr>
            <a:spLocks noGrp="1"/>
          </p:cNvSpPr>
          <p:nvPr>
            <p:ph sz="quarter" idx="4"/>
          </p:nvPr>
        </p:nvSpPr>
        <p:spPr>
          <a:xfrm>
            <a:off x="6172200" y="2505075"/>
            <a:ext cx="5183188" cy="3684588"/>
          </a:xfrm>
        </p:spPr>
        <p:txBody>
          <a:bodyPr/>
          <a:lstStyle>
            <a:lvl1pPr>
              <a:defRPr>
                <a:latin typeface="Maven Pro" panose="00000500000000000000" pitchFamily="2" charset="0"/>
              </a:defRPr>
            </a:lvl1pPr>
            <a:lvl2pPr>
              <a:defRPr>
                <a:latin typeface="Maven Pro" panose="00000500000000000000" pitchFamily="2" charset="0"/>
              </a:defRPr>
            </a:lvl2pPr>
            <a:lvl3pPr>
              <a:defRPr>
                <a:latin typeface="Maven Pro" panose="00000500000000000000" pitchFamily="2" charset="0"/>
              </a:defRPr>
            </a:lvl3pPr>
            <a:lvl4pPr>
              <a:defRPr>
                <a:latin typeface="Maven Pro" panose="00000500000000000000" pitchFamily="2" charset="0"/>
              </a:defRPr>
            </a:lvl4pPr>
            <a:lvl5pPr>
              <a:defRPr>
                <a:latin typeface="Maven Pro" panose="00000500000000000000" pitchFamily="2" charset="0"/>
              </a:defRPr>
            </a:lvl5pPr>
          </a:lstStyle>
          <a:p>
            <a:pPr lvl="0"/>
            <a:r>
              <a:rPr lang="sv-SE"/>
              <a:t>Redigera format för bakgrundstext
Nivå två
Nivå tre
Nivå fyra
Nivå fem</a:t>
            </a:r>
            <a:endParaRPr lang="sv-SE" dirty="0"/>
          </a:p>
        </p:txBody>
      </p:sp>
      <p:sp>
        <p:nvSpPr>
          <p:cNvPr id="7" name="Platshållare för datum 6">
            <a:extLst>
              <a:ext uri="{FF2B5EF4-FFF2-40B4-BE49-F238E27FC236}">
                <a16:creationId xmlns:a16="http://schemas.microsoft.com/office/drawing/2014/main" id="{A2532F28-85A7-483F-846A-769228964C1A}"/>
              </a:ext>
            </a:extLst>
          </p:cNvPr>
          <p:cNvSpPr>
            <a:spLocks noGrp="1"/>
          </p:cNvSpPr>
          <p:nvPr>
            <p:ph type="dt" sz="half" idx="10"/>
          </p:nvPr>
        </p:nvSpPr>
        <p:spPr/>
        <p:txBody>
          <a:bodyPr/>
          <a:lstStyle/>
          <a:p>
            <a:fld id="{1F9D6CDB-2283-409B-8C60-59BFC69AC524}" type="datetimeFigureOut">
              <a:rPr lang="sv-SE" smtClean="0"/>
              <a:t>2020-05-28</a:t>
            </a:fld>
            <a:endParaRPr lang="sv-SE"/>
          </a:p>
        </p:txBody>
      </p:sp>
      <p:sp>
        <p:nvSpPr>
          <p:cNvPr id="8" name="Platshållare för sidfot 7">
            <a:extLst>
              <a:ext uri="{FF2B5EF4-FFF2-40B4-BE49-F238E27FC236}">
                <a16:creationId xmlns:a16="http://schemas.microsoft.com/office/drawing/2014/main" id="{880DB8FD-2416-422F-BC02-E4C02044A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4003737-2ED1-458D-90E3-98C90FEBB781}"/>
              </a:ext>
            </a:extLst>
          </p:cNvPr>
          <p:cNvSpPr>
            <a:spLocks noGrp="1"/>
          </p:cNvSpPr>
          <p:nvPr>
            <p:ph type="sldNum" sz="quarter" idx="12"/>
          </p:nvPr>
        </p:nvSpPr>
        <p:spPr/>
        <p:txBody>
          <a:bodyPr/>
          <a:lstStyle/>
          <a:p>
            <a:fld id="{80E33925-63E1-43CD-B36E-E4891E89DFE1}" type="slidenum">
              <a:rPr lang="sv-SE" smtClean="0"/>
              <a:t>‹#›</a:t>
            </a:fld>
            <a:endParaRPr lang="sv-SE"/>
          </a:p>
        </p:txBody>
      </p:sp>
    </p:spTree>
    <p:extLst>
      <p:ext uri="{BB962C8B-B14F-4D97-AF65-F5344CB8AC3E}">
        <p14:creationId xmlns:p14="http://schemas.microsoft.com/office/powerpoint/2010/main" val="416279769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A2D21C-405C-4FD4-A55C-5071DFB9B0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377503D0-FD9A-40FA-A925-BEF0A64DD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6AF60E56-EE9B-4C6A-92E7-5C27550EF1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aven Pro" panose="00000500000000000000" pitchFamily="2" charset="0"/>
              </a:defRPr>
            </a:lvl1pPr>
          </a:lstStyle>
          <a:p>
            <a:fld id="{1F9D6CDB-2283-409B-8C60-59BFC69AC524}" type="datetimeFigureOut">
              <a:rPr lang="sv-SE" smtClean="0"/>
              <a:pPr/>
              <a:t>2020-05-28</a:t>
            </a:fld>
            <a:endParaRPr lang="sv-SE" dirty="0"/>
          </a:p>
        </p:txBody>
      </p:sp>
      <p:sp>
        <p:nvSpPr>
          <p:cNvPr id="5" name="Platshållare för sidfot 4">
            <a:extLst>
              <a:ext uri="{FF2B5EF4-FFF2-40B4-BE49-F238E27FC236}">
                <a16:creationId xmlns:a16="http://schemas.microsoft.com/office/drawing/2014/main" id="{18A66C0C-61D6-4664-B01C-D8B17BB152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aven Pro" panose="00000500000000000000" pitchFamily="2" charset="0"/>
              </a:defRPr>
            </a:lvl1pPr>
          </a:lstStyle>
          <a:p>
            <a:endParaRPr lang="sv-SE" dirty="0"/>
          </a:p>
        </p:txBody>
      </p:sp>
      <p:sp>
        <p:nvSpPr>
          <p:cNvPr id="6" name="Platshållare för bildnummer 5">
            <a:extLst>
              <a:ext uri="{FF2B5EF4-FFF2-40B4-BE49-F238E27FC236}">
                <a16:creationId xmlns:a16="http://schemas.microsoft.com/office/drawing/2014/main" id="{0B6DD844-93D9-463B-932E-7530FD5588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aven Pro" panose="00000500000000000000" pitchFamily="2" charset="0"/>
              </a:defRPr>
            </a:lvl1pPr>
          </a:lstStyle>
          <a:p>
            <a:fld id="{80E33925-63E1-43CD-B36E-E4891E89DFE1}" type="slidenum">
              <a:rPr lang="sv-SE" smtClean="0"/>
              <a:pPr/>
              <a:t>‹#›</a:t>
            </a:fld>
            <a:endParaRPr lang="sv-SE" dirty="0"/>
          </a:p>
        </p:txBody>
      </p:sp>
      <p:pic>
        <p:nvPicPr>
          <p:cNvPr id="9" name="Bildobjekt 8">
            <a:extLst>
              <a:ext uri="{FF2B5EF4-FFF2-40B4-BE49-F238E27FC236}">
                <a16:creationId xmlns:a16="http://schemas.microsoft.com/office/drawing/2014/main" id="{F4B42FF5-E1AC-4983-905E-835186FAD335}"/>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0884693" y="5330080"/>
            <a:ext cx="938214" cy="1267197"/>
          </a:xfrm>
          <a:prstGeom prst="rect">
            <a:avLst/>
          </a:prstGeom>
        </p:spPr>
      </p:pic>
    </p:spTree>
    <p:extLst>
      <p:ext uri="{BB962C8B-B14F-4D97-AF65-F5344CB8AC3E}">
        <p14:creationId xmlns:p14="http://schemas.microsoft.com/office/powerpoint/2010/main" val="383035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63" r:id="rId5"/>
    <p:sldLayoutId id="2147483674" r:id="rId6"/>
    <p:sldLayoutId id="2147483664" r:id="rId7"/>
    <p:sldLayoutId id="2147483675" r:id="rId8"/>
    <p:sldLayoutId id="2147483665" r:id="rId9"/>
    <p:sldLayoutId id="2147483666" r:id="rId10"/>
    <p:sldLayoutId id="2147483676" r:id="rId11"/>
    <p:sldLayoutId id="2147483667" r:id="rId12"/>
    <p:sldLayoutId id="2147483668" r:id="rId13"/>
    <p:sldLayoutId id="2147483677" r:id="rId14"/>
    <p:sldLayoutId id="2147483669" r:id="rId15"/>
    <p:sldLayoutId id="2147483678" r:id="rId16"/>
  </p:sldLayoutIdLst>
  <p:txStyles>
    <p:titleStyle>
      <a:lvl1pPr algn="l" defTabSz="914400" rtl="0" eaLnBrk="1" latinLnBrk="0" hangingPunct="1">
        <a:lnSpc>
          <a:spcPct val="90000"/>
        </a:lnSpc>
        <a:spcBef>
          <a:spcPct val="0"/>
        </a:spcBef>
        <a:buNone/>
        <a:defRPr sz="4400" kern="1200">
          <a:solidFill>
            <a:schemeClr val="tx1"/>
          </a:solidFill>
          <a:latin typeface="Glegoo" pitchFamily="2" charset="0"/>
          <a:ea typeface="+mj-ea"/>
          <a:cs typeface="Glegoo"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aven Pro"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aven Pro"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aven Pro"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aven Pro"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aven Pro"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0D8155-2C1A-A54C-A77B-E5AC47B33B57}"/>
              </a:ext>
            </a:extLst>
          </p:cNvPr>
          <p:cNvSpPr>
            <a:spLocks noGrp="1"/>
          </p:cNvSpPr>
          <p:nvPr>
            <p:ph type="ctrTitle"/>
          </p:nvPr>
        </p:nvSpPr>
        <p:spPr/>
        <p:txBody>
          <a:bodyPr/>
          <a:lstStyle/>
          <a:p>
            <a:r>
              <a:rPr lang="sv-SE" dirty="0"/>
              <a:t>Varför bör det finnas ett Fontänhus i Östersund?</a:t>
            </a:r>
          </a:p>
        </p:txBody>
      </p:sp>
      <p:sp>
        <p:nvSpPr>
          <p:cNvPr id="3" name="Underrubrik 2">
            <a:extLst>
              <a:ext uri="{FF2B5EF4-FFF2-40B4-BE49-F238E27FC236}">
                <a16:creationId xmlns:a16="http://schemas.microsoft.com/office/drawing/2014/main" id="{F6DD1465-4FB7-6A40-BCBB-A17624855FE8}"/>
              </a:ext>
            </a:extLst>
          </p:cNvPr>
          <p:cNvSpPr>
            <a:spLocks noGrp="1"/>
          </p:cNvSpPr>
          <p:nvPr>
            <p:ph type="subTitle" idx="1"/>
          </p:nvPr>
        </p:nvSpPr>
        <p:spPr/>
        <p:txBody>
          <a:bodyPr/>
          <a:lstStyle/>
          <a:p>
            <a:r>
              <a:rPr lang="sv-SE" dirty="0"/>
              <a:t>En kort presentation om en ”omöjlig idé” som stått sig sedan 1948</a:t>
            </a:r>
          </a:p>
        </p:txBody>
      </p:sp>
    </p:spTree>
    <p:extLst>
      <p:ext uri="{BB962C8B-B14F-4D97-AF65-F5344CB8AC3E}">
        <p14:creationId xmlns:p14="http://schemas.microsoft.com/office/powerpoint/2010/main" val="2980302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24926A48-96F1-4E44-A5D9-5BA484471F9E}"/>
              </a:ext>
            </a:extLst>
          </p:cNvPr>
          <p:cNvSpPr>
            <a:spLocks noGrp="1"/>
          </p:cNvSpPr>
          <p:nvPr>
            <p:ph type="subTitle" idx="1"/>
          </p:nvPr>
        </p:nvSpPr>
        <p:spPr>
          <a:xfrm>
            <a:off x="1524000" y="2312894"/>
            <a:ext cx="9144000" cy="2944906"/>
          </a:xfrm>
        </p:spPr>
        <p:txBody>
          <a:bodyPr>
            <a:normAutofit/>
          </a:bodyPr>
          <a:lstStyle/>
          <a:p>
            <a:r>
              <a:rPr lang="sv-SE" sz="5400" dirty="0"/>
              <a:t>TACK FÖR ATT NI HAR LYSSNAT!</a:t>
            </a:r>
          </a:p>
        </p:txBody>
      </p:sp>
    </p:spTree>
    <p:extLst>
      <p:ext uri="{BB962C8B-B14F-4D97-AF65-F5344CB8AC3E}">
        <p14:creationId xmlns:p14="http://schemas.microsoft.com/office/powerpoint/2010/main" val="221683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4FFE71-2FAD-CA42-B4CF-CAD02648CEA1}"/>
              </a:ext>
            </a:extLst>
          </p:cNvPr>
          <p:cNvSpPr>
            <a:spLocks noGrp="1"/>
          </p:cNvSpPr>
          <p:nvPr>
            <p:ph type="ctrTitle"/>
          </p:nvPr>
        </p:nvSpPr>
        <p:spPr>
          <a:xfrm>
            <a:off x="1524000" y="345689"/>
            <a:ext cx="9144000" cy="914400"/>
          </a:xfrm>
        </p:spPr>
        <p:txBody>
          <a:bodyPr/>
          <a:lstStyle/>
          <a:p>
            <a:r>
              <a:rPr lang="sv-SE" dirty="0"/>
              <a:t>Hur mår vi idag?</a:t>
            </a:r>
          </a:p>
        </p:txBody>
      </p:sp>
      <p:sp>
        <p:nvSpPr>
          <p:cNvPr id="3" name="Underrubrik 2">
            <a:extLst>
              <a:ext uri="{FF2B5EF4-FFF2-40B4-BE49-F238E27FC236}">
                <a16:creationId xmlns:a16="http://schemas.microsoft.com/office/drawing/2014/main" id="{778D70E9-D454-7540-AFE2-EA9A068102EB}"/>
              </a:ext>
            </a:extLst>
          </p:cNvPr>
          <p:cNvSpPr>
            <a:spLocks noGrp="1"/>
          </p:cNvSpPr>
          <p:nvPr>
            <p:ph type="subTitle" idx="1"/>
          </p:nvPr>
        </p:nvSpPr>
        <p:spPr>
          <a:xfrm>
            <a:off x="1524000" y="1471961"/>
            <a:ext cx="9144000" cy="3785839"/>
          </a:xfrm>
        </p:spPr>
        <p:txBody>
          <a:bodyPr>
            <a:normAutofit lnSpcReduction="10000"/>
          </a:bodyPr>
          <a:lstStyle/>
          <a:p>
            <a:pPr marL="342900" indent="-342900" algn="l">
              <a:buFont typeface="Arial" panose="020B0604020202020204" pitchFamily="34" charset="0"/>
              <a:buChar char="•"/>
            </a:pPr>
            <a:r>
              <a:rPr lang="sv-SE" sz="3200" dirty="0"/>
              <a:t>Vad är er uppfattning om det psykiska måendet i Östersund?</a:t>
            </a:r>
          </a:p>
          <a:p>
            <a:pPr marL="342900" indent="-342900" algn="l">
              <a:buFont typeface="Arial" panose="020B0604020202020204" pitchFamily="34" charset="0"/>
              <a:buChar char="•"/>
            </a:pPr>
            <a:r>
              <a:rPr lang="sv-SE" sz="3200" dirty="0"/>
              <a:t>Vid Folkhälsomyndighetens mätning 2016 uppgav 16% av befolkningen nedsatt psykiskt välbefinnande</a:t>
            </a:r>
          </a:p>
          <a:p>
            <a:pPr marL="342900" indent="-342900" algn="l">
              <a:buFont typeface="Arial" panose="020B0604020202020204" pitchFamily="34" charset="0"/>
              <a:buChar char="•"/>
            </a:pPr>
            <a:r>
              <a:rPr lang="sv-SE" sz="3200" dirty="0"/>
              <a:t>Vid mätningen var andelen högre bland kvinnor och i åldersgruppen 16-29 år</a:t>
            </a:r>
          </a:p>
          <a:p>
            <a:pPr marL="342900" indent="-342900" algn="l">
              <a:buFont typeface="Arial" panose="020B0604020202020204" pitchFamily="34" charset="0"/>
              <a:buChar char="•"/>
            </a:pPr>
            <a:r>
              <a:rPr lang="sv-SE" sz="3200" dirty="0"/>
              <a:t>Enligt senaste beräkningen kostar en person med schizofreni </a:t>
            </a:r>
            <a:r>
              <a:rPr lang="sv-SE" sz="3200" dirty="0" err="1"/>
              <a:t>ungf</a:t>
            </a:r>
            <a:r>
              <a:rPr lang="sv-SE" sz="3200" dirty="0"/>
              <a:t> 500 000 kr/år i 40 år!</a:t>
            </a:r>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5868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0BDB27-F61A-F845-A957-516E807EF7DA}"/>
              </a:ext>
            </a:extLst>
          </p:cNvPr>
          <p:cNvSpPr>
            <a:spLocks noGrp="1"/>
          </p:cNvSpPr>
          <p:nvPr>
            <p:ph type="ctrTitle"/>
          </p:nvPr>
        </p:nvSpPr>
        <p:spPr>
          <a:xfrm>
            <a:off x="1608944" y="113909"/>
            <a:ext cx="9144000" cy="965383"/>
          </a:xfrm>
        </p:spPr>
        <p:txBody>
          <a:bodyPr/>
          <a:lstStyle/>
          <a:p>
            <a:r>
              <a:rPr lang="sv-SE" dirty="0"/>
              <a:t>Hur allt startade</a:t>
            </a:r>
          </a:p>
        </p:txBody>
      </p:sp>
      <p:sp>
        <p:nvSpPr>
          <p:cNvPr id="3" name="Underrubrik 2">
            <a:extLst>
              <a:ext uri="{FF2B5EF4-FFF2-40B4-BE49-F238E27FC236}">
                <a16:creationId xmlns:a16="http://schemas.microsoft.com/office/drawing/2014/main" id="{4CA5943B-4544-AB4B-9E02-4F19A38A9603}"/>
              </a:ext>
            </a:extLst>
          </p:cNvPr>
          <p:cNvSpPr>
            <a:spLocks noGrp="1"/>
          </p:cNvSpPr>
          <p:nvPr>
            <p:ph type="subTitle" idx="1"/>
          </p:nvPr>
        </p:nvSpPr>
        <p:spPr>
          <a:xfrm>
            <a:off x="1524000" y="1334125"/>
            <a:ext cx="9144000" cy="3923675"/>
          </a:xfrm>
        </p:spPr>
        <p:txBody>
          <a:bodyPr>
            <a:noAutofit/>
          </a:bodyPr>
          <a:lstStyle/>
          <a:p>
            <a:pPr marL="342900" indent="-342900" algn="l">
              <a:buFont typeface="Arial" panose="020B0604020202020204" pitchFamily="34" charset="0"/>
              <a:buChar char="•"/>
            </a:pPr>
            <a:r>
              <a:rPr lang="sv-SE" sz="3200" dirty="0"/>
              <a:t>1948; självhjälpsgruppen WANA startas av 10 före detta mentalsjukhuspatienter och en före detta mentalsköterska</a:t>
            </a:r>
          </a:p>
          <a:p>
            <a:pPr marL="342900" indent="-342900" algn="l">
              <a:buFont typeface="Arial" panose="020B0604020202020204" pitchFamily="34" charset="0"/>
              <a:buChar char="•"/>
            </a:pPr>
            <a:r>
              <a:rPr lang="sv-SE" sz="3200" dirty="0"/>
              <a:t>Denna psykosociala rehabiliteringsmodell sprids i USA och senare även i Europa </a:t>
            </a:r>
          </a:p>
          <a:p>
            <a:pPr marL="342900" indent="-342900" algn="l">
              <a:buFont typeface="Arial" panose="020B0604020202020204" pitchFamily="34" charset="0"/>
              <a:buChar char="•"/>
            </a:pPr>
            <a:r>
              <a:rPr lang="sv-SE" sz="3200" dirty="0"/>
              <a:t>I dagsläget finns det 220 ackrediterade fontänhus över hela världen, </a:t>
            </a:r>
            <a:r>
              <a:rPr lang="sv-SE" sz="3200" dirty="0" err="1"/>
              <a:t>omkr</a:t>
            </a:r>
            <a:r>
              <a:rPr lang="sv-SE" sz="3200" dirty="0"/>
              <a:t> 300 totalt</a:t>
            </a:r>
          </a:p>
          <a:p>
            <a:pPr marL="342900" indent="-342900" algn="l">
              <a:buFont typeface="Arial" panose="020B0604020202020204" pitchFamily="34" charset="0"/>
              <a:buChar char="•"/>
            </a:pPr>
            <a:r>
              <a:rPr lang="sv-SE" sz="3200" dirty="0"/>
              <a:t>I Sverige finns 13 fontänhus </a:t>
            </a:r>
          </a:p>
        </p:txBody>
      </p:sp>
    </p:spTree>
    <p:extLst>
      <p:ext uri="{BB962C8B-B14F-4D97-AF65-F5344CB8AC3E}">
        <p14:creationId xmlns:p14="http://schemas.microsoft.com/office/powerpoint/2010/main" val="242168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F04DDB-9330-EF4B-8FA5-306A876E9088}"/>
              </a:ext>
            </a:extLst>
          </p:cNvPr>
          <p:cNvSpPr>
            <a:spLocks noGrp="1"/>
          </p:cNvSpPr>
          <p:nvPr>
            <p:ph type="ctrTitle"/>
          </p:nvPr>
        </p:nvSpPr>
        <p:spPr>
          <a:xfrm>
            <a:off x="923277" y="284596"/>
            <a:ext cx="9141041" cy="974360"/>
          </a:xfrm>
        </p:spPr>
        <p:txBody>
          <a:bodyPr>
            <a:normAutofit fontScale="90000"/>
          </a:bodyPr>
          <a:lstStyle/>
          <a:p>
            <a:pPr algn="l"/>
            <a:r>
              <a:rPr lang="sv-SE" sz="4800" dirty="0"/>
              <a:t>																		Vad gör fontänhus-modellen unik?   </a:t>
            </a:r>
          </a:p>
        </p:txBody>
      </p:sp>
      <p:sp>
        <p:nvSpPr>
          <p:cNvPr id="3" name="Underrubrik 2">
            <a:extLst>
              <a:ext uri="{FF2B5EF4-FFF2-40B4-BE49-F238E27FC236}">
                <a16:creationId xmlns:a16="http://schemas.microsoft.com/office/drawing/2014/main" id="{381FA99D-9259-A445-91E4-1CAECC2F2494}"/>
              </a:ext>
            </a:extLst>
          </p:cNvPr>
          <p:cNvSpPr>
            <a:spLocks noGrp="1"/>
          </p:cNvSpPr>
          <p:nvPr>
            <p:ph type="subTitle" idx="1"/>
          </p:nvPr>
        </p:nvSpPr>
        <p:spPr>
          <a:xfrm>
            <a:off x="1524000" y="1454046"/>
            <a:ext cx="9144000" cy="4047344"/>
          </a:xfrm>
        </p:spPr>
        <p:txBody>
          <a:bodyPr>
            <a:normAutofit fontScale="92500" lnSpcReduction="20000"/>
          </a:bodyPr>
          <a:lstStyle/>
          <a:p>
            <a:pPr marL="342900" indent="-342900" algn="l">
              <a:buFont typeface="Arial" panose="020B0604020202020204" pitchFamily="34" charset="0"/>
              <a:buChar char="•"/>
            </a:pPr>
            <a:r>
              <a:rPr lang="sv-SE" sz="4000" dirty="0"/>
              <a:t>Man är medlem; inte patient, klient eller brukare</a:t>
            </a:r>
            <a:r>
              <a:rPr lang="sv-SE" sz="3400" dirty="0"/>
              <a:t> </a:t>
            </a:r>
          </a:p>
          <a:p>
            <a:pPr marL="342900" indent="-342900" algn="l">
              <a:buFont typeface="Arial" panose="020B0604020202020204" pitchFamily="34" charset="0"/>
              <a:buChar char="•"/>
            </a:pPr>
            <a:r>
              <a:rPr lang="sv-SE" sz="3900" dirty="0"/>
              <a:t>Den arbetsinriktade dagen ger meningsfulla    	arbetsuppgifter</a:t>
            </a:r>
          </a:p>
          <a:p>
            <a:pPr marL="342900" indent="-342900" algn="l">
              <a:buFont typeface="Arial" panose="020B0604020202020204" pitchFamily="34" charset="0"/>
              <a:buChar char="•"/>
            </a:pPr>
            <a:r>
              <a:rPr lang="sv-SE" sz="4000" dirty="0"/>
              <a:t>Deltagandet bygger på frivillighet och långsiktighet</a:t>
            </a:r>
          </a:p>
          <a:p>
            <a:pPr marL="342900" indent="-342900" algn="l">
              <a:buFont typeface="Arial" panose="020B0604020202020204" pitchFamily="34" charset="0"/>
              <a:buChar char="•"/>
            </a:pPr>
            <a:r>
              <a:rPr lang="sv-SE" sz="4000" dirty="0"/>
              <a:t>Total delaktighet, medlemmar och handledare arbetar sida vid sida som kollegor</a:t>
            </a:r>
          </a:p>
          <a:p>
            <a:pPr algn="l"/>
            <a:endParaRPr lang="sv-SE" dirty="0"/>
          </a:p>
        </p:txBody>
      </p:sp>
    </p:spTree>
    <p:extLst>
      <p:ext uri="{BB962C8B-B14F-4D97-AF65-F5344CB8AC3E}">
        <p14:creationId xmlns:p14="http://schemas.microsoft.com/office/powerpoint/2010/main" val="258172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8D29AF1E-4E5E-694B-B9A9-9055A5F487F0}"/>
              </a:ext>
            </a:extLst>
          </p:cNvPr>
          <p:cNvSpPr>
            <a:spLocks noGrp="1"/>
          </p:cNvSpPr>
          <p:nvPr>
            <p:ph type="subTitle" idx="1"/>
          </p:nvPr>
        </p:nvSpPr>
        <p:spPr>
          <a:xfrm>
            <a:off x="1524000" y="1122363"/>
            <a:ext cx="9144000" cy="4135437"/>
          </a:xfrm>
        </p:spPr>
        <p:txBody>
          <a:bodyPr/>
          <a:lstStyle/>
          <a:p>
            <a:pPr algn="l"/>
            <a:r>
              <a:rPr lang="sv-SE" sz="4800" dirty="0"/>
              <a:t>Vad gör fontänhus-modellen unik? </a:t>
            </a:r>
            <a:r>
              <a:rPr lang="sv-SE" sz="4800" dirty="0" err="1"/>
              <a:t>fts</a:t>
            </a:r>
            <a:endParaRPr lang="sv-SE" sz="4800" dirty="0"/>
          </a:p>
          <a:p>
            <a:pPr marL="342900" indent="-342900" algn="l">
              <a:buFont typeface="Arial" panose="020B0604020202020204" pitchFamily="34" charset="0"/>
              <a:buChar char="•"/>
            </a:pPr>
            <a:r>
              <a:rPr lang="sv-SE" sz="4000" dirty="0"/>
              <a:t>Ett </a:t>
            </a:r>
            <a:r>
              <a:rPr lang="sv-SE" sz="4000" dirty="0" err="1"/>
              <a:t>Reach</a:t>
            </a:r>
            <a:r>
              <a:rPr lang="sv-SE" sz="4000" dirty="0"/>
              <a:t>-</a:t>
            </a:r>
            <a:r>
              <a:rPr lang="sv-SE" sz="4000" dirty="0" err="1"/>
              <a:t>Out</a:t>
            </a:r>
            <a:r>
              <a:rPr lang="sv-SE" sz="4000" dirty="0"/>
              <a:t>-system</a:t>
            </a:r>
          </a:p>
          <a:p>
            <a:pPr marL="342900" indent="-342900" algn="l">
              <a:buFont typeface="Arial" panose="020B0604020202020204" pitchFamily="34" charset="0"/>
              <a:buChar char="•"/>
            </a:pPr>
            <a:r>
              <a:rPr lang="sv-SE" sz="4000" dirty="0"/>
              <a:t>Aktivt arbete med vägar ut ur huset</a:t>
            </a:r>
          </a:p>
          <a:p>
            <a:pPr marL="342900" indent="-342900" algn="l">
              <a:buFont typeface="Arial" panose="020B0604020202020204" pitchFamily="34" charset="0"/>
              <a:buChar char="•"/>
            </a:pPr>
            <a:r>
              <a:rPr lang="sv-SE" sz="4000" dirty="0"/>
              <a:t>37 internationella riktlinjer</a:t>
            </a:r>
          </a:p>
          <a:p>
            <a:pPr marL="342900" indent="-342900" algn="l">
              <a:buFont typeface="Arial" panose="020B0604020202020204" pitchFamily="34" charset="0"/>
              <a:buChar char="•"/>
            </a:pPr>
            <a:r>
              <a:rPr lang="sv-SE" sz="4000" dirty="0"/>
              <a:t>Regelbunden kvalitetssäkring</a:t>
            </a:r>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337647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EF47E4-BDC3-2A48-B723-83C3CDE966A1}"/>
              </a:ext>
            </a:extLst>
          </p:cNvPr>
          <p:cNvSpPr>
            <a:spLocks noGrp="1"/>
          </p:cNvSpPr>
          <p:nvPr>
            <p:ph type="ctrTitle"/>
          </p:nvPr>
        </p:nvSpPr>
        <p:spPr>
          <a:xfrm>
            <a:off x="1524000" y="168443"/>
            <a:ext cx="9144000" cy="962526"/>
          </a:xfrm>
        </p:spPr>
        <p:txBody>
          <a:bodyPr/>
          <a:lstStyle/>
          <a:p>
            <a:r>
              <a:rPr lang="sv-SE" dirty="0"/>
              <a:t>Vad erbjuder fontänhusen?</a:t>
            </a:r>
          </a:p>
        </p:txBody>
      </p:sp>
      <p:sp>
        <p:nvSpPr>
          <p:cNvPr id="3" name="Underrubrik 2">
            <a:extLst>
              <a:ext uri="{FF2B5EF4-FFF2-40B4-BE49-F238E27FC236}">
                <a16:creationId xmlns:a16="http://schemas.microsoft.com/office/drawing/2014/main" id="{9EDA454A-A959-9143-B085-FC588FD38F29}"/>
              </a:ext>
            </a:extLst>
          </p:cNvPr>
          <p:cNvSpPr>
            <a:spLocks noGrp="1"/>
          </p:cNvSpPr>
          <p:nvPr>
            <p:ph type="subTitle" idx="1"/>
          </p:nvPr>
        </p:nvSpPr>
        <p:spPr>
          <a:xfrm>
            <a:off x="1524000" y="1371600"/>
            <a:ext cx="9144000" cy="3886200"/>
          </a:xfrm>
        </p:spPr>
        <p:txBody>
          <a:bodyPr>
            <a:normAutofit fontScale="92500" lnSpcReduction="20000"/>
          </a:bodyPr>
          <a:lstStyle/>
          <a:p>
            <a:pPr marL="342900" indent="-342900" algn="l">
              <a:buFont typeface="Arial" panose="020B0604020202020204" pitchFamily="34" charset="0"/>
              <a:buChar char="•"/>
            </a:pPr>
            <a:r>
              <a:rPr lang="sv-SE" sz="4000" dirty="0"/>
              <a:t>En tilltro till medlemmars förmåga att bidra till verksamheten</a:t>
            </a:r>
          </a:p>
          <a:p>
            <a:pPr marL="342900" indent="-342900" algn="l">
              <a:buFont typeface="Arial" panose="020B0604020202020204" pitchFamily="34" charset="0"/>
              <a:buChar char="•"/>
            </a:pPr>
            <a:r>
              <a:rPr lang="sv-SE" sz="4000" dirty="0"/>
              <a:t>En arbetsplats med meningsfulla arbetsuppgifter</a:t>
            </a:r>
          </a:p>
          <a:p>
            <a:pPr marL="342900" indent="-342900" algn="l">
              <a:buFont typeface="Arial" panose="020B0604020202020204" pitchFamily="34" charset="0"/>
              <a:buChar char="•"/>
            </a:pPr>
            <a:r>
              <a:rPr lang="sv-SE" sz="4000" dirty="0"/>
              <a:t>En utarbetad struktur för att stötta medlemmarna att återgå i studier eller arbete</a:t>
            </a:r>
          </a:p>
          <a:p>
            <a:pPr marL="342900" indent="-342900" algn="l">
              <a:buFont typeface="Arial" panose="020B0604020202020204" pitchFamily="34" charset="0"/>
              <a:buChar char="•"/>
            </a:pPr>
            <a:r>
              <a:rPr lang="sv-SE" sz="4000" dirty="0"/>
              <a:t>En plats att återvända till vid behov</a:t>
            </a:r>
          </a:p>
          <a:p>
            <a:pPr algn="l"/>
            <a:endParaRPr lang="sv-SE" dirty="0"/>
          </a:p>
        </p:txBody>
      </p:sp>
    </p:spTree>
    <p:extLst>
      <p:ext uri="{BB962C8B-B14F-4D97-AF65-F5344CB8AC3E}">
        <p14:creationId xmlns:p14="http://schemas.microsoft.com/office/powerpoint/2010/main" val="203548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715D88E7-7C02-874C-A6B6-7383C5AA8910}"/>
              </a:ext>
            </a:extLst>
          </p:cNvPr>
          <p:cNvSpPr>
            <a:spLocks noGrp="1"/>
          </p:cNvSpPr>
          <p:nvPr>
            <p:ph type="subTitle" idx="1"/>
          </p:nvPr>
        </p:nvSpPr>
        <p:spPr>
          <a:xfrm>
            <a:off x="1524000" y="524435"/>
            <a:ext cx="9144000" cy="4733365"/>
          </a:xfrm>
        </p:spPr>
        <p:txBody>
          <a:bodyPr>
            <a:normAutofit lnSpcReduction="10000"/>
          </a:bodyPr>
          <a:lstStyle/>
          <a:p>
            <a:pPr marL="342900" indent="-342900" algn="l">
              <a:buFont typeface="Arial" panose="020B0604020202020204" pitchFamily="34" charset="0"/>
              <a:buChar char="•"/>
            </a:pPr>
            <a:r>
              <a:rPr lang="sv-SE" sz="6000" dirty="0"/>
              <a:t>Vad erbjuder fontänhusen? </a:t>
            </a:r>
            <a:r>
              <a:rPr lang="sv-SE" sz="6000" dirty="0" err="1"/>
              <a:t>fts</a:t>
            </a:r>
            <a:endParaRPr lang="sv-SE" sz="6000" dirty="0"/>
          </a:p>
          <a:p>
            <a:pPr marL="342900" indent="-342900" algn="l">
              <a:buFont typeface="Arial" panose="020B0604020202020204" pitchFamily="34" charset="0"/>
              <a:buChar char="•"/>
            </a:pPr>
            <a:r>
              <a:rPr lang="sv-SE" sz="4000" dirty="0"/>
              <a:t>En social gemenskap</a:t>
            </a:r>
          </a:p>
          <a:p>
            <a:pPr marL="342900" indent="-342900" algn="l">
              <a:buFont typeface="Arial" panose="020B0604020202020204" pitchFamily="34" charset="0"/>
              <a:buChar char="•"/>
            </a:pPr>
            <a:r>
              <a:rPr lang="sv-SE" sz="4000" dirty="0"/>
              <a:t>En kontinuitet i livet</a:t>
            </a:r>
          </a:p>
          <a:p>
            <a:pPr marL="342900" indent="-342900" algn="l">
              <a:buFont typeface="Arial" panose="020B0604020202020204" pitchFamily="34" charset="0"/>
              <a:buChar char="•"/>
            </a:pPr>
            <a:r>
              <a:rPr lang="sv-SE" sz="4000" dirty="0"/>
              <a:t>En plats att fira högtider på tillsammans</a:t>
            </a:r>
          </a:p>
          <a:p>
            <a:pPr marL="342900" indent="-342900" algn="l">
              <a:buFont typeface="Arial" panose="020B0604020202020204" pitchFamily="34" charset="0"/>
              <a:buChar char="•"/>
            </a:pPr>
            <a:r>
              <a:rPr lang="sv-SE" sz="4000" dirty="0"/>
              <a:t>En plats där medlemmar är väntade, behövda och saknade om de inte är där</a:t>
            </a:r>
          </a:p>
          <a:p>
            <a:pPr algn="l"/>
            <a:endParaRPr lang="sv-SE" dirty="0"/>
          </a:p>
        </p:txBody>
      </p:sp>
    </p:spTree>
    <p:extLst>
      <p:ext uri="{BB962C8B-B14F-4D97-AF65-F5344CB8AC3E}">
        <p14:creationId xmlns:p14="http://schemas.microsoft.com/office/powerpoint/2010/main" val="286044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D2CFDE-2498-B148-A237-4A70F35CF494}"/>
              </a:ext>
            </a:extLst>
          </p:cNvPr>
          <p:cNvSpPr>
            <a:spLocks noGrp="1"/>
          </p:cNvSpPr>
          <p:nvPr>
            <p:ph type="ctrTitle"/>
          </p:nvPr>
        </p:nvSpPr>
        <p:spPr>
          <a:xfrm>
            <a:off x="1524000" y="209862"/>
            <a:ext cx="9144000" cy="1364105"/>
          </a:xfrm>
        </p:spPr>
        <p:txBody>
          <a:bodyPr>
            <a:noAutofit/>
          </a:bodyPr>
          <a:lstStyle/>
          <a:p>
            <a:r>
              <a:rPr lang="sv-SE" sz="4800" dirty="0"/>
              <a:t>Varför  bör Östersund satsa på  fontänhus?</a:t>
            </a:r>
          </a:p>
        </p:txBody>
      </p:sp>
      <p:sp>
        <p:nvSpPr>
          <p:cNvPr id="3" name="Underrubrik 2">
            <a:extLst>
              <a:ext uri="{FF2B5EF4-FFF2-40B4-BE49-F238E27FC236}">
                <a16:creationId xmlns:a16="http://schemas.microsoft.com/office/drawing/2014/main" id="{6D376EEA-1CB2-884C-A6AF-EA5DCBBDBB02}"/>
              </a:ext>
            </a:extLst>
          </p:cNvPr>
          <p:cNvSpPr>
            <a:spLocks noGrp="1"/>
          </p:cNvSpPr>
          <p:nvPr>
            <p:ph type="subTitle" idx="1"/>
          </p:nvPr>
        </p:nvSpPr>
        <p:spPr>
          <a:xfrm>
            <a:off x="1524000" y="1573967"/>
            <a:ext cx="9144000" cy="3683833"/>
          </a:xfrm>
        </p:spPr>
        <p:txBody>
          <a:bodyPr/>
          <a:lstStyle/>
          <a:p>
            <a:pPr marL="342900" indent="-342900" algn="l">
              <a:buFont typeface="Arial" panose="020B0604020202020204" pitchFamily="34" charset="0"/>
              <a:buChar char="•"/>
            </a:pPr>
            <a:r>
              <a:rPr lang="sv-SE" sz="3200" dirty="0"/>
              <a:t>En beprövad modell med bra resultat i USA o i Canada. En svensk pilotundersökning klar i juni.</a:t>
            </a:r>
          </a:p>
          <a:p>
            <a:pPr marL="342900" indent="-342900" algn="l">
              <a:buFont typeface="Arial" panose="020B0604020202020204" pitchFamily="34" charset="0"/>
              <a:buChar char="•"/>
            </a:pPr>
            <a:r>
              <a:rPr lang="sv-SE" sz="3200" dirty="0"/>
              <a:t>En valmöjlighet för era invånare.</a:t>
            </a:r>
          </a:p>
          <a:p>
            <a:pPr marL="342900" indent="-342900" algn="l">
              <a:buFont typeface="Arial" panose="020B0604020202020204" pitchFamily="34" charset="0"/>
              <a:buChar char="•"/>
            </a:pPr>
            <a:r>
              <a:rPr lang="sv-SE" sz="3200" dirty="0"/>
              <a:t>Fontänhus nu på prioritering 3! Enligt Socialstyrelsens senaste rekommendationer bör kommuner tillhandahålla rehabiliteringsverksamhet för personer med schizofreni- och psykossjukdomar. </a:t>
            </a:r>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4085969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E605327-5E37-FD4C-8417-20ACE1BB0D95}"/>
              </a:ext>
            </a:extLst>
          </p:cNvPr>
          <p:cNvSpPr>
            <a:spLocks noGrp="1"/>
          </p:cNvSpPr>
          <p:nvPr>
            <p:ph type="subTitle" idx="1"/>
          </p:nvPr>
        </p:nvSpPr>
        <p:spPr>
          <a:xfrm>
            <a:off x="1524000" y="920021"/>
            <a:ext cx="9144000" cy="5017957"/>
          </a:xfrm>
        </p:spPr>
        <p:txBody>
          <a:bodyPr>
            <a:normAutofit lnSpcReduction="10000"/>
          </a:bodyPr>
          <a:lstStyle/>
          <a:p>
            <a:pPr marL="342900" indent="-342900" algn="l">
              <a:buFont typeface="Arial" panose="020B0604020202020204" pitchFamily="34" charset="0"/>
              <a:buChar char="•"/>
            </a:pPr>
            <a:r>
              <a:rPr lang="sv-SE" sz="4800" dirty="0"/>
              <a:t>Varför bör Östersund satsa på ett  			fontänhus? </a:t>
            </a:r>
            <a:r>
              <a:rPr lang="sv-SE" sz="4800" dirty="0" err="1"/>
              <a:t>fts</a:t>
            </a:r>
            <a:r>
              <a:rPr lang="sv-SE" sz="4800" dirty="0"/>
              <a:t>?</a:t>
            </a:r>
          </a:p>
          <a:p>
            <a:pPr marL="342900" indent="-342900" algn="l">
              <a:buFont typeface="Arial" panose="020B0604020202020204" pitchFamily="34" charset="0"/>
              <a:buChar char="•"/>
            </a:pPr>
            <a:r>
              <a:rPr lang="sv-SE" sz="3200" dirty="0"/>
              <a:t>Det finns ett etableringsbidrag att söka hos Socialstyrelsen för uppstart av nya fontänhus</a:t>
            </a:r>
          </a:p>
          <a:p>
            <a:pPr marL="342900" indent="-342900" algn="l">
              <a:buFont typeface="Arial" panose="020B0604020202020204" pitchFamily="34" charset="0"/>
              <a:buChar char="•"/>
            </a:pPr>
            <a:r>
              <a:rPr lang="sv-SE" sz="3200" dirty="0"/>
              <a:t>Socialstyrelsen har statsbidrag för organisationer som arbetar med att hjälpa personer med psykisk ohälsa ut i arbetslivet.</a:t>
            </a:r>
          </a:p>
          <a:p>
            <a:pPr marL="342900" indent="-342900" algn="l">
              <a:buFont typeface="Arial" panose="020B0604020202020204" pitchFamily="34" charset="0"/>
              <a:buChar char="•"/>
            </a:pPr>
            <a:r>
              <a:rPr lang="sv-SE" sz="3200" dirty="0"/>
              <a:t>Fontänhusen är ytterst kostnadseffektiva</a:t>
            </a:r>
          </a:p>
          <a:p>
            <a:pPr marL="342900" indent="-342900" algn="l">
              <a:buFont typeface="Arial" panose="020B0604020202020204" pitchFamily="34" charset="0"/>
              <a:buChar char="•"/>
            </a:pPr>
            <a:r>
              <a:rPr lang="sv-SE" sz="3200" dirty="0"/>
              <a:t>Stöd i processen att starta ett fontänhus finns; kontakta </a:t>
            </a:r>
            <a:r>
              <a:rPr lang="sv-SE" sz="3200" dirty="0" err="1"/>
              <a:t>projektflerfontanhus@gmail.com</a:t>
            </a:r>
            <a:endParaRPr lang="sv-SE" sz="3200" dirty="0"/>
          </a:p>
          <a:p>
            <a:pPr algn="l"/>
            <a:endParaRPr lang="sv-SE" dirty="0"/>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1631767918"/>
      </p:ext>
    </p:extLst>
  </p:cSld>
  <p:clrMapOvr>
    <a:masterClrMapping/>
  </p:clrMapOvr>
</p:sld>
</file>

<file path=ppt/theme/theme1.xml><?xml version="1.0" encoding="utf-8"?>
<a:theme xmlns:a="http://schemas.openxmlformats.org/drawingml/2006/main" name="FlerFontanhus_Tema_Nylogga">
  <a:themeElements>
    <a:clrScheme name="Bakgrund_FlerFontänhus">
      <a:dk1>
        <a:srgbClr val="097575"/>
      </a:dk1>
      <a:lt1>
        <a:srgbClr val="FFFFFF"/>
      </a:lt1>
      <a:dk2>
        <a:srgbClr val="71D0C8"/>
      </a:dk2>
      <a:lt2>
        <a:srgbClr val="D3F7F7"/>
      </a:lt2>
      <a:accent1>
        <a:srgbClr val="097575"/>
      </a:accent1>
      <a:accent2>
        <a:srgbClr val="EBDAE2"/>
      </a:accent2>
      <a:accent3>
        <a:srgbClr val="D7B5C6"/>
      </a:accent3>
      <a:accent4>
        <a:srgbClr val="C490AA"/>
      </a:accent4>
      <a:accent5>
        <a:srgbClr val="6F3B55"/>
      </a:accent5>
      <a:accent6>
        <a:srgbClr val="4A2739"/>
      </a:accent6>
      <a:hlink>
        <a:srgbClr val="4C9A9C"/>
      </a:hlink>
      <a:folHlink>
        <a:srgbClr val="097575"/>
      </a:folHlink>
    </a:clrScheme>
    <a:fontScheme name="FlerFontänhus">
      <a:majorFont>
        <a:latin typeface="Glegoo"/>
        <a:ea typeface=""/>
        <a:cs typeface=""/>
      </a:majorFont>
      <a:minorFont>
        <a:latin typeface="Maven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lerFontanhus_Tema_Nylogga" id="{DFC12566-2D71-487C-9E25-8895ECF0C641}" vid="{6442B19E-7BB5-4AFE-983F-1575F56281F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FlerFontanhus_Tema_Nylogga</Template>
  <TotalTime>46</TotalTime>
  <Words>2352</Words>
  <Application>Microsoft Office PowerPoint</Application>
  <PresentationFormat>Bredbild</PresentationFormat>
  <Paragraphs>89</Paragraphs>
  <Slides>10</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Glegoo</vt:lpstr>
      <vt:lpstr>Maven Pro</vt:lpstr>
      <vt:lpstr>FlerFontanhus_Tema_Nylogga</vt:lpstr>
      <vt:lpstr>Varför bör det finnas ett Fontänhus i Östersund?</vt:lpstr>
      <vt:lpstr>Hur mår vi idag?</vt:lpstr>
      <vt:lpstr>Hur allt startade</vt:lpstr>
      <vt:lpstr>                  Vad gör fontänhus-modellen unik?   </vt:lpstr>
      <vt:lpstr>PowerPoint-presentation</vt:lpstr>
      <vt:lpstr>Vad erbjuder fontänhusen?</vt:lpstr>
      <vt:lpstr>PowerPoint-presentation</vt:lpstr>
      <vt:lpstr>Varför  bör Östersund satsa på  fontänhus?</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Varför bör det finnas ett Fontänhus i Er Kommun?</dc:title>
  <dc:creator>Microsoft Office User</dc:creator>
  <cp:lastModifiedBy>Anna Kerstin Lejonklou</cp:lastModifiedBy>
  <cp:revision>5</cp:revision>
  <dcterms:created xsi:type="dcterms:W3CDTF">2019-09-16T08:39:28Z</dcterms:created>
  <dcterms:modified xsi:type="dcterms:W3CDTF">2020-05-28T13:39:46Z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0b0de0-301b-43bc-be01-b232acb4eea4_Enabled">
    <vt:lpwstr>True</vt:lpwstr>
  </property>
  <property fmtid="{D5CDD505-2E9C-101B-9397-08002B2CF9AE}" pid="3" name="MSIP_Label_3b0b0de0-301b-43bc-be01-b232acb4eea4_SiteId">
    <vt:lpwstr>d3b4cf3a-ca77-4a02-aefa-f4398591468f</vt:lpwstr>
  </property>
  <property fmtid="{D5CDD505-2E9C-101B-9397-08002B2CF9AE}" pid="4" name="MSIP_Label_3b0b0de0-301b-43bc-be01-b232acb4eea4_Owner">
    <vt:lpwstr>anna.k.lejonklou@regionjh.se</vt:lpwstr>
  </property>
  <property fmtid="{D5CDD505-2E9C-101B-9397-08002B2CF9AE}" pid="5" name="MSIP_Label_3b0b0de0-301b-43bc-be01-b232acb4eea4_SetDate">
    <vt:lpwstr>2020-05-28T13:39:20.3532649Z</vt:lpwstr>
  </property>
  <property fmtid="{D5CDD505-2E9C-101B-9397-08002B2CF9AE}" pid="6" name="MSIP_Label_3b0b0de0-301b-43bc-be01-b232acb4eea4_Name">
    <vt:lpwstr>Intern</vt:lpwstr>
  </property>
  <property fmtid="{D5CDD505-2E9C-101B-9397-08002B2CF9AE}" pid="7" name="MSIP_Label_3b0b0de0-301b-43bc-be01-b232acb4eea4_Application">
    <vt:lpwstr>Microsoft Azure Information Protection</vt:lpwstr>
  </property>
  <property fmtid="{D5CDD505-2E9C-101B-9397-08002B2CF9AE}" pid="8" name="MSIP_Label_3b0b0de0-301b-43bc-be01-b232acb4eea4_ActionId">
    <vt:lpwstr>bbbc4da5-9dcd-44d1-99e6-77294f954be5</vt:lpwstr>
  </property>
  <property fmtid="{D5CDD505-2E9C-101B-9397-08002B2CF9AE}" pid="9" name="MSIP_Label_3b0b0de0-301b-43bc-be01-b232acb4eea4_Extended_MSFT_Method">
    <vt:lpwstr>Automatic</vt:lpwstr>
  </property>
  <property fmtid="{D5CDD505-2E9C-101B-9397-08002B2CF9AE}" pid="10" name="Sensitivity">
    <vt:lpwstr>Intern</vt:lpwstr>
  </property>
</Properties>
</file>