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8C200"/>
    <a:srgbClr val="16DC37"/>
    <a:srgbClr val="00CC00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 autoAdjust="0"/>
  </p:normalViewPr>
  <p:slideViewPr>
    <p:cSldViewPr snapToGrid="0">
      <p:cViewPr varScale="1">
        <p:scale>
          <a:sx n="72" d="100"/>
          <a:sy n="72" d="100"/>
        </p:scale>
        <p:origin x="624" y="6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34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9412-D361-406D-A194-319B192BD2D7}" type="datetimeFigureOut">
              <a:rPr lang="sv-SE" smtClean="0"/>
              <a:pPr/>
              <a:t>2020-05-28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772-BA0E-440B-B6B8-BBE74D104596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2551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radig 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64000" y="1989120"/>
            <a:ext cx="10465200" cy="383224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9412-D361-406D-A194-319B192BD2D7}" type="datetimeFigureOut">
              <a:rPr lang="sv-SE" smtClean="0"/>
              <a:pPr/>
              <a:t>2020-05-28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772-BA0E-440B-B6B8-BBE74D104596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latshållare för innehåll 10"/>
          <p:cNvSpPr>
            <a:spLocks noGrp="1"/>
          </p:cNvSpPr>
          <p:nvPr>
            <p:ph sz="quarter" idx="13" hasCustomPrompt="1"/>
          </p:nvPr>
        </p:nvSpPr>
        <p:spPr>
          <a:xfrm>
            <a:off x="864000" y="1332000"/>
            <a:ext cx="10465200" cy="365760"/>
          </a:xfrm>
        </p:spPr>
        <p:txBody>
          <a:bodyPr>
            <a:normAutofit/>
          </a:bodyPr>
          <a:lstStyle>
            <a:lvl1pPr>
              <a:buNone/>
              <a:defRPr sz="2000" cap="all" baseline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Eventuellt underrubrik</a:t>
            </a:r>
          </a:p>
        </p:txBody>
      </p:sp>
    </p:spTree>
    <p:extLst>
      <p:ext uri="{BB962C8B-B14F-4D97-AF65-F5344CB8AC3E}">
        <p14:creationId xmlns:p14="http://schemas.microsoft.com/office/powerpoint/2010/main" val="2762345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64000" y="720000"/>
            <a:ext cx="10465200" cy="648000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64000" y="1825625"/>
            <a:ext cx="51660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660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9412-D361-406D-A194-319B192BD2D7}" type="datetimeFigureOut">
              <a:rPr lang="sv-SE" smtClean="0"/>
              <a:pPr/>
              <a:t>2020-05-28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772-BA0E-440B-B6B8-BBE74D104596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8" name="Platshållare för innehåll 10"/>
          <p:cNvSpPr>
            <a:spLocks noGrp="1"/>
          </p:cNvSpPr>
          <p:nvPr>
            <p:ph sz="quarter" idx="13" hasCustomPrompt="1"/>
          </p:nvPr>
        </p:nvSpPr>
        <p:spPr>
          <a:xfrm>
            <a:off x="864000" y="1332000"/>
            <a:ext cx="10465200" cy="365760"/>
          </a:xfrm>
        </p:spPr>
        <p:txBody>
          <a:bodyPr>
            <a:normAutofit/>
          </a:bodyPr>
          <a:lstStyle>
            <a:lvl1pPr>
              <a:buNone/>
              <a:defRPr sz="2000" cap="all" baseline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Eventuellt underrubrik</a:t>
            </a:r>
          </a:p>
        </p:txBody>
      </p:sp>
    </p:spTree>
    <p:extLst>
      <p:ext uri="{BB962C8B-B14F-4D97-AF65-F5344CB8AC3E}">
        <p14:creationId xmlns:p14="http://schemas.microsoft.com/office/powerpoint/2010/main" val="3844274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63999" y="720000"/>
            <a:ext cx="4104000" cy="1069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720000"/>
            <a:ext cx="6172200" cy="5004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63999" y="1908000"/>
            <a:ext cx="410400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9412-D361-406D-A194-319B192BD2D7}" type="datetimeFigureOut">
              <a:rPr lang="sv-SE" smtClean="0"/>
              <a:pPr/>
              <a:t>2020-05-28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772-BA0E-440B-B6B8-BBE74D104596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28706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63999" y="720000"/>
            <a:ext cx="4104000" cy="1069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719999"/>
            <a:ext cx="6172200" cy="5004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63999" y="1908000"/>
            <a:ext cx="410400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9412-D361-406D-A194-319B192BD2D7}" type="datetimeFigureOut">
              <a:rPr lang="sv-SE" smtClean="0"/>
              <a:pPr/>
              <a:t>2020-05-28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772-BA0E-440B-B6B8-BBE74D104596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94221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w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64000" y="720000"/>
            <a:ext cx="10465200" cy="6480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7" cstate="print">
            <a:lum contrast="-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667" y="5607977"/>
            <a:ext cx="1944053" cy="746760"/>
          </a:xfrm>
          <a:prstGeom prst="rect">
            <a:avLst/>
          </a:prstGeom>
        </p:spPr>
      </p:pic>
      <p:sp>
        <p:nvSpPr>
          <p:cNvPr id="9" name="Rektangel 8"/>
          <p:cNvSpPr/>
          <p:nvPr userDrawn="1"/>
        </p:nvSpPr>
        <p:spPr>
          <a:xfrm>
            <a:off x="0" y="6532510"/>
            <a:ext cx="12192000" cy="342000"/>
          </a:xfrm>
          <a:prstGeom prst="rect">
            <a:avLst/>
          </a:prstGeom>
          <a:solidFill>
            <a:schemeClr val="accent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63999" y="1569719"/>
            <a:ext cx="10465200" cy="42516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10780736" y="6532878"/>
            <a:ext cx="72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  <a:latin typeface="+mj-lt"/>
              </a:defRPr>
            </a:lvl1pPr>
          </a:lstStyle>
          <a:p>
            <a:pPr algn="ctr"/>
            <a:fld id="{93979412-D361-406D-A194-319B192BD2D7}" type="datetimeFigureOut">
              <a:rPr lang="sv-SE" smtClean="0"/>
              <a:pPr algn="ctr"/>
              <a:t>2020-05-28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6653823" y="653287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all" baseline="0">
                <a:solidFill>
                  <a:schemeClr val="bg1"/>
                </a:solidFill>
                <a:latin typeface="+mj-lt"/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1519720" y="6532878"/>
            <a:ext cx="43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  <a:latin typeface="+mj-lt"/>
              </a:defRPr>
            </a:lvl1pPr>
          </a:lstStyle>
          <a:p>
            <a:fld id="{44A3E772-BA0E-440B-B6B8-BBE74D104596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48991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77" r:id="rId2"/>
    <p:sldLayoutId id="2147483664" r:id="rId3"/>
    <p:sldLayoutId id="2147483668" r:id="rId4"/>
    <p:sldLayoutId id="2147483669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2000" indent="-252000" algn="l" defTabSz="914400" rtl="0" eaLnBrk="1" latinLnBrk="0" hangingPunct="1">
        <a:lnSpc>
          <a:spcPct val="110000"/>
        </a:lnSpc>
        <a:spcBef>
          <a:spcPts val="600"/>
        </a:spcBef>
        <a:buClr>
          <a:schemeClr val="accent1"/>
        </a:buClr>
        <a:buFont typeface="Wingdings" panose="05000000000000000000" pitchFamily="2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04000" indent="-252000" algn="l" defTabSz="914400" rtl="0" eaLnBrk="1" latinLnBrk="0" hangingPunct="1">
        <a:lnSpc>
          <a:spcPct val="110000"/>
        </a:lnSpc>
        <a:spcBef>
          <a:spcPts val="600"/>
        </a:spcBef>
        <a:buClr>
          <a:schemeClr val="tx1">
            <a:lumMod val="75000"/>
            <a:lumOff val="25000"/>
          </a:schemeClr>
        </a:buClr>
        <a:buFont typeface="Verdana" panose="020B060403050404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56000" indent="-252000" algn="l" defTabSz="914400" rtl="0" eaLnBrk="1" latinLnBrk="0" hangingPunct="1">
        <a:lnSpc>
          <a:spcPct val="110000"/>
        </a:lnSpc>
        <a:spcBef>
          <a:spcPts val="600"/>
        </a:spcBef>
        <a:buClr>
          <a:schemeClr val="bg1">
            <a:lumMod val="50000"/>
          </a:schemeClr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8000" indent="-252000" algn="l" defTabSz="914400" rtl="0" eaLnBrk="1" latinLnBrk="0" hangingPunct="1">
        <a:lnSpc>
          <a:spcPct val="110000"/>
        </a:lnSpc>
        <a:spcBef>
          <a:spcPts val="600"/>
        </a:spcBef>
        <a:buClr>
          <a:schemeClr val="tx1">
            <a:lumMod val="75000"/>
            <a:lumOff val="25000"/>
          </a:schemeClr>
        </a:buClr>
        <a:buFont typeface="Verdana" panose="020B060403050404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52000" indent="-252000" algn="l" defTabSz="914400" rtl="0" eaLnBrk="1" latinLnBrk="0" hangingPunct="1">
        <a:lnSpc>
          <a:spcPct val="110000"/>
        </a:lnSpc>
        <a:spcBef>
          <a:spcPts val="600"/>
        </a:spcBef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00D7B00-DD2C-4A92-9DBB-DE02AF6EEF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400" y="1852514"/>
            <a:ext cx="10465200" cy="648000"/>
          </a:xfrm>
        </p:spPr>
        <p:txBody>
          <a:bodyPr/>
          <a:lstStyle/>
          <a:p>
            <a:r>
              <a:rPr lang="sv-SE" dirty="0"/>
              <a:t>Vuxenhabilitering – några enkätbilder</a:t>
            </a:r>
          </a:p>
        </p:txBody>
      </p:sp>
    </p:spTree>
    <p:extLst>
      <p:ext uri="{BB962C8B-B14F-4D97-AF65-F5344CB8AC3E}">
        <p14:creationId xmlns:p14="http://schemas.microsoft.com/office/powerpoint/2010/main" val="684500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73000" y="500674"/>
            <a:ext cx="10465200" cy="648000"/>
          </a:xfrm>
        </p:spPr>
        <p:txBody>
          <a:bodyPr/>
          <a:lstStyle/>
          <a:p>
            <a:r>
              <a:rPr lang="sv-SE" dirty="0"/>
              <a:t>Anser du att det är tydligt vilken huvudman som ansvarar för vad gällande vuxenhabilitering?</a:t>
            </a:r>
            <a:br>
              <a:rPr lang="sv-SE" dirty="0"/>
            </a:br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7B07B002-6B68-471C-948F-EDAEF983D22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Kommunerna</a:t>
            </a:r>
            <a:br>
              <a:rPr lang="sv-SE" dirty="0"/>
            </a:br>
            <a:endParaRPr lang="sv-SE" dirty="0"/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317E1DA4-1B62-4732-B2B3-275454D28D9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Regionen</a:t>
            </a:r>
            <a:br>
              <a:rPr lang="sv-SE" dirty="0"/>
            </a:br>
            <a:endParaRPr lang="sv-SE" dirty="0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AEED5B9C-5235-4381-9990-F6D29FC1BC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1861" y="2852257"/>
            <a:ext cx="5046417" cy="1227275"/>
          </a:xfrm>
          <a:prstGeom prst="rect">
            <a:avLst/>
          </a:prstGeom>
        </p:spPr>
      </p:pic>
      <p:pic>
        <p:nvPicPr>
          <p:cNvPr id="8" name="Bildobjekt 7">
            <a:extLst>
              <a:ext uri="{FF2B5EF4-FFF2-40B4-BE49-F238E27FC236}">
                <a16:creationId xmlns:a16="http://schemas.microsoft.com/office/drawing/2014/main" id="{2DCEC482-FBD4-4071-8BA1-43A2044CDE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71740" y="2757880"/>
            <a:ext cx="5148399" cy="1342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05382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DD0DFBF-F9A1-430E-BA03-2DC0249EC7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4000" y="556135"/>
            <a:ext cx="10465200" cy="648000"/>
          </a:xfrm>
        </p:spPr>
        <p:txBody>
          <a:bodyPr/>
          <a:lstStyle/>
          <a:p>
            <a:r>
              <a:rPr lang="sv-SE" dirty="0"/>
              <a:t>Regleras begreppet habilitering för vuxna i något/-</a:t>
            </a:r>
            <a:r>
              <a:rPr lang="sv-SE" dirty="0" err="1"/>
              <a:t>ra</a:t>
            </a:r>
            <a:r>
              <a:rPr lang="sv-SE" dirty="0"/>
              <a:t> av era styrdokument?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CD37E29-5613-4FDF-814F-0805AB52223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Kommunerna</a:t>
            </a:r>
            <a:br>
              <a:rPr lang="sv-SE" dirty="0"/>
            </a:br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6DE1968B-1575-41FE-9204-E16B2409DBE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Regionen</a:t>
            </a: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55336265-AF4D-4D43-A44E-0F39B4AD1C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0840" y="2841130"/>
            <a:ext cx="4738012" cy="1160164"/>
          </a:xfrm>
          <a:prstGeom prst="rect">
            <a:avLst/>
          </a:prstGeom>
        </p:spPr>
      </p:pic>
      <p:pic>
        <p:nvPicPr>
          <p:cNvPr id="7" name="Bildobjekt 6">
            <a:extLst>
              <a:ext uri="{FF2B5EF4-FFF2-40B4-BE49-F238E27FC236}">
                <a16:creationId xmlns:a16="http://schemas.microsoft.com/office/drawing/2014/main" id="{58E37F2C-9E1D-4201-9FA8-B0C0FF31483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45951" y="2708830"/>
            <a:ext cx="5182049" cy="1292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77815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E3DC925-EACC-4749-92B2-206D84A66F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400" y="426386"/>
            <a:ext cx="10465200" cy="648000"/>
          </a:xfrm>
        </p:spPr>
        <p:txBody>
          <a:bodyPr/>
          <a:lstStyle/>
          <a:p>
            <a:r>
              <a:rPr lang="sv-SE" sz="2800" dirty="0"/>
              <a:t>Vilka behov av habiliteringsinsatser upplever du att det finns hos de individer du möter? Upplever du att de behov som du angav i ovanstående fråga blir tillgodosedda?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FAF7E66-49F1-417E-983C-9859D2C6F21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Kommuner</a:t>
            </a:r>
            <a:br>
              <a:rPr lang="sv-SE" dirty="0"/>
            </a:br>
            <a:br>
              <a:rPr lang="sv-SE" dirty="0"/>
            </a:br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2A41B33D-9170-4D62-B527-0221140CAF3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Regionen</a:t>
            </a: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3332C9C6-80AD-4F2C-818A-CAE72C387D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0794" y="2756391"/>
            <a:ext cx="5118390" cy="1345218"/>
          </a:xfrm>
          <a:prstGeom prst="rect">
            <a:avLst/>
          </a:prstGeom>
        </p:spPr>
      </p:pic>
      <p:pic>
        <p:nvPicPr>
          <p:cNvPr id="7" name="Bildobjekt 6">
            <a:extLst>
              <a:ext uri="{FF2B5EF4-FFF2-40B4-BE49-F238E27FC236}">
                <a16:creationId xmlns:a16="http://schemas.microsoft.com/office/drawing/2014/main" id="{52730F8E-C457-4137-8F98-12BF6A7B57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19801" y="2682175"/>
            <a:ext cx="5755123" cy="1493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51914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F66F277-BC3C-4B02-8C40-587F54D95E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Rapporternas slutsatser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80AD167-9989-45DC-967A-158A156E9F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70451" y="1526796"/>
            <a:ext cx="6006517" cy="492433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sv-SE" sz="2800" dirty="0"/>
              <a:t>Kommunerna</a:t>
            </a:r>
            <a:br>
              <a:rPr lang="sv-SE" dirty="0"/>
            </a:br>
            <a:r>
              <a:rPr lang="sv-SE" dirty="0"/>
              <a:t>Det finns utvecklingspotential framförallt vad gäller;</a:t>
            </a:r>
          </a:p>
          <a:p>
            <a:pPr marL="0" indent="0">
              <a:buNone/>
            </a:pPr>
            <a:r>
              <a:rPr lang="sv-SE" dirty="0"/>
              <a:t>- Att förtydliga respektive huvudmans ansvar för vuxenhabilitering</a:t>
            </a:r>
          </a:p>
          <a:p>
            <a:pPr marL="0" indent="0">
              <a:buNone/>
            </a:pPr>
            <a:r>
              <a:rPr lang="sv-SE" dirty="0"/>
              <a:t>- Att tillgodose behov av kompetensutveckling inom kommunerna</a:t>
            </a:r>
          </a:p>
          <a:p>
            <a:pPr marL="0" indent="0">
              <a:buNone/>
            </a:pPr>
            <a:r>
              <a:rPr lang="sv-SE" dirty="0"/>
              <a:t>- Att definiera begreppen habilitering/rehabilitering</a:t>
            </a:r>
          </a:p>
          <a:p>
            <a:pPr marL="0" indent="0">
              <a:buNone/>
            </a:pPr>
            <a:r>
              <a:rPr lang="sv-SE" dirty="0"/>
              <a:t>- Att tydliggöra uppdraget avseende ”bashabilitering” och klargöra vilken kompetens som krävs för att det ska tillgodoses inom kommunerna</a:t>
            </a:r>
          </a:p>
          <a:p>
            <a:pPr marL="0" indent="0">
              <a:buNone/>
            </a:pPr>
            <a:r>
              <a:rPr lang="sv-SE" dirty="0"/>
              <a:t>- Att definiera Råd och Stöd i relation till habilitering</a:t>
            </a:r>
          </a:p>
          <a:p>
            <a:pPr marL="0" indent="0">
              <a:buNone/>
            </a:pPr>
            <a:r>
              <a:rPr lang="sv-SE" dirty="0"/>
              <a:t>- Att öka stödet vad gäller hjälpmedelsbedömningar för personer i behov av habilitering</a:t>
            </a:r>
          </a:p>
          <a:p>
            <a:pPr marL="0" indent="0">
              <a:buNone/>
            </a:pPr>
            <a:r>
              <a:rPr lang="sv-SE" dirty="0"/>
              <a:t>- Att tillse en enhetlig hantering av ansvar för vuxenhabilitering kommunerna emellan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197442F8-4646-464A-8C88-FB43CD67A8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37028" y="1434517"/>
            <a:ext cx="4501172" cy="4742446"/>
          </a:xfrm>
        </p:spPr>
        <p:txBody>
          <a:bodyPr/>
          <a:lstStyle/>
          <a:p>
            <a:pPr marL="0" indent="0">
              <a:buNone/>
            </a:pPr>
            <a:r>
              <a:rPr lang="sv-SE" dirty="0"/>
              <a:t>Regionen</a:t>
            </a:r>
            <a:br>
              <a:rPr lang="sv-SE" dirty="0"/>
            </a:br>
            <a:br>
              <a:rPr lang="sv-SE" dirty="0"/>
            </a:br>
            <a:r>
              <a:rPr lang="sv-SE" dirty="0"/>
              <a:t>Sammanfattningsvis kan konstateras att regionen har ett stort behov av att skapa tydlighet inom detta område.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Om kommunernas svar har samma bild behöver det ske både ett regioninternt arbete och ett arbete gemensamt med kommunerna. </a:t>
            </a:r>
          </a:p>
        </p:txBody>
      </p:sp>
    </p:spTree>
    <p:extLst>
      <p:ext uri="{BB962C8B-B14F-4D97-AF65-F5344CB8AC3E}">
        <p14:creationId xmlns:p14="http://schemas.microsoft.com/office/powerpoint/2010/main" val="34664432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>
            <a:extLst>
              <a:ext uri="{FF2B5EF4-FFF2-40B4-BE49-F238E27FC236}">
                <a16:creationId xmlns:a16="http://schemas.microsoft.com/office/drawing/2014/main" id="{22529CAF-51B2-48A0-B399-C6DBD8CEB6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Vill vi gå vidare ? Hur går vi vidare ?</a:t>
            </a:r>
          </a:p>
        </p:txBody>
      </p:sp>
      <p:sp>
        <p:nvSpPr>
          <p:cNvPr id="7" name="Platshållare för innehåll 6">
            <a:extLst>
              <a:ext uri="{FF2B5EF4-FFF2-40B4-BE49-F238E27FC236}">
                <a16:creationId xmlns:a16="http://schemas.microsoft.com/office/drawing/2014/main" id="{6BE69262-F146-4E48-9376-5D0CE25854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Gemensam arbetsgrupp direkt ? Eller ”hemma”-grupp först ?</a:t>
            </a:r>
            <a:br>
              <a:rPr lang="sv-SE" dirty="0"/>
            </a:br>
            <a:endParaRPr lang="sv-SE" dirty="0"/>
          </a:p>
          <a:p>
            <a:r>
              <a:rPr lang="sv-SE" dirty="0"/>
              <a:t>Vilket uppdrag ?</a:t>
            </a:r>
          </a:p>
          <a:p>
            <a:r>
              <a:rPr lang="sv-SE" dirty="0"/>
              <a:t>Vilka personer ?</a:t>
            </a:r>
          </a:p>
          <a:p>
            <a:r>
              <a:rPr lang="sv-SE" dirty="0"/>
              <a:t>Vilken tidplan ?</a:t>
            </a:r>
            <a:br>
              <a:rPr lang="sv-SE" dirty="0"/>
            </a:br>
            <a:endParaRPr lang="sv-SE" dirty="0"/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13B6282E-73D9-4DD1-A99B-C8CDD93A7B58}"/>
              </a:ext>
            </a:extLst>
          </p:cNvPr>
          <p:cNvSpPr txBox="1"/>
          <p:nvPr/>
        </p:nvSpPr>
        <p:spPr>
          <a:xfrm>
            <a:off x="4767385" y="2391508"/>
            <a:ext cx="4931507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Fredagsgruppen utsåg 2020-05-15 en arbetsgrupp för att ge förslag på svar på dessa frågor till Fredagsgruppens möte 2020-09-25. </a:t>
            </a:r>
            <a:br>
              <a:rPr lang="sv-SE" dirty="0"/>
            </a:br>
            <a:endParaRPr lang="sv-SE" dirty="0"/>
          </a:p>
          <a:p>
            <a:r>
              <a:rPr lang="sv-SE" dirty="0"/>
              <a:t>I gruppen ingår: </a:t>
            </a:r>
          </a:p>
          <a:p>
            <a:r>
              <a:rPr lang="sv-SE" dirty="0"/>
              <a:t>Lena Hallqvist, Helén Rickardsson, </a:t>
            </a:r>
            <a:br>
              <a:rPr lang="sv-SE" dirty="0"/>
            </a:br>
            <a:r>
              <a:rPr lang="sv-SE" dirty="0"/>
              <a:t>Mikael </a:t>
            </a:r>
            <a:r>
              <a:rPr lang="sv-SE" dirty="0" err="1"/>
              <a:t>lec</a:t>
            </a:r>
            <a:r>
              <a:rPr lang="sv-SE" dirty="0"/>
              <a:t> Alsén, Sofia Leje, Ingela Jönsson </a:t>
            </a:r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r>
              <a:rPr lang="sv-S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14924691"/>
      </p:ext>
    </p:extLst>
  </p:cSld>
  <p:clrMapOvr>
    <a:masterClrMapping/>
  </p:clrMapOvr>
</p:sld>
</file>

<file path=ppt/theme/theme1.xml><?xml version="1.0" encoding="utf-8"?>
<a:theme xmlns:a="http://schemas.openxmlformats.org/drawingml/2006/main" name="RJH">
  <a:themeElements>
    <a:clrScheme name="Region JH-0416">
      <a:dk1>
        <a:srgbClr val="000000"/>
      </a:dk1>
      <a:lt1>
        <a:srgbClr val="FFFFFF"/>
      </a:lt1>
      <a:dk2>
        <a:srgbClr val="A59C94"/>
      </a:dk2>
      <a:lt2>
        <a:srgbClr val="FFFFFF"/>
      </a:lt2>
      <a:accent1>
        <a:srgbClr val="97D700"/>
      </a:accent1>
      <a:accent2>
        <a:srgbClr val="E6F0F9"/>
      </a:accent2>
      <a:accent3>
        <a:srgbClr val="1C1C1C"/>
      </a:accent3>
      <a:accent4>
        <a:srgbClr val="BFB8AF"/>
      </a:accent4>
      <a:accent5>
        <a:srgbClr val="4E801F"/>
      </a:accent5>
      <a:accent6>
        <a:srgbClr val="96C0E6"/>
      </a:accent6>
      <a:hlink>
        <a:srgbClr val="000000"/>
      </a:hlink>
      <a:folHlink>
        <a:srgbClr val="7F746B"/>
      </a:folHlink>
    </a:clrScheme>
    <a:fontScheme name="RJH - Rubrik Arial Narrow -  Bröd Arial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3175">
          <a:solidFill>
            <a:schemeClr val="tx1"/>
          </a:solidFill>
        </a:ln>
      </a:spPr>
      <a:bodyPr rtlCol="0" anchor="ctr"/>
      <a:lstStyle/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17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PT_RJH_mall_anpassade färger.pptx" id="{95C4B7E5-F834-4063-B622-10F4EB466DD8}" vid="{5504849E-FC1A-493C-ADCA-5C793ED58A5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31</TotalTime>
  <Words>278</Words>
  <Application>Microsoft Office PowerPoint</Application>
  <PresentationFormat>Bredbild</PresentationFormat>
  <Paragraphs>32</Paragraphs>
  <Slides>6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6</vt:i4>
      </vt:variant>
    </vt:vector>
  </HeadingPairs>
  <TitlesOfParts>
    <vt:vector size="11" baseType="lpstr">
      <vt:lpstr>Arial</vt:lpstr>
      <vt:lpstr>Arial Narrow</vt:lpstr>
      <vt:lpstr>Verdana</vt:lpstr>
      <vt:lpstr>Wingdings</vt:lpstr>
      <vt:lpstr>RJH</vt:lpstr>
      <vt:lpstr>Vuxenhabilitering – några enkätbilder</vt:lpstr>
      <vt:lpstr>Anser du att det är tydligt vilken huvudman som ansvarar för vad gällande vuxenhabilitering? </vt:lpstr>
      <vt:lpstr>Regleras begreppet habilitering för vuxna i något/-ra av era styrdokument?</vt:lpstr>
      <vt:lpstr>Vilka behov av habiliteringsinsatser upplever du att det finns hos de individer du möter? Upplever du att de behov som du angav i ovanstående fråga blir tillgodosedda?</vt:lpstr>
      <vt:lpstr>Rapporternas slutsatser</vt:lpstr>
      <vt:lpstr>Vill vi gå vidare ? Hur går vi vidare 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Vuxenhabilitering – några enkätbilder</dc:title>
  <dc:creator>Ingela Jönsson</dc:creator>
  <cp:lastModifiedBy>Anna Kerstin Lejonklou</cp:lastModifiedBy>
  <cp:revision>5</cp:revision>
  <dcterms:created xsi:type="dcterms:W3CDTF">2020-05-14T18:49:44Z</dcterms:created>
  <dcterms:modified xsi:type="dcterms:W3CDTF">2020-05-28T14:01:54Z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3b0b0de0-301b-43bc-be01-b232acb4eea4_Enabled">
    <vt:lpwstr>True</vt:lpwstr>
  </property>
  <property fmtid="{D5CDD505-2E9C-101B-9397-08002B2CF9AE}" pid="3" name="MSIP_Label_3b0b0de0-301b-43bc-be01-b232acb4eea4_SiteId">
    <vt:lpwstr>d3b4cf3a-ca77-4a02-aefa-f4398591468f</vt:lpwstr>
  </property>
  <property fmtid="{D5CDD505-2E9C-101B-9397-08002B2CF9AE}" pid="4" name="MSIP_Label_3b0b0de0-301b-43bc-be01-b232acb4eea4_Owner">
    <vt:lpwstr>ingela.jonsson@regionjh.se</vt:lpwstr>
  </property>
  <property fmtid="{D5CDD505-2E9C-101B-9397-08002B2CF9AE}" pid="5" name="MSIP_Label_3b0b0de0-301b-43bc-be01-b232acb4eea4_SetDate">
    <vt:lpwstr>2020-05-14T19:10:03.7750829Z</vt:lpwstr>
  </property>
  <property fmtid="{D5CDD505-2E9C-101B-9397-08002B2CF9AE}" pid="6" name="MSIP_Label_3b0b0de0-301b-43bc-be01-b232acb4eea4_Name">
    <vt:lpwstr>Intern</vt:lpwstr>
  </property>
  <property fmtid="{D5CDD505-2E9C-101B-9397-08002B2CF9AE}" pid="7" name="MSIP_Label_3b0b0de0-301b-43bc-be01-b232acb4eea4_Application">
    <vt:lpwstr>Microsoft Azure Information Protection</vt:lpwstr>
  </property>
  <property fmtid="{D5CDD505-2E9C-101B-9397-08002B2CF9AE}" pid="8" name="MSIP_Label_3b0b0de0-301b-43bc-be01-b232acb4eea4_ActionId">
    <vt:lpwstr>be91849b-b063-4f54-95a1-cbbe29449981</vt:lpwstr>
  </property>
  <property fmtid="{D5CDD505-2E9C-101B-9397-08002B2CF9AE}" pid="9" name="MSIP_Label_3b0b0de0-301b-43bc-be01-b232acb4eea4_Extended_MSFT_Method">
    <vt:lpwstr>Automatic</vt:lpwstr>
  </property>
  <property fmtid="{D5CDD505-2E9C-101B-9397-08002B2CF9AE}" pid="10" name="Sensitivity">
    <vt:lpwstr>Intern</vt:lpwstr>
  </property>
</Properties>
</file>