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1" r:id="rId5"/>
    <p:sldId id="256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 Ring" initials="ER" lastIdx="1" clrIdx="0">
    <p:extLst>
      <p:ext uri="{19B8F6BF-5375-455C-9EA6-DF929625EA0E}">
        <p15:presenceInfo xmlns:p15="http://schemas.microsoft.com/office/powerpoint/2012/main" userId="S::elin.ring@regionjh.se::ca405e36-ae6d-40b5-b428-f460e74903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87C12-0CB7-4565-8250-B30FA1CC7F7B}" v="5" dt="2020-05-28T17:02:04.7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just format 3 - Dekorfär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108" autoAdjust="0"/>
  </p:normalViewPr>
  <p:slideViewPr>
    <p:cSldViewPr snapToGrid="0">
      <p:cViewPr varScale="1">
        <p:scale>
          <a:sx n="89" d="100"/>
          <a:sy n="89" d="100"/>
        </p:scale>
        <p:origin x="143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2C2E9-25F6-42E7-9D86-90A5D03ED3E1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9C20D-FD8C-4F1E-A249-26BD35329A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17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dirty="0"/>
              <a:t>Kriterier för att bevilja ansökan: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dirty="0"/>
              <a:t>I det fall Region Jämtland Härjedalen och/eller en kommun-/er ansöker om medel ska projektet/aktiviteten syfta till att stärka samverkan mellan huvudmännen. Om en huvudman ansöker om medel ska intyg bifogas från den andre huvudmannen om att projektet/aktiviteten sker i samverkan/bidrar till stärkt samverkan.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dirty="0"/>
              <a:t>I det fall en aktör från civilsamhället ansöker om medel (ex. </a:t>
            </a:r>
            <a:r>
              <a:rPr lang="sv-SE" dirty="0" err="1"/>
              <a:t>brukarorg</a:t>
            </a:r>
            <a:r>
              <a:rPr lang="sv-SE" dirty="0"/>
              <a:t>.) ska det i ansökan framgå hur kommun/region ska göras delaktig i projekt/aktivitet.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dirty="0"/>
              <a:t>Projektet/aktiviteten ska falla inom de målområden som har beslutats av SVOM.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dirty="0"/>
              <a:t>Projektet/aktiviteten ska bidra till förbättrad situation för identifierad målgrupp.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9C20D-FD8C-4F1E-A249-26BD35329A8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22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Kvar 2020-02-06 2,9 mkr – ska täcka löner, </a:t>
            </a:r>
            <a:r>
              <a:rPr lang="sv-SE" dirty="0" err="1"/>
              <a:t>mhfa</a:t>
            </a:r>
            <a:r>
              <a:rPr lang="sv-SE" dirty="0"/>
              <a:t> </a:t>
            </a:r>
            <a:r>
              <a:rPr lang="sv-SE" dirty="0" err="1"/>
              <a:t>fortbilding</a:t>
            </a:r>
            <a:r>
              <a:rPr lang="sv-SE" dirty="0"/>
              <a:t>, </a:t>
            </a:r>
            <a:r>
              <a:rPr lang="sv-SE" dirty="0" err="1"/>
              <a:t>sip</a:t>
            </a:r>
            <a:r>
              <a:rPr lang="sv-SE" dirty="0"/>
              <a:t>, utbildning familjehem och projektutbetalningar (1,5mkr).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9C20D-FD8C-4F1E-A249-26BD35329A8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79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Samverkansmedlen och suicidprevention – påbörjar diskussion i styrgrupp inom regionen. Suicidprevention – förslag om samverkan mellan </a:t>
            </a:r>
            <a:r>
              <a:rPr lang="sv-SE" dirty="0" err="1"/>
              <a:t>psykaitrin</a:t>
            </a:r>
            <a:r>
              <a:rPr lang="sv-SE" dirty="0"/>
              <a:t>/beroendeenheten och </a:t>
            </a:r>
            <a:r>
              <a:rPr lang="sv-SE"/>
              <a:t>kommunernas missbruksenheter </a:t>
            </a:r>
            <a:r>
              <a:rPr lang="sv-SE" dirty="0"/>
              <a:t>för att </a:t>
            </a:r>
            <a:r>
              <a:rPr lang="sv-SE"/>
              <a:t>motverka suicid.</a:t>
            </a:r>
            <a:endParaRPr lang="sv-SE" dirty="0"/>
          </a:p>
          <a:p>
            <a:r>
              <a:rPr lang="sv-SE" dirty="0"/>
              <a:t>Vad ser LIFO och Fredagsgruppen som viktigt? Vilka ska besluta om aktiviteter?</a:t>
            </a:r>
          </a:p>
          <a:p>
            <a:r>
              <a:rPr lang="sv-SE" dirty="0"/>
              <a:t>Brukarmedverkan – Janne bjuder in JLB </a:t>
            </a:r>
            <a:r>
              <a:rPr lang="sv-SE" dirty="0" err="1"/>
              <a:t>inkl</a:t>
            </a:r>
            <a:r>
              <a:rPr lang="sv-SE" dirty="0"/>
              <a:t> underorganisationer till dialogmöte i maj. Regionen och kommunerna bjuds in att delta. Dialog med TILIA om samarbete, ansökan inkommen om medel för aktiviteter.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9C20D-FD8C-4F1E-A249-26BD35329A8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77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049086-26F7-4D88-86BF-8879479C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612383"/>
          </a:xfrm>
        </p:spPr>
        <p:txBody>
          <a:bodyPr anchor="b">
            <a:normAutofit/>
          </a:bodyPr>
          <a:lstStyle/>
          <a:p>
            <a:r>
              <a:rPr lang="sv-SE" sz="3600" dirty="0"/>
              <a:t>UPPDRAG PSYKISK HÄLSA</a:t>
            </a:r>
          </a:p>
        </p:txBody>
      </p:sp>
      <p:pic>
        <p:nvPicPr>
          <p:cNvPr id="3074" name="Picture 2" descr="How hope can keep you healthier and happier">
            <a:extLst>
              <a:ext uri="{FF2B5EF4-FFF2-40B4-BE49-F238E27FC236}">
                <a16:creationId xmlns:a16="http://schemas.microsoft.com/office/drawing/2014/main" id="{16712108-75CB-499C-BA30-0CFBEAE3F7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19" b="-1"/>
          <a:stretch/>
        </p:blipFill>
        <p:spPr bwMode="auto">
          <a:xfrm>
            <a:off x="4967999" y="1134000"/>
            <a:ext cx="6172200" cy="50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8A1974AD-0931-4A63-AA96-A69FFD59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/>
              <a:t>2020-05-29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788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 2019 års samverkansmedel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Sista ansökningsdag 2020-02-28</a:t>
            </a:r>
          </a:p>
          <a:p>
            <a:r>
              <a:rPr lang="sv-SE" dirty="0"/>
              <a:t>13 ansökning inkom (totalt: 4 706 725)</a:t>
            </a:r>
          </a:p>
          <a:p>
            <a:r>
              <a:rPr lang="sv-SE" dirty="0"/>
              <a:t>7 ansökningar beviljade (totalt: 1 678 200)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Målområden</a:t>
            </a:r>
          </a:p>
          <a:p>
            <a:pPr lvl="1"/>
            <a:r>
              <a:rPr lang="sv-SE" dirty="0"/>
              <a:t>Regional Samordning</a:t>
            </a:r>
            <a:endParaRPr lang="sv-SE" sz="2400" dirty="0"/>
          </a:p>
          <a:p>
            <a:pPr lvl="1"/>
            <a:r>
              <a:rPr lang="sv-SE" dirty="0"/>
              <a:t>Stärka barn och ungas psykiska hälsa </a:t>
            </a:r>
            <a:endParaRPr lang="sv-SE" sz="2400" dirty="0"/>
          </a:p>
          <a:p>
            <a:pPr lvl="1"/>
            <a:r>
              <a:rPr lang="sv-SE" dirty="0"/>
              <a:t>Stärka det suicidpreventiva arbetet </a:t>
            </a:r>
            <a:endParaRPr lang="sv-SE" sz="2400" dirty="0"/>
          </a:p>
          <a:p>
            <a:pPr lvl="1"/>
            <a:r>
              <a:rPr lang="sv-SE" dirty="0"/>
              <a:t>Förbättra bemötandet av personer med psykisk ohälsa </a:t>
            </a:r>
            <a:endParaRPr lang="sv-SE" sz="2400" dirty="0"/>
          </a:p>
          <a:p>
            <a:pPr lvl="1"/>
            <a:r>
              <a:rPr lang="sv-SE" dirty="0"/>
              <a:t>Stärkt brukarmedverkan </a:t>
            </a:r>
            <a:endParaRPr lang="sv-SE" sz="2400" dirty="0"/>
          </a:p>
          <a:p>
            <a:pPr lvl="1"/>
            <a:r>
              <a:rPr lang="sv-SE" dirty="0"/>
              <a:t>Förbättra omhändertagandet av särskilt utsatta grupper</a:t>
            </a:r>
            <a:endParaRPr lang="sv-SE" sz="2400" dirty="0"/>
          </a:p>
          <a:p>
            <a:pPr lvl="1"/>
            <a:r>
              <a:rPr lang="sv-SE" dirty="0"/>
              <a:t>Stärka äldres psykiska hälsa</a:t>
            </a: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50B1EB-1611-4B7E-8391-92D91DD6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282679"/>
            <a:ext cx="10465200" cy="648000"/>
          </a:xfrm>
        </p:spPr>
        <p:txBody>
          <a:bodyPr/>
          <a:lstStyle/>
          <a:p>
            <a:r>
              <a:rPr lang="sv-SE" sz="3200" dirty="0"/>
              <a:t>Beviljade projekt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A287CAFF-C5DF-461A-8D16-C1CFFBC64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132735"/>
              </p:ext>
            </p:extLst>
          </p:nvPr>
        </p:nvGraphicFramePr>
        <p:xfrm>
          <a:off x="864000" y="1063079"/>
          <a:ext cx="10466388" cy="5258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796">
                  <a:extLst>
                    <a:ext uri="{9D8B030D-6E8A-4147-A177-3AD203B41FA5}">
                      <a16:colId xmlns:a16="http://schemas.microsoft.com/office/drawing/2014/main" val="4141547275"/>
                    </a:ext>
                  </a:extLst>
                </a:gridCol>
                <a:gridCol w="4633372">
                  <a:extLst>
                    <a:ext uri="{9D8B030D-6E8A-4147-A177-3AD203B41FA5}">
                      <a16:colId xmlns:a16="http://schemas.microsoft.com/office/drawing/2014/main" val="1491803872"/>
                    </a:ext>
                  </a:extLst>
                </a:gridCol>
                <a:gridCol w="2344220">
                  <a:extLst>
                    <a:ext uri="{9D8B030D-6E8A-4147-A177-3AD203B41FA5}">
                      <a16:colId xmlns:a16="http://schemas.microsoft.com/office/drawing/2014/main" val="1943400490"/>
                    </a:ext>
                  </a:extLst>
                </a:gridCol>
              </a:tblGrid>
              <a:tr h="372669">
                <a:tc>
                  <a:txBody>
                    <a:bodyPr/>
                    <a:lstStyle/>
                    <a:p>
                      <a:r>
                        <a:rPr lang="sv-SE" dirty="0"/>
                        <a:t>Sökande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Belopp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863340"/>
                  </a:ext>
                </a:extLst>
              </a:tr>
              <a:tr h="643237">
                <a:tc>
                  <a:txBody>
                    <a:bodyPr/>
                    <a:lstStyle/>
                    <a:p>
                      <a:r>
                        <a:rPr lang="sv-SE" dirty="0"/>
                        <a:t>Åre kommun – kultur / HC Åre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SALUT - 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förebyggande och hälsofrämjande insatser för flickor i årskurs 7–9.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67442"/>
                  </a:ext>
                </a:extLst>
              </a:tr>
              <a:tr h="372669">
                <a:tc>
                  <a:txBody>
                    <a:bodyPr/>
                    <a:lstStyle/>
                    <a:p>
                      <a:r>
                        <a:rPr lang="sv-SE" dirty="0"/>
                        <a:t>RJH och kommunerna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Spridningskonferensen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44876"/>
                  </a:ext>
                </a:extLst>
              </a:tr>
              <a:tr h="918910">
                <a:tc>
                  <a:txBody>
                    <a:bodyPr/>
                    <a:lstStyle/>
                    <a:p>
                      <a:r>
                        <a:rPr lang="sv-SE" dirty="0"/>
                        <a:t>Krokoms kommun – IFO/skola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>
                          <a:effectLst/>
                        </a:rPr>
                        <a:t>Brobygge - ett samverkansprojekt för att öka måluppfyllelsen för elever med neuropsykiatriska funktionshinder</a:t>
                      </a:r>
                      <a:endParaRPr lang="sv-SE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535 000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22427"/>
                  </a:ext>
                </a:extLst>
              </a:tr>
              <a:tr h="643237">
                <a:tc>
                  <a:txBody>
                    <a:bodyPr/>
                    <a:lstStyle/>
                    <a:p>
                      <a:r>
                        <a:rPr lang="sv-SE" dirty="0"/>
                        <a:t>Östersunds kommun – elevhälsa / RJH – </a:t>
                      </a:r>
                      <a:r>
                        <a:rPr lang="sv-SE" dirty="0" err="1"/>
                        <a:t>Folkhälsoenh</a:t>
                      </a:r>
                      <a:r>
                        <a:rPr lang="sv-S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>
                          <a:effectLst/>
                        </a:rPr>
                        <a:t>Stärkt föräldraskapsstöd för barn och ungas psykiska hälsa</a:t>
                      </a:r>
                      <a:endParaRPr lang="sv-SE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278 700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083286"/>
                  </a:ext>
                </a:extLst>
              </a:tr>
              <a:tr h="643237">
                <a:tc>
                  <a:txBody>
                    <a:bodyPr/>
                    <a:lstStyle/>
                    <a:p>
                      <a:r>
                        <a:rPr lang="sv-SE" dirty="0"/>
                        <a:t>Östersunds kommun – </a:t>
                      </a:r>
                      <a:r>
                        <a:rPr lang="sv-SE" dirty="0" err="1"/>
                        <a:t>VoF</a:t>
                      </a:r>
                      <a:r>
                        <a:rPr lang="sv-SE" dirty="0"/>
                        <a:t> / RJH VUP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>
                          <a:effectLst/>
                        </a:rPr>
                        <a:t>Förbättrad utskrivningsprocess för personer med tvångsvård eller andra restriktioner</a:t>
                      </a:r>
                      <a:endParaRPr lang="sv-SE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400 000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303513"/>
                  </a:ext>
                </a:extLst>
              </a:tr>
              <a:tr h="918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>
                          <a:effectLst/>
                        </a:rPr>
                        <a:t>Närvårdsområde Berg och Bergs kommun</a:t>
                      </a:r>
                      <a:endParaRPr lang="sv-SE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u="none" strike="noStrike" dirty="0">
                          <a:effectLst/>
                        </a:rPr>
                        <a:t>Gruppaktivitet för äldre och utbildningsinsats för legitimerad personal om demens </a:t>
                      </a:r>
                      <a:endParaRPr lang="sv-SE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119 500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065687"/>
                  </a:ext>
                </a:extLst>
              </a:tr>
              <a:tr h="372669">
                <a:tc>
                  <a:txBody>
                    <a:bodyPr/>
                    <a:lstStyle/>
                    <a:p>
                      <a:r>
                        <a:rPr lang="sv-SE" dirty="0"/>
                        <a:t>Folkuniversitetet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Socialpedagogiskt arbete med äldre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75 000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70355"/>
                  </a:ext>
                </a:extLst>
              </a:tr>
              <a:tr h="37266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TOTALT: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1 678 200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30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5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5FB125-1CDB-4EE4-BA6C-0B207BAC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 anchor="t">
            <a:normAutofit fontScale="90000"/>
          </a:bodyPr>
          <a:lstStyle/>
          <a:p>
            <a:r>
              <a:rPr lang="sv-SE" sz="3600" dirty="0"/>
              <a:t>Godkännande/redovisning</a:t>
            </a:r>
            <a:br>
              <a:rPr lang="sv-SE" sz="1900" dirty="0"/>
            </a:br>
            <a:endParaRPr lang="sv-SE" sz="1900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6B7FDD0-21BC-4EAA-987B-58B6F3D45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00" y="1368000"/>
            <a:ext cx="6704418" cy="48089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v-SE" sz="1800" dirty="0"/>
              <a:t>Genom att rekvirera/fakturera beviljade medel förbinder sig projektägaren (ansvarig verksamhet) till följande: 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/>
              <a:t>Att projektet/aktiviteten genomförs i enlighet med ansökan och de krav som anges i beslutet.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/>
              <a:t>I det fall projektet/aktiviteten ej genomförs i enlighet med ansökan kan verksamheten komma att behöva återbetala erhållna medel. 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/>
              <a:t>Att till samordnarna inkomma med en skriftlig återredovisning av hur medlen har nyttjats samt hur aktiviteten/projektet fortlöper </a:t>
            </a:r>
            <a:r>
              <a:rPr lang="sv-SE" sz="1800" u="sng" dirty="0"/>
              <a:t>senast den 15 december 2020</a:t>
            </a:r>
            <a:r>
              <a:rPr lang="sv-SE" sz="1800" dirty="0"/>
              <a:t>. 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800" dirty="0"/>
              <a:t>Att vid behov informera/sprida information om projektgenomförande/resultat, exempelvis i regionala </a:t>
            </a:r>
            <a:r>
              <a:rPr lang="sv-SE" sz="1800" dirty="0" err="1"/>
              <a:t>samverkansforum</a:t>
            </a:r>
            <a:endParaRPr lang="sv-SE" sz="18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BDD30F7-B0FD-401D-A205-0AEF20201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986" y="1044000"/>
            <a:ext cx="3023665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520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F1F181-3D25-401D-B91D-A273449E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BUDGETUPPFÖLJNING SAMVERKANSMEDEL 2019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642A8B47-09ED-408A-B2E8-CF300F72C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907019"/>
              </p:ext>
            </p:extLst>
          </p:nvPr>
        </p:nvGraphicFramePr>
        <p:xfrm>
          <a:off x="862806" y="1474017"/>
          <a:ext cx="10466388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2104">
                  <a:extLst>
                    <a:ext uri="{9D8B030D-6E8A-4147-A177-3AD203B41FA5}">
                      <a16:colId xmlns:a16="http://schemas.microsoft.com/office/drawing/2014/main" val="2631247308"/>
                    </a:ext>
                  </a:extLst>
                </a:gridCol>
                <a:gridCol w="2464284">
                  <a:extLst>
                    <a:ext uri="{9D8B030D-6E8A-4147-A177-3AD203B41FA5}">
                      <a16:colId xmlns:a16="http://schemas.microsoft.com/office/drawing/2014/main" val="117391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Belopp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550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Barnahus – till Östersunds kommun och regionens rum (2020, bet)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2 000 000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6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Pax i skolan (2019, bet)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280 000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85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MHFA – instruktörsutbildning (2019, bet)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370 000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71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Föreningsbidrag JLB (2019, bet)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86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Regional samordning 1,5 tjänst, inkl. suicidprevention, resor etc. (2020, delar bet)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1 209 000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2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Utbildning familjehem – ökad kunskap att ta emot barn med psykisk ohälsa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93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MHFA – fortbildning för instruktörer (2020, utgår troligen </a:t>
                      </a:r>
                      <a:r>
                        <a:rPr lang="sv-SE" dirty="0" err="1">
                          <a:solidFill>
                            <a:schemeClr val="tx1"/>
                          </a:solidFill>
                        </a:rPr>
                        <a:t>m.a.a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dirty="0" err="1">
                          <a:solidFill>
                            <a:schemeClr val="tx1"/>
                          </a:solidFill>
                        </a:rPr>
                        <a:t>corona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130 000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07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Utbildning SIP (höst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65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Projekt (2020, delar bet)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1 678 200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3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6 187 200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03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1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3448E9-A69E-4C06-964C-987103B9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Medel till länet 2020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E3267651-2B6E-432E-B012-56A4AAA84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573368"/>
              </p:ext>
            </p:extLst>
          </p:nvPr>
        </p:nvGraphicFramePr>
        <p:xfrm>
          <a:off x="862800" y="1998862"/>
          <a:ext cx="10349151" cy="36237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09985">
                  <a:extLst>
                    <a:ext uri="{9D8B030D-6E8A-4147-A177-3AD203B41FA5}">
                      <a16:colId xmlns:a16="http://schemas.microsoft.com/office/drawing/2014/main" val="377618079"/>
                    </a:ext>
                  </a:extLst>
                </a:gridCol>
                <a:gridCol w="1869583">
                  <a:extLst>
                    <a:ext uri="{9D8B030D-6E8A-4147-A177-3AD203B41FA5}">
                      <a16:colId xmlns:a16="http://schemas.microsoft.com/office/drawing/2014/main" val="740992558"/>
                    </a:ext>
                  </a:extLst>
                </a:gridCol>
                <a:gridCol w="1869583">
                  <a:extLst>
                    <a:ext uri="{9D8B030D-6E8A-4147-A177-3AD203B41FA5}">
                      <a16:colId xmlns:a16="http://schemas.microsoft.com/office/drawing/2014/main" val="4140279722"/>
                    </a:ext>
                  </a:extLst>
                </a:gridCol>
              </a:tblGrid>
              <a:tr h="6039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Garamond"/>
                        </a:rPr>
                        <a:t>Söks hem av: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327515"/>
                  </a:ext>
                </a:extLst>
              </a:tr>
              <a:tr h="6039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I Stärkt samverkan för personer med samsjuklighet</a:t>
                      </a:r>
                      <a:endParaRPr lang="sv-SE" sz="20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6 203 183, 05 </a:t>
                      </a:r>
                      <a:endParaRPr lang="sv-SE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Garamond"/>
                        </a:rPr>
                        <a:t>RUF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7312821"/>
                  </a:ext>
                </a:extLst>
              </a:tr>
              <a:tr h="6039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II Insatser för stärkt brukarmedverkan</a:t>
                      </a:r>
                      <a:endParaRPr lang="sv-SE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1 000 000, 00</a:t>
                      </a:r>
                      <a:endParaRPr lang="sv-SE" sz="20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Garamond"/>
                        </a:rPr>
                        <a:t>RUF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425215"/>
                  </a:ext>
                </a:extLst>
              </a:tr>
              <a:tr h="6039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III Suicidprevention</a:t>
                      </a:r>
                      <a:endParaRPr lang="sv-SE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2 533 016, 95</a:t>
                      </a:r>
                      <a:endParaRPr lang="sv-SE" sz="20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Garamond"/>
                        </a:rPr>
                        <a:t>RUF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7803172"/>
                  </a:ext>
                </a:extLst>
              </a:tr>
              <a:tr h="6039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IV </a:t>
                      </a:r>
                      <a:r>
                        <a:rPr lang="sv-SE" sz="2000">
                          <a:effectLst/>
                        </a:rPr>
                        <a:t>Ungdomsmottagningen </a:t>
                      </a:r>
                      <a:endParaRPr lang="sv-SE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1 800 956,91</a:t>
                      </a:r>
                      <a:endParaRPr lang="sv-SE" sz="20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Garamond"/>
                        </a:rPr>
                        <a:t>HSF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3634549"/>
                  </a:ext>
                </a:extLst>
              </a:tr>
              <a:tr h="60395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b="1">
                          <a:effectLst/>
                        </a:rPr>
                        <a:t>TOTALT</a:t>
                      </a:r>
                      <a:endParaRPr lang="sv-SE" sz="2000" b="1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11 537 156, 91</a:t>
                      </a:r>
                      <a:endParaRPr lang="sv-SE" sz="2000" b="1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sv-SE" sz="2000" b="1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AGaramond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2249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714550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F671ACEFD8CA429FE1B541D62090CF" ma:contentTypeVersion="8" ma:contentTypeDescription="Skapa ett nytt dokument." ma:contentTypeScope="" ma:versionID="e5f2be44a668d54861151bd15ffe7004">
  <xsd:schema xmlns:xsd="http://www.w3.org/2001/XMLSchema" xmlns:xs="http://www.w3.org/2001/XMLSchema" xmlns:p="http://schemas.microsoft.com/office/2006/metadata/properties" xmlns:ns3="7bf4c56b-bbbd-4c3f-b6e3-3620744cf0e8" targetNamespace="http://schemas.microsoft.com/office/2006/metadata/properties" ma:root="true" ma:fieldsID="4742473ba57e97af662d82631b6da671" ns3:_="">
    <xsd:import namespace="7bf4c56b-bbbd-4c3f-b6e3-3620744cf0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4c56b-bbbd-4c3f-b6e3-3620744cf0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DA543F-FE55-4753-90D9-E2E1BEF1EF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1468F-A8FD-4A6B-B0A4-1B24D92032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D5EFF2-0CAE-480D-B08D-A71A96886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f4c56b-bbbd-4c3f-b6e3-3620744cf0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683</Words>
  <Application>Microsoft Office PowerPoint</Application>
  <PresentationFormat>Bredbild</PresentationFormat>
  <Paragraphs>103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Garamond</vt:lpstr>
      <vt:lpstr>Symbol</vt:lpstr>
      <vt:lpstr>Verdana</vt:lpstr>
      <vt:lpstr>Wingdings</vt:lpstr>
      <vt:lpstr>RJH</vt:lpstr>
      <vt:lpstr>UPPDRAG PSYKISK HÄLSA</vt:lpstr>
      <vt:lpstr>Projekt 2019 års samverkansmedel</vt:lpstr>
      <vt:lpstr>Beviljade projekt</vt:lpstr>
      <vt:lpstr>Godkännande/redovisning </vt:lpstr>
      <vt:lpstr>BUDGETUPPFÖLJNING SAMVERKANSMEDEL 2019</vt:lpstr>
      <vt:lpstr>Medel till länet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UPPDRAG PSYKISK HÄLSA</dc:title>
  <dc:creator>Elin Ring</dc:creator>
  <cp:lastModifiedBy>Anna Kerstin Lejonklou</cp:lastModifiedBy>
  <cp:revision>3</cp:revision>
  <dcterms:created xsi:type="dcterms:W3CDTF">2020-05-06T07:56:23Z</dcterms:created>
  <dcterms:modified xsi:type="dcterms:W3CDTF">2020-05-29T10:20:47Z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0x0101000FF671ACEFD8CA429FE1B541D62090CF</vt:lpwstr>
  </property>
  <property fmtid="{D5CDD505-2E9C-101B-9397-08002B2CF9AE}" pid="3" name="MSIP_Label_3b0b0de0-301b-43bc-be01-b232acb4eea4_Enabled">
    <vt:lpwstr>True</vt:lpwstr>
  </property>
  <property fmtid="{D5CDD505-2E9C-101B-9397-08002B2CF9AE}" pid="4" name="MSIP_Label_3b0b0de0-301b-43bc-be01-b232acb4eea4_SiteId">
    <vt:lpwstr>d3b4cf3a-ca77-4a02-aefa-f4398591468f</vt:lpwstr>
  </property>
  <property fmtid="{D5CDD505-2E9C-101B-9397-08002B2CF9AE}" pid="5" name="MSIP_Label_3b0b0de0-301b-43bc-be01-b232acb4eea4_Owner">
    <vt:lpwstr>anna.k.lejonklou@regionjh.se</vt:lpwstr>
  </property>
  <property fmtid="{D5CDD505-2E9C-101B-9397-08002B2CF9AE}" pid="6" name="MSIP_Label_3b0b0de0-301b-43bc-be01-b232acb4eea4_SetDate">
    <vt:lpwstr>2020-05-29T10:19:57.8848515Z</vt:lpwstr>
  </property>
  <property fmtid="{D5CDD505-2E9C-101B-9397-08002B2CF9AE}" pid="7" name="MSIP_Label_3b0b0de0-301b-43bc-be01-b232acb4eea4_Name">
    <vt:lpwstr>Intern</vt:lpwstr>
  </property>
  <property fmtid="{D5CDD505-2E9C-101B-9397-08002B2CF9AE}" pid="8" name="MSIP_Label_3b0b0de0-301b-43bc-be01-b232acb4eea4_Application">
    <vt:lpwstr>Microsoft Azure Information Protection</vt:lpwstr>
  </property>
  <property fmtid="{D5CDD505-2E9C-101B-9397-08002B2CF9AE}" pid="9" name="MSIP_Label_3b0b0de0-301b-43bc-be01-b232acb4eea4_ActionId">
    <vt:lpwstr>fe4785e4-185b-4934-bc1e-8e88ba32eb4b</vt:lpwstr>
  </property>
  <property fmtid="{D5CDD505-2E9C-101B-9397-08002B2CF9AE}" pid="10" name="MSIP_Label_3b0b0de0-301b-43bc-be01-b232acb4eea4_Extended_MSFT_Method">
    <vt:lpwstr>Automatic</vt:lpwstr>
  </property>
  <property fmtid="{D5CDD505-2E9C-101B-9397-08002B2CF9AE}" pid="11" name="Sensitivity">
    <vt:lpwstr>Intern</vt:lpwstr>
  </property>
</Properties>
</file>