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3" r:id="rId4"/>
    <p:sldId id="277" r:id="rId5"/>
    <p:sldId id="28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400" y="2530871"/>
            <a:ext cx="10465200" cy="648000"/>
          </a:xfrm>
        </p:spPr>
        <p:txBody>
          <a:bodyPr/>
          <a:lstStyle/>
          <a:p>
            <a:r>
              <a:rPr lang="sv-SE" b="1" dirty="0"/>
              <a:t>Nära vård med digitalisering och nya arbetssätt 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B6505D9-C926-4C10-8274-C952B903A191}"/>
              </a:ext>
            </a:extLst>
          </p:cNvPr>
          <p:cNvSpPr txBox="1"/>
          <p:nvPr/>
        </p:nvSpPr>
        <p:spPr>
          <a:xfrm>
            <a:off x="863400" y="4249270"/>
            <a:ext cx="4930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Anna Granevärn</a:t>
            </a:r>
          </a:p>
          <a:p>
            <a:r>
              <a:rPr lang="sv-SE" sz="2800" dirty="0"/>
              <a:t>2020-05-28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8D4B9B-FAA7-48DB-84DE-DA2C5053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Nära vård 2020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5AF4E9-0706-49FE-B867-4F0DFD0E1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696066"/>
            <a:ext cx="10465200" cy="4125298"/>
          </a:xfrm>
        </p:spPr>
        <p:txBody>
          <a:bodyPr>
            <a:normAutofit/>
          </a:bodyPr>
          <a:lstStyle/>
          <a:p>
            <a:r>
              <a:rPr lang="sv-SE" dirty="0"/>
              <a:t>Regionen har en operativ ledare för Nära Vård 2020</a:t>
            </a:r>
          </a:p>
          <a:p>
            <a:r>
              <a:rPr lang="sv-SE" dirty="0"/>
              <a:t>Genomföra beslutade aktiviteter nära vård med fokus på digitalisering</a:t>
            </a:r>
          </a:p>
          <a:p>
            <a:r>
              <a:rPr lang="sv-SE" dirty="0"/>
              <a:t>Nära vård i glesbygd – särskilda medel från socialdepartementet</a:t>
            </a:r>
          </a:p>
          <a:p>
            <a:r>
              <a:rPr lang="sv-SE" dirty="0"/>
              <a:t>Samverkan med kommunerna, nya gemensamma arbetssätt</a:t>
            </a:r>
          </a:p>
          <a:p>
            <a:r>
              <a:rPr lang="sv-SE" dirty="0"/>
              <a:t>Samverkan med kunskapsstyrningen</a:t>
            </a:r>
          </a:p>
          <a:p>
            <a:r>
              <a:rPr lang="sv-SE" dirty="0"/>
              <a:t>Samverkan med FoU</a:t>
            </a:r>
          </a:p>
          <a:p>
            <a:r>
              <a:rPr lang="sv-SE" dirty="0"/>
              <a:t>Uppfylla kriterierna för den statliga satsningen för Nära vård</a:t>
            </a:r>
          </a:p>
          <a:p>
            <a:r>
              <a:rPr lang="sv-SE" dirty="0"/>
              <a:t>Samtliga aktiviteter ska bidra till en personcentrerad vård</a:t>
            </a:r>
          </a:p>
          <a:p>
            <a:r>
              <a:rPr lang="sv-SE" dirty="0"/>
              <a:t>Patientkontrakt</a:t>
            </a:r>
          </a:p>
        </p:txBody>
      </p:sp>
    </p:spTree>
    <p:extLst>
      <p:ext uri="{BB962C8B-B14F-4D97-AF65-F5344CB8AC3E}">
        <p14:creationId xmlns:p14="http://schemas.microsoft.com/office/powerpoint/2010/main" val="103976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221022-79F8-4933-B827-8768999A5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536122"/>
            <a:ext cx="11779045" cy="648000"/>
          </a:xfrm>
        </p:spPr>
        <p:txBody>
          <a:bodyPr/>
          <a:lstStyle/>
          <a:p>
            <a:r>
              <a:rPr lang="sv-SE" dirty="0"/>
              <a:t>Samarbeten - personcentrerad vård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A068AA0-D9E9-49DA-AC05-B69880B6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8" y="1430593"/>
            <a:ext cx="10733641" cy="4479259"/>
          </a:xfrm>
        </p:spPr>
        <p:txBody>
          <a:bodyPr>
            <a:normAutofit/>
          </a:bodyPr>
          <a:lstStyle/>
          <a:p>
            <a:r>
              <a:rPr lang="sv-SE" sz="2400" dirty="0"/>
              <a:t>Samarbete mellan primärvård, kommuner och hudkliniken med dermatoskopi i primärvård, innebär att bilder kan skickas snabbare för bedömning. </a:t>
            </a:r>
          </a:p>
          <a:p>
            <a:r>
              <a:rPr lang="sv-SE" sz="2400" dirty="0"/>
              <a:t>Sårvårdsapp för distansbedömning av sår. Samarbete mellan hudkliniken, primärvården och erbjudande till kommunerna att ingå i samarbetet. Ger snabbare och korrektare behandling vid svårläkta sår.</a:t>
            </a:r>
          </a:p>
          <a:p>
            <a:r>
              <a:rPr lang="sv-SE" sz="2400" dirty="0"/>
              <a:t>Komplettering med utrustning för hembesöksbilar i primärvård samt erbjudande av samarbete för kommunens sköterskor för mer kvalificerade distansbedömningar i patientens hem.</a:t>
            </a:r>
          </a:p>
          <a:p>
            <a:r>
              <a:rPr lang="sv-SE" sz="2400" dirty="0"/>
              <a:t>Digital distriktssköterskemottagning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2222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37326B-8D0B-41EC-A029-5688D727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Digitala egenvårdsstöd/egenmonitorering​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3113E9-8827-4583-BEDE-6F590B8D3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8"/>
            <a:ext cx="10465200" cy="4568281"/>
          </a:xfrm>
        </p:spPr>
        <p:txBody>
          <a:bodyPr>
            <a:normAutofit/>
          </a:bodyPr>
          <a:lstStyle/>
          <a:p>
            <a:pPr fontAlgn="base"/>
            <a:r>
              <a:rPr lang="sv-SE" dirty="0"/>
              <a:t>Uppskalning från 400 till 4000 patienter pågår</a:t>
            </a:r>
            <a:r>
              <a:rPr lang="en-US" dirty="0"/>
              <a:t>​, </a:t>
            </a:r>
            <a:r>
              <a:rPr lang="en-US" dirty="0" err="1"/>
              <a:t>regionens</a:t>
            </a:r>
            <a:r>
              <a:rPr lang="en-US" dirty="0"/>
              <a:t> </a:t>
            </a:r>
            <a:r>
              <a:rPr lang="en-US" dirty="0" err="1"/>
              <a:t>patienter</a:t>
            </a:r>
            <a:endParaRPr lang="en-US" dirty="0"/>
          </a:p>
          <a:p>
            <a:pPr fontAlgn="base"/>
            <a:r>
              <a:rPr lang="sv-SE" dirty="0"/>
              <a:t>Hjärtsvikt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KOL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Diabetes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Högt blodtryck</a:t>
            </a:r>
            <a:endParaRPr lang="en-US" dirty="0"/>
          </a:p>
          <a:p>
            <a:pPr fontAlgn="base"/>
            <a:r>
              <a:rPr lang="sv-SE" dirty="0"/>
              <a:t>Digitaliserad distriktssköterskemottagning med möjlighet till snabb kontakt via chatt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Ett arbetssätt inom primärvården</a:t>
            </a:r>
          </a:p>
          <a:p>
            <a:pPr fontAlgn="base"/>
            <a:r>
              <a:rPr lang="en-US" dirty="0" err="1"/>
              <a:t>Samarbete</a:t>
            </a:r>
            <a:r>
              <a:rPr lang="en-US" dirty="0"/>
              <a:t> med </a:t>
            </a:r>
            <a:r>
              <a:rPr lang="en-US" dirty="0" err="1"/>
              <a:t>specialiserade</a:t>
            </a:r>
            <a:r>
              <a:rPr lang="en-US" dirty="0"/>
              <a:t> </a:t>
            </a:r>
            <a:r>
              <a:rPr lang="en-US" dirty="0" err="1"/>
              <a:t>mottagningar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sjukhuset</a:t>
            </a:r>
            <a:r>
              <a:rPr lang="en-US" dirty="0"/>
              <a:t>​​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32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F776D9-7B9B-43B6-BB5B-5BE79B27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1177 e-tjänster​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432A94-682A-4FF0-9D1F-FEE2ADD03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697760"/>
            <a:ext cx="5123845" cy="471778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sv-SE" dirty="0"/>
              <a:t>Journal via nätet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Stöd och Behandling​</a:t>
            </a:r>
          </a:p>
          <a:p>
            <a:pPr lvl="1" fontAlgn="base"/>
            <a:r>
              <a:rPr lang="sv-SE" dirty="0"/>
              <a:t>IKBT</a:t>
            </a:r>
            <a:r>
              <a:rPr lang="en-US" dirty="0"/>
              <a:t>​</a:t>
            </a:r>
          </a:p>
          <a:p>
            <a:pPr lvl="1" fontAlgn="base"/>
            <a:r>
              <a:rPr lang="sv-SE" dirty="0"/>
              <a:t>Digital artrosskola​</a:t>
            </a:r>
          </a:p>
          <a:p>
            <a:pPr lvl="1" fontAlgn="base"/>
            <a:r>
              <a:rPr lang="sv-SE" dirty="0"/>
              <a:t>Digital tobaksavvänjning​</a:t>
            </a:r>
          </a:p>
          <a:p>
            <a:pPr lvl="1" fontAlgn="base"/>
            <a:r>
              <a:rPr lang="sv-SE" dirty="0"/>
              <a:t>Genomgång av vilka tjänster som finns utvecklade i det nationella biblioteket pågår</a:t>
            </a:r>
          </a:p>
          <a:p>
            <a:pPr fontAlgn="base"/>
            <a:r>
              <a:rPr lang="sv-SE" dirty="0"/>
              <a:t>Formulärtjänster​</a:t>
            </a:r>
          </a:p>
          <a:p>
            <a:pPr fontAlgn="base"/>
            <a:r>
              <a:rPr lang="sv-SE" dirty="0"/>
              <a:t>Patientens egen provtagning (PEP)​</a:t>
            </a:r>
          </a:p>
          <a:p>
            <a:pPr fontAlgn="base"/>
            <a:r>
              <a:rPr lang="sv-SE" dirty="0"/>
              <a:t>E-besök​</a:t>
            </a:r>
          </a:p>
          <a:p>
            <a:pPr lvl="1" fontAlgn="base"/>
            <a:r>
              <a:rPr lang="sv-SE" dirty="0"/>
              <a:t>Stor efterfrågan utifrån pandemin</a:t>
            </a:r>
          </a:p>
          <a:p>
            <a:pPr lvl="1" fontAlgn="base"/>
            <a:r>
              <a:rPr lang="sv-SE" dirty="0"/>
              <a:t>Många yrkesgrupper</a:t>
            </a:r>
          </a:p>
          <a:p>
            <a:pPr fontAlgn="base"/>
            <a:r>
              <a:rPr lang="sv-SE" dirty="0"/>
              <a:t>Webbtidbok​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7B4E0B-0A5C-4DDB-84C8-F708246EF3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INFÖRANDE OCH FÖRVALTNING​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7BF3E4F-2CBB-4697-AB97-3365C7D1696F}"/>
              </a:ext>
            </a:extLst>
          </p:cNvPr>
          <p:cNvSpPr txBox="1"/>
          <p:nvPr/>
        </p:nvSpPr>
        <p:spPr>
          <a:xfrm>
            <a:off x="9616440" y="1989120"/>
            <a:ext cx="5245454" cy="3506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D8B3881-AFEB-402E-98E2-253D279D1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1" y="1938906"/>
            <a:ext cx="5719949" cy="358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182135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349</TotalTime>
  <Words>248</Words>
  <Application>Microsoft Office PowerPoint</Application>
  <PresentationFormat>Bredbild</PresentationFormat>
  <Paragraphs>41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Verdana</vt:lpstr>
      <vt:lpstr>Wingdings</vt:lpstr>
      <vt:lpstr>RJH</vt:lpstr>
      <vt:lpstr>Nära vård med digitalisering och nya arbetssätt </vt:lpstr>
      <vt:lpstr>Nära vård 2020</vt:lpstr>
      <vt:lpstr>Samarbeten - personcentrerad vård</vt:lpstr>
      <vt:lpstr>Digitala egenvårdsstöd/egenmonitorering​</vt:lpstr>
      <vt:lpstr>1177 e-tjänster​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Svom 29 maj 2020</dc:title>
  <dc:creator>Anna Granevärn</dc:creator>
  <cp:lastModifiedBy>Anna Kerstin Lejonklou</cp:lastModifiedBy>
  <cp:revision>9</cp:revision>
  <dcterms:created xsi:type="dcterms:W3CDTF">2020-05-25T11:22:27Z</dcterms:created>
  <dcterms:modified xsi:type="dcterms:W3CDTF">2020-05-29T12:33:19Z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anna.granevarn@regionjh.se</vt:lpwstr>
  </property>
  <property fmtid="{D5CDD505-2E9C-101B-9397-08002B2CF9AE}" pid="5" name="MSIP_Label_3b0b0de0-301b-43bc-be01-b232acb4eea4_SetDate">
    <vt:lpwstr>2020-05-25T11:22:56.6550027Z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a627f6c9-d50a-4f98-a2bd-cec0f5b94ce8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