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15"/>
  </p:notesMasterIdLst>
  <p:sldIdLst>
    <p:sldId id="278" r:id="rId2"/>
    <p:sldId id="287" r:id="rId3"/>
    <p:sldId id="277" r:id="rId4"/>
    <p:sldId id="282" r:id="rId5"/>
    <p:sldId id="279" r:id="rId6"/>
    <p:sldId id="280" r:id="rId7"/>
    <p:sldId id="281" r:id="rId8"/>
    <p:sldId id="288" r:id="rId9"/>
    <p:sldId id="289" r:id="rId10"/>
    <p:sldId id="285" r:id="rId11"/>
    <p:sldId id="283" r:id="rId12"/>
    <p:sldId id="286" r:id="rId13"/>
    <p:sldId id="270" r:id="rId14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00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9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C676A0BB-B0C1-411E-A13E-BDE472EF5C20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2EEAA5-8804-438D-8522-3567565655A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6763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EEFEAB-EE7D-4107-AAEF-053310A2B91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0563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86538" y="609600"/>
            <a:ext cx="1871662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71550" y="609600"/>
            <a:ext cx="5462588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FDC286-55FE-4528-BAF2-F6A4FD24DBB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966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A69AF0-D69A-4358-BC21-D819348E521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0526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60CB75-5E6C-4F21-BE41-C7D4C272CAD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807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6671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91075" y="1981200"/>
            <a:ext cx="36671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01C48D-FB5A-4036-AFBA-493B43F9174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6052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F965DE-9A8C-4241-A3C5-2F1DF483057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9137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3E244B-DF0B-409B-86C3-BC121CE9C5D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9069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DE6B78-9433-4742-AFAA-82580855A7E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0258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FAD290-B7ED-411B-B546-A5C1A9E204F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2232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D3D37F-1BC5-4882-BE56-7FA1D216AC0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3223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09600"/>
            <a:ext cx="748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981200"/>
            <a:ext cx="74866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41" name="Text Box 19"/>
          <p:cNvSpPr txBox="1">
            <a:spLocks noChangeArrowheads="1"/>
          </p:cNvSpPr>
          <p:nvPr/>
        </p:nvSpPr>
        <p:spPr bwMode="auto">
          <a:xfrm>
            <a:off x="4648200" y="6324600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sv-SE" sz="1200">
                <a:solidFill>
                  <a:schemeClr val="bg1"/>
                </a:solidFill>
                <a:latin typeface="Arial" charset="0"/>
              </a:rPr>
              <a:t>www.stromsund.se</a:t>
            </a:r>
            <a:endParaRPr lang="sv-SE" b="0">
              <a:solidFill>
                <a:schemeClr val="bg1"/>
              </a:solidFill>
              <a:latin typeface="BakerSignet BT" charset="0"/>
            </a:endParaRPr>
          </a:p>
        </p:txBody>
      </p:sp>
      <p:sp>
        <p:nvSpPr>
          <p:cNvPr id="1051" name="Text Box 19"/>
          <p:cNvSpPr txBox="1">
            <a:spLocks noChangeArrowheads="1"/>
          </p:cNvSpPr>
          <p:nvPr/>
        </p:nvSpPr>
        <p:spPr bwMode="auto">
          <a:xfrm>
            <a:off x="4648200" y="6324600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sv-SE" sz="1200">
                <a:solidFill>
                  <a:schemeClr val="bg1"/>
                </a:solidFill>
                <a:latin typeface="Arial" charset="0"/>
              </a:rPr>
              <a:t>www.stromsund.se</a:t>
            </a:r>
            <a:endParaRPr lang="sv-SE" b="0">
              <a:solidFill>
                <a:schemeClr val="bg1"/>
              </a:solidFill>
              <a:latin typeface="BakerSignet BT" charset="0"/>
            </a:endParaRPr>
          </a:p>
        </p:txBody>
      </p:sp>
      <p:pic>
        <p:nvPicPr>
          <p:cNvPr id="1030" name="Bildobjekt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7662" y="1903413"/>
            <a:ext cx="82867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ruta 7"/>
          <p:cNvSpPr txBox="1">
            <a:spLocks noChangeArrowheads="1"/>
          </p:cNvSpPr>
          <p:nvPr/>
        </p:nvSpPr>
        <p:spPr bwMode="auto">
          <a:xfrm>
            <a:off x="323850" y="6381750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www.stromsund.se</a:t>
            </a:r>
            <a:endParaRPr lang="sv-SE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845837" cy="4470742"/>
          </a:xfrm>
          <a:prstGeom prst="rect">
            <a:avLst/>
          </a:prstGeom>
        </p:spPr>
      </p:pic>
      <p:sp>
        <p:nvSpPr>
          <p:cNvPr id="5" name="Rubrik 3"/>
          <p:cNvSpPr>
            <a:spLocks noGrp="1"/>
          </p:cNvSpPr>
          <p:nvPr>
            <p:ph type="title"/>
          </p:nvPr>
        </p:nvSpPr>
        <p:spPr>
          <a:xfrm>
            <a:off x="611560" y="4941168"/>
            <a:ext cx="7486650" cy="1143000"/>
          </a:xfrm>
        </p:spPr>
        <p:txBody>
          <a:bodyPr/>
          <a:lstStyle/>
          <a:p>
            <a:r>
              <a:rPr lang="sv-SE" sz="20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SVOM 200529</a:t>
            </a:r>
            <a:br>
              <a:rPr lang="sv-SE" sz="2000" dirty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sv-SE" sz="20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Strömsunds kommun</a:t>
            </a:r>
            <a:br>
              <a:rPr lang="sv-SE" sz="2000" dirty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sv-SE" sz="20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Gudrun Öjbrandt</a:t>
            </a:r>
          </a:p>
        </p:txBody>
      </p:sp>
    </p:spTree>
    <p:extLst>
      <p:ext uri="{BB962C8B-B14F-4D97-AF65-F5344CB8AC3E}">
        <p14:creationId xmlns:p14="http://schemas.microsoft.com/office/powerpoint/2010/main" val="420843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64625" y="1752600"/>
            <a:ext cx="7486650" cy="3824288"/>
          </a:xfrm>
        </p:spPr>
        <p:txBody>
          <a:bodyPr/>
          <a:lstStyle/>
          <a:p>
            <a:endParaRPr lang="sv-SE" b="1" dirty="0"/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6667500" cy="131445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8" y="1484785"/>
            <a:ext cx="8233767" cy="40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5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3" y="260648"/>
            <a:ext cx="8779704" cy="56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4867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2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2627784" y="217984"/>
            <a:ext cx="5807244" cy="834752"/>
          </a:xfrm>
        </p:spPr>
        <p:txBody>
          <a:bodyPr/>
          <a:lstStyle/>
          <a:p>
            <a:r>
              <a:rPr lang="sv-SE" dirty="0"/>
              <a:t>Utmaningar i urval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07504" y="1412776"/>
            <a:ext cx="4175373" cy="3889546"/>
          </a:xfrm>
        </p:spPr>
        <p:txBody>
          <a:bodyPr/>
          <a:lstStyle/>
          <a:p>
            <a:r>
              <a:rPr lang="sv-SE" b="1" dirty="0"/>
              <a:t>Orosanmälningar</a:t>
            </a:r>
            <a:r>
              <a:rPr lang="sv-SE" dirty="0"/>
              <a:t> ökar </a:t>
            </a:r>
          </a:p>
          <a:p>
            <a:r>
              <a:rPr lang="sv-SE" b="1" dirty="0"/>
              <a:t>Handläggningstider</a:t>
            </a:r>
            <a:r>
              <a:rPr lang="sv-SE" dirty="0"/>
              <a:t> över fyra månader är för långa </a:t>
            </a:r>
          </a:p>
          <a:p>
            <a:r>
              <a:rPr lang="sv-SE" b="1" dirty="0"/>
              <a:t>Brist på vanliga familjehem </a:t>
            </a:r>
          </a:p>
          <a:p>
            <a:pPr marL="0" indent="0">
              <a:buNone/>
            </a:pPr>
            <a:r>
              <a:rPr lang="sv-SE" b="1" dirty="0"/>
              <a:t>     </a:t>
            </a:r>
            <a:r>
              <a:rPr lang="sv-SE" dirty="0"/>
              <a:t>- dyrare placeringar</a:t>
            </a:r>
          </a:p>
          <a:p>
            <a:r>
              <a:rPr lang="sv-SE" b="1" dirty="0"/>
              <a:t>Försörjningsstöd</a:t>
            </a:r>
            <a:r>
              <a:rPr lang="sv-SE" dirty="0"/>
              <a:t> - svårt att påverka trots stora arbetsmarknadsåtgärder i kommunen</a:t>
            </a:r>
          </a:p>
          <a:p>
            <a:r>
              <a:rPr lang="sv-SE" b="1" dirty="0"/>
              <a:t>Socialtjänsten</a:t>
            </a:r>
            <a:r>
              <a:rPr lang="sv-SE" dirty="0"/>
              <a:t> riktas till alla som bor och vistas i en kommun</a:t>
            </a:r>
          </a:p>
          <a:p>
            <a:endParaRPr lang="sv-SE" dirty="0"/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 bwMode="auto">
          <a:xfrm>
            <a:off x="4355976" y="1124745"/>
            <a:ext cx="4608512" cy="51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sv-SE" b="0" dirty="0"/>
          </a:p>
          <a:p>
            <a:r>
              <a:rPr lang="sv-SE" kern="0" dirty="0"/>
              <a:t>Svårt att verkställa </a:t>
            </a:r>
            <a:r>
              <a:rPr lang="sv-SE" b="0" kern="0" dirty="0"/>
              <a:t>socialtjänst som bygger på frivilliga insatser och långvariga åtaganden</a:t>
            </a:r>
          </a:p>
          <a:p>
            <a:r>
              <a:rPr lang="sv-SE" dirty="0"/>
              <a:t>Hemtjänst och hemsjukvård </a:t>
            </a:r>
            <a:r>
              <a:rPr lang="sv-SE" b="0" dirty="0"/>
              <a:t>går inte att centralisera</a:t>
            </a:r>
          </a:p>
          <a:p>
            <a:r>
              <a:rPr lang="sv-SE" dirty="0"/>
              <a:t>Särskilda boenden </a:t>
            </a:r>
            <a:r>
              <a:rPr lang="sv-SE" b="0" dirty="0"/>
              <a:t>– utspridda och behov av standardhöjning</a:t>
            </a:r>
          </a:p>
          <a:p>
            <a:r>
              <a:rPr lang="sv-SE" kern="0" dirty="0"/>
              <a:t>Digitalisering</a:t>
            </a:r>
            <a:r>
              <a:rPr lang="sv-SE" b="0" kern="0" dirty="0"/>
              <a:t>  i all ära - kräver infrastruktur och är ytterligare ett kompetensområde</a:t>
            </a:r>
          </a:p>
          <a:p>
            <a:r>
              <a:rPr lang="sv-SE" kern="0" dirty="0"/>
              <a:t>Ekonomin - </a:t>
            </a:r>
            <a:r>
              <a:rPr lang="sv-SE" b="0" kern="0" dirty="0"/>
              <a:t>vilka förutsättningar kommer att finnas – ska matchas mot kommunens utbud</a:t>
            </a:r>
          </a:p>
          <a:p>
            <a:endParaRPr lang="sv-SE" b="0" kern="0" dirty="0"/>
          </a:p>
        </p:txBody>
      </p:sp>
    </p:spTree>
    <p:extLst>
      <p:ext uri="{BB962C8B-B14F-4D97-AF65-F5344CB8AC3E}">
        <p14:creationId xmlns:p14="http://schemas.microsoft.com/office/powerpoint/2010/main" val="192534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70"/>
            <a:ext cx="4236368" cy="599070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76672"/>
            <a:ext cx="33432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9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55576" y="321301"/>
            <a:ext cx="7848872" cy="1143000"/>
          </a:xfrm>
        </p:spPr>
        <p:txBody>
          <a:bodyPr/>
          <a:lstStyle/>
          <a:p>
            <a:pPr algn="ctr"/>
            <a:r>
              <a:rPr lang="sv-SE" dirty="0"/>
              <a:t>Gles och utspridd befolkning upp i hög ålder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99" y="1732671"/>
            <a:ext cx="6135909" cy="299808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94546"/>
            <a:ext cx="6186724" cy="31759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699" y="4730754"/>
            <a:ext cx="6000717" cy="1290533"/>
          </a:xfrm>
          <a:prstGeom prst="rect">
            <a:avLst/>
          </a:prstGeom>
        </p:spPr>
      </p:pic>
      <p:cxnSp>
        <p:nvCxnSpPr>
          <p:cNvPr id="12" name="Rak pilkoppling 11"/>
          <p:cNvCxnSpPr/>
          <p:nvPr/>
        </p:nvCxnSpPr>
        <p:spPr bwMode="auto">
          <a:xfrm flipH="1">
            <a:off x="7590372" y="2348880"/>
            <a:ext cx="58202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Rak pilkoppling 13"/>
          <p:cNvCxnSpPr/>
          <p:nvPr/>
        </p:nvCxnSpPr>
        <p:spPr bwMode="auto">
          <a:xfrm flipH="1">
            <a:off x="7590372" y="4365104"/>
            <a:ext cx="58202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3730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38976"/>
            <a:ext cx="8470678" cy="54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2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5DFAD4B-82D2-4FCE-A536-ECC5FB7EB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06877"/>
            <a:ext cx="8366125" cy="580640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64088" y="6926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tom. 2017</a:t>
            </a:r>
          </a:p>
        </p:txBody>
      </p:sp>
    </p:spTree>
    <p:extLst>
      <p:ext uri="{BB962C8B-B14F-4D97-AF65-F5344CB8AC3E}">
        <p14:creationId xmlns:p14="http://schemas.microsoft.com/office/powerpoint/2010/main" val="159478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764704"/>
            <a:ext cx="856895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6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8236255" cy="50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Pensionsavgångar inom förvaltningen </a:t>
            </a:r>
            <a:br>
              <a:rPr lang="sv-SE" dirty="0"/>
            </a:br>
            <a:r>
              <a:rPr lang="sv-SE" sz="1800" dirty="0"/>
              <a:t>ca 15-20 personer per år, olika yrkeskategorier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t="13276"/>
          <a:stretch/>
        </p:blipFill>
        <p:spPr>
          <a:xfrm>
            <a:off x="185148" y="1628800"/>
            <a:ext cx="843727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86650" cy="936104"/>
          </a:xfrm>
        </p:spPr>
        <p:txBody>
          <a:bodyPr/>
          <a:lstStyle/>
          <a:p>
            <a:pPr algn="ctr"/>
            <a:r>
              <a:rPr lang="sv-SE" dirty="0"/>
              <a:t>Personal- och kompetensförsörjning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825366"/>
            <a:ext cx="7702674" cy="4051905"/>
          </a:xfrm>
        </p:spPr>
        <p:txBody>
          <a:bodyPr/>
          <a:lstStyle/>
          <a:p>
            <a:r>
              <a:rPr lang="sv-SE" b="1" dirty="0"/>
              <a:t>Personal- och kompetensförsörjning </a:t>
            </a:r>
            <a:r>
              <a:rPr lang="sv-SE" dirty="0"/>
              <a:t>– behov inom alla personalkategorier</a:t>
            </a:r>
          </a:p>
          <a:p>
            <a:r>
              <a:rPr lang="sv-SE" b="1" dirty="0"/>
              <a:t>Ökad rörlighet </a:t>
            </a:r>
            <a:r>
              <a:rPr lang="sv-SE" dirty="0"/>
              <a:t>bland handläggare, chefer och leg personal</a:t>
            </a:r>
          </a:p>
          <a:p>
            <a:r>
              <a:rPr lang="sv-SE" b="1" dirty="0"/>
              <a:t>Arbetslöshet</a:t>
            </a:r>
            <a:r>
              <a:rPr lang="sv-SE" dirty="0"/>
              <a:t> – men inte matchning mot de kompetenser som behövs</a:t>
            </a:r>
          </a:p>
          <a:p>
            <a:endParaRPr lang="sv-SE" dirty="0"/>
          </a:p>
          <a:p>
            <a:r>
              <a:rPr lang="sv-SE" b="1" dirty="0"/>
              <a:t>Leg hälso- och sjukvårdspersonal </a:t>
            </a:r>
            <a:r>
              <a:rPr lang="sv-SE" dirty="0"/>
              <a:t>- svårt att rekrytera, få eller inga sökande</a:t>
            </a:r>
          </a:p>
          <a:p>
            <a:r>
              <a:rPr lang="sv-SE" b="1" dirty="0"/>
              <a:t>”</a:t>
            </a:r>
            <a:r>
              <a:rPr lang="sv-SE" b="1" dirty="0" err="1"/>
              <a:t>Primary</a:t>
            </a:r>
            <a:r>
              <a:rPr lang="sv-SE" b="1" dirty="0"/>
              <a:t> </a:t>
            </a:r>
            <a:r>
              <a:rPr lang="sv-SE" b="1" dirty="0" err="1"/>
              <a:t>care</a:t>
            </a:r>
            <a:r>
              <a:rPr lang="sv-SE" b="1" dirty="0"/>
              <a:t>” </a:t>
            </a:r>
            <a:r>
              <a:rPr lang="sv-SE" dirty="0"/>
              <a:t>– första linjens hälso- och sjukvård</a:t>
            </a:r>
          </a:p>
          <a:p>
            <a:r>
              <a:rPr lang="sv-SE" dirty="0"/>
              <a:t>God, jämlik, modern, tillgänglig…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0031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presentation Strömsunds kommun 2017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186</Words>
  <Application>Microsoft Office PowerPoint</Application>
  <PresentationFormat>Bildspel på skärmen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BakerSignet BT</vt:lpstr>
      <vt:lpstr>Calibri</vt:lpstr>
      <vt:lpstr>Times New Roman</vt:lpstr>
      <vt:lpstr>Powerpoint-presentation Strömsunds kommun 2017</vt:lpstr>
      <vt:lpstr>SVOM 200529 Strömsunds kommun Gudrun Öjbrandt</vt:lpstr>
      <vt:lpstr>PowerPoint-presentation</vt:lpstr>
      <vt:lpstr>Gles och utspridd befolkning upp i hög ålder</vt:lpstr>
      <vt:lpstr>PowerPoint-presentation</vt:lpstr>
      <vt:lpstr>PowerPoint-presentation</vt:lpstr>
      <vt:lpstr>PowerPoint-presentation</vt:lpstr>
      <vt:lpstr>PowerPoint-presentation</vt:lpstr>
      <vt:lpstr>Pensionsavgångar inom förvaltningen  ca 15-20 personer per år, olika yrkeskategorier</vt:lpstr>
      <vt:lpstr>Personal- och kompetensförsörjning </vt:lpstr>
      <vt:lpstr>PowerPoint-presentation</vt:lpstr>
      <vt:lpstr>PowerPoint-presentation</vt:lpstr>
      <vt:lpstr>PowerPoint-presentation</vt:lpstr>
      <vt:lpstr>Utmaningar i urval</vt:lpstr>
    </vt:vector>
  </TitlesOfParts>
  <Company>Stromsunds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Gerd Sjoberg</dc:creator>
  <cp:lastModifiedBy>Anna Kerstin Lejonklou</cp:lastModifiedBy>
  <cp:revision>59</cp:revision>
  <cp:lastPrinted>2006-01-24T14:37:32Z</cp:lastPrinted>
  <dcterms:created xsi:type="dcterms:W3CDTF">2013-03-05T14:16:55Z</dcterms:created>
  <dcterms:modified xsi:type="dcterms:W3CDTF">2020-05-29T10:39:17Z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0b0de0-301b-43bc-be01-b232acb4eea4_Enabled">
    <vt:lpwstr>True</vt:lpwstr>
  </property>
  <property fmtid="{D5CDD505-2E9C-101B-9397-08002B2CF9AE}" pid="3" name="MSIP_Label_3b0b0de0-301b-43bc-be01-b232acb4eea4_SiteId">
    <vt:lpwstr>d3b4cf3a-ca77-4a02-aefa-f4398591468f</vt:lpwstr>
  </property>
  <property fmtid="{D5CDD505-2E9C-101B-9397-08002B2CF9AE}" pid="4" name="MSIP_Label_3b0b0de0-301b-43bc-be01-b232acb4eea4_Owner">
    <vt:lpwstr>anna.k.lejonklou@regionjh.se</vt:lpwstr>
  </property>
  <property fmtid="{D5CDD505-2E9C-101B-9397-08002B2CF9AE}" pid="5" name="MSIP_Label_3b0b0de0-301b-43bc-be01-b232acb4eea4_SetDate">
    <vt:lpwstr>2020-05-29T10:38:53.0064629Z</vt:lpwstr>
  </property>
  <property fmtid="{D5CDD505-2E9C-101B-9397-08002B2CF9AE}" pid="6" name="MSIP_Label_3b0b0de0-301b-43bc-be01-b232acb4eea4_Name">
    <vt:lpwstr>Intern</vt:lpwstr>
  </property>
  <property fmtid="{D5CDD505-2E9C-101B-9397-08002B2CF9AE}" pid="7" name="MSIP_Label_3b0b0de0-301b-43bc-be01-b232acb4eea4_Application">
    <vt:lpwstr>Microsoft Azure Information Protection</vt:lpwstr>
  </property>
  <property fmtid="{D5CDD505-2E9C-101B-9397-08002B2CF9AE}" pid="8" name="MSIP_Label_3b0b0de0-301b-43bc-be01-b232acb4eea4_ActionId">
    <vt:lpwstr>e44fcf34-80ca-4a4f-9566-245aa89806ef</vt:lpwstr>
  </property>
  <property fmtid="{D5CDD505-2E9C-101B-9397-08002B2CF9AE}" pid="9" name="MSIP_Label_3b0b0de0-301b-43bc-be01-b232acb4eea4_Extended_MSFT_Method">
    <vt:lpwstr>Automatic</vt:lpwstr>
  </property>
  <property fmtid="{D5CDD505-2E9C-101B-9397-08002B2CF9AE}" pid="10" name="Sensitivity">
    <vt:lpwstr>Intern</vt:lpwstr>
  </property>
</Properties>
</file>